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18" r:id="rId4"/>
  </p:sldMasterIdLst>
  <p:notesMasterIdLst>
    <p:notesMasterId r:id="rId54"/>
  </p:notesMasterIdLst>
  <p:handoutMasterIdLst>
    <p:handoutMasterId r:id="rId55"/>
  </p:handoutMasterIdLst>
  <p:sldIdLst>
    <p:sldId id="2147379039" r:id="rId5"/>
    <p:sldId id="338" r:id="rId6"/>
    <p:sldId id="12068" r:id="rId7"/>
    <p:sldId id="12065" r:id="rId8"/>
    <p:sldId id="12064" r:id="rId9"/>
    <p:sldId id="12010" r:id="rId10"/>
    <p:sldId id="344" r:id="rId11"/>
    <p:sldId id="11963" r:id="rId12"/>
    <p:sldId id="12006" r:id="rId13"/>
    <p:sldId id="12075" r:id="rId14"/>
    <p:sldId id="11964" r:id="rId15"/>
    <p:sldId id="12073" r:id="rId16"/>
    <p:sldId id="12074" r:id="rId17"/>
    <p:sldId id="345" r:id="rId18"/>
    <p:sldId id="11952" r:id="rId19"/>
    <p:sldId id="11965" r:id="rId20"/>
    <p:sldId id="11966" r:id="rId21"/>
    <p:sldId id="11953" r:id="rId22"/>
    <p:sldId id="12071" r:id="rId23"/>
    <p:sldId id="328" r:id="rId24"/>
    <p:sldId id="12046" r:id="rId25"/>
    <p:sldId id="12049" r:id="rId26"/>
    <p:sldId id="12019" r:id="rId27"/>
    <p:sldId id="12047" r:id="rId28"/>
    <p:sldId id="12060" r:id="rId29"/>
    <p:sldId id="12076" r:id="rId30"/>
    <p:sldId id="12082" r:id="rId31"/>
    <p:sldId id="12086" r:id="rId32"/>
    <p:sldId id="566" r:id="rId33"/>
    <p:sldId id="350" r:id="rId34"/>
    <p:sldId id="12080" r:id="rId35"/>
    <p:sldId id="12081" r:id="rId36"/>
    <p:sldId id="12066" r:id="rId37"/>
    <p:sldId id="11954" r:id="rId38"/>
    <p:sldId id="11955" r:id="rId39"/>
    <p:sldId id="12001" r:id="rId40"/>
    <p:sldId id="11956" r:id="rId41"/>
    <p:sldId id="12087" r:id="rId42"/>
    <p:sldId id="12084" r:id="rId43"/>
    <p:sldId id="11958" r:id="rId44"/>
    <p:sldId id="12088" r:id="rId45"/>
    <p:sldId id="365" r:id="rId46"/>
    <p:sldId id="12000" r:id="rId47"/>
    <p:sldId id="12063" r:id="rId48"/>
    <p:sldId id="12062" r:id="rId49"/>
    <p:sldId id="12079" r:id="rId50"/>
    <p:sldId id="12003" r:id="rId51"/>
    <p:sldId id="12085" r:id="rId52"/>
    <p:sldId id="738" r:id="rId53"/>
  </p:sldIdLst>
  <p:sldSz cx="12192000" cy="6858000"/>
  <p:notesSz cx="6669088" cy="9753600"/>
  <p:custDataLst>
    <p:tags r:id="rId5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D13AB2AA-C8AF-4CC1-B5A1-771100FFB728}">
          <p14:sldIdLst>
            <p14:sldId id="2147379039"/>
          </p14:sldIdLst>
        </p14:section>
        <p14:section name="How to Use" id="{4FD3AFEC-56EE-4826-80CB-0138AE23B067}">
          <p14:sldIdLst>
            <p14:sldId id="338"/>
            <p14:sldId id="12068"/>
          </p14:sldIdLst>
        </p14:section>
        <p14:section name="Introduction" id="{53573EED-ED9A-4DA7-93D2-74D4CE425A8C}">
          <p14:sldIdLst>
            <p14:sldId id="12065"/>
            <p14:sldId id="12064"/>
          </p14:sldIdLst>
        </p14:section>
        <p14:section name="Self-awareness" id="{DEBA7E88-0BD1-4C2A-BF2C-F008DA8B8B55}">
          <p14:sldIdLst>
            <p14:sldId id="12010"/>
            <p14:sldId id="344"/>
            <p14:sldId id="11963"/>
          </p14:sldIdLst>
        </p14:section>
        <p14:section name="Ice-Breakers" id="{FB6E836C-3368-4237-A27B-68DF2871EA2B}">
          <p14:sldIdLst>
            <p14:sldId id="12006"/>
            <p14:sldId id="12075"/>
            <p14:sldId id="11964"/>
            <p14:sldId id="12073"/>
            <p14:sldId id="12074"/>
          </p14:sldIdLst>
        </p14:section>
        <p14:section name="Work Roles Definitions" id="{EAC1FD3F-106A-498A-A1E6-6AF1B25C6299}">
          <p14:sldIdLst>
            <p14:sldId id="345"/>
            <p14:sldId id="11952"/>
            <p14:sldId id="11965"/>
            <p14:sldId id="11966"/>
            <p14:sldId id="11953"/>
          </p14:sldIdLst>
        </p14:section>
        <p14:section name="Understanding Your Work Roles" id="{DB4AFF4B-01F9-4AED-80B0-90CE70571379}">
          <p14:sldIdLst>
            <p14:sldId id="12071"/>
            <p14:sldId id="328"/>
            <p14:sldId id="12046"/>
            <p14:sldId id="12049"/>
            <p14:sldId id="12019"/>
            <p14:sldId id="12047"/>
            <p14:sldId id="12060"/>
          </p14:sldIdLst>
        </p14:section>
        <p14:section name="Exercises" id="{06980259-0B56-4FA1-9B01-2A82E3850712}">
          <p14:sldIdLst>
            <p14:sldId id="12076"/>
            <p14:sldId id="12082"/>
            <p14:sldId id="12086"/>
            <p14:sldId id="566"/>
          </p14:sldIdLst>
        </p14:section>
        <p14:section name="Dual Role" id="{883C1173-A3D4-4315-9D2C-366E67AFFAFC}">
          <p14:sldIdLst>
            <p14:sldId id="350"/>
          </p14:sldIdLst>
        </p14:section>
        <p14:section name="Day in the Life" id="{00E43CA9-ED32-4647-B0FF-7535F982E197}">
          <p14:sldIdLst>
            <p14:sldId id="12080"/>
          </p14:sldIdLst>
        </p14:section>
        <p14:section name="Role Contrasts" id="{A1F0FCB3-77E2-4C8B-95E7-D106F6C8FB87}">
          <p14:sldIdLst>
            <p14:sldId id="12081"/>
          </p14:sldIdLst>
        </p14:section>
        <p14:section name="Understanding Teams" id="{B2CAA839-25D3-45F4-A6DA-432F4F4E1924}">
          <p14:sldIdLst>
            <p14:sldId id="12066"/>
            <p14:sldId id="11954"/>
            <p14:sldId id="11955"/>
            <p14:sldId id="12001"/>
            <p14:sldId id="11956"/>
          </p14:sldIdLst>
        </p14:section>
        <p14:section name="Group POV" id="{D4883B5A-05BF-4421-BCFC-AA032E411EC3}">
          <p14:sldIdLst>
            <p14:sldId id="12087"/>
          </p14:sldIdLst>
        </p14:section>
        <p14:section name="Ready, Steady, Change" id="{11C1557B-8C6B-4182-9E65-5F43E6233AC7}">
          <p14:sldIdLst>
            <p14:sldId id="12084"/>
          </p14:sldIdLst>
        </p14:section>
        <p14:section name="Mind the Gap" id="{8DB50994-1BFA-4020-AD7D-8FCE09063F8D}">
          <p14:sldIdLst>
            <p14:sldId id="11958"/>
          </p14:sldIdLst>
        </p14:section>
        <p14:section name="Swot Analysis" id="{901C53EE-61C9-4F4F-98F0-FDA566A1EF20}">
          <p14:sldIdLst>
            <p14:sldId id="12088"/>
            <p14:sldId id="365"/>
          </p14:sldIdLst>
        </p14:section>
        <p14:section name="Stop, Start, Continue" id="{35456605-0EB0-4337-9DB5-2BD117491D07}">
          <p14:sldIdLst>
            <p14:sldId id="12000"/>
            <p14:sldId id="12063"/>
            <p14:sldId id="12062"/>
          </p14:sldIdLst>
        </p14:section>
        <p14:section name="Objective Setting" id="{2916A366-E15E-433A-AE47-868345FAA3EE}">
          <p14:sldIdLst>
            <p14:sldId id="12079"/>
            <p14:sldId id="12003"/>
            <p14:sldId id="12085"/>
          </p14:sldIdLst>
        </p14:section>
        <p14:section name="Final" id="{0B3797B4-92D5-4248-9FD7-639C0453EEDB}">
          <p14:sldIdLst>
            <p14:sldId id="738"/>
          </p14:sldIdLst>
        </p14:section>
      </p14:sectionLst>
    </p:ext>
    <p:ext uri="{EFAFB233-063F-42B5-8137-9DF3F51BA10A}">
      <p15:sldGuideLst xmlns:p15="http://schemas.microsoft.com/office/powerpoint/2012/main">
        <p15:guide id="1" orient="horz" pos="2160" userDrawn="1">
          <p15:clr>
            <a:srgbClr val="A4A3A4"/>
          </p15:clr>
        </p15:guide>
        <p15:guide id="2" orient="horz" pos="300" userDrawn="1">
          <p15:clr>
            <a:srgbClr val="A4A3A4"/>
          </p15:clr>
        </p15:guide>
        <p15:guide id="3" orient="horz" pos="960" userDrawn="1">
          <p15:clr>
            <a:srgbClr val="A4A3A4"/>
          </p15:clr>
        </p15:guide>
        <p15:guide id="5" orient="horz" pos="4032" userDrawn="1">
          <p15:clr>
            <a:srgbClr val="A4A3A4"/>
          </p15:clr>
        </p15:guide>
        <p15:guide id="6" orient="horz" pos="3840" userDrawn="1">
          <p15:clr>
            <a:srgbClr val="A4A3A4"/>
          </p15:clr>
        </p15:guide>
        <p15:guide id="7" pos="4608" userDrawn="1">
          <p15:clr>
            <a:srgbClr val="A4A3A4"/>
          </p15:clr>
        </p15:guide>
        <p15:guide id="8" pos="377" userDrawn="1">
          <p15:clr>
            <a:srgbClr val="A4A3A4"/>
          </p15:clr>
        </p15:guide>
        <p15:guide id="9" pos="7296" userDrawn="1">
          <p15:clr>
            <a:srgbClr val="A4A3A4"/>
          </p15:clr>
        </p15:guide>
        <p15:guide id="10" pos="1664" userDrawn="1">
          <p15:clr>
            <a:srgbClr val="A4A3A4"/>
          </p15:clr>
        </p15:guide>
        <p15:guide id="11" pos="5888" userDrawn="1">
          <p15:clr>
            <a:srgbClr val="A4A3A4"/>
          </p15:clr>
        </p15:guide>
        <p15:guide id="12" pos="6016" userDrawn="1">
          <p15:clr>
            <a:srgbClr val="A4A3A4"/>
          </p15:clr>
        </p15:guide>
        <p15:guide id="13" pos="4480" userDrawn="1">
          <p15:clr>
            <a:srgbClr val="A4A3A4"/>
          </p15:clr>
        </p15:guide>
        <p15:guide id="14" pos="1792" userDrawn="1">
          <p15:clr>
            <a:srgbClr val="A4A3A4"/>
          </p15:clr>
        </p15:guide>
        <p15:guide id="15" pos="3053" userDrawn="1">
          <p15:clr>
            <a:srgbClr val="A4A3A4"/>
          </p15:clr>
        </p15:guide>
        <p15:guide id="16" pos="320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5172D-BD65-005D-C28E-AA9084E7A2BE}" name="Isabella Heath" initials="IH" userId="S::Isabella.Heath@savilleassessment.com::ea8400e8-a7c0-4588-b62a-5a1530dec347" providerId="AD"/>
  <p188:author id="{34FE6DE1-0BB8-2DB7-BF67-D8F98CA26427}" name="Holly Eastwood" initials="HE" userId="S::Holly.Eastwood@savilleassessment.com::d06b44c3-f480-4bc4-8496-e53fff63b7e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ominic Goodacre" initials="DG" lastIdx="11" clrIdx="0">
    <p:extLst>
      <p:ext uri="{19B8F6BF-5375-455C-9EA6-DF929625EA0E}">
        <p15:presenceInfo xmlns:p15="http://schemas.microsoft.com/office/powerpoint/2012/main" userId="S-1-5-21-3424673304-3802795948-2974315027-6227" providerId="AD"/>
      </p:ext>
    </p:extLst>
  </p:cmAuthor>
  <p:cmAuthor id="2" name="Hannah Mullaney" initials="HM" lastIdx="2" clrIdx="1">
    <p:extLst>
      <p:ext uri="{19B8F6BF-5375-455C-9EA6-DF929625EA0E}">
        <p15:presenceInfo xmlns:p15="http://schemas.microsoft.com/office/powerpoint/2012/main" userId="S::hannah.mullaney@savilleassessment.com::bbb931a2-be2f-4975-8fc8-1b82f68ef4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5D2B1"/>
    <a:srgbClr val="1A244A"/>
    <a:srgbClr val="D1D3DB"/>
    <a:srgbClr val="DDF6F0"/>
    <a:srgbClr val="72B0D5"/>
    <a:srgbClr val="4F9CCA"/>
    <a:srgbClr val="C110A0"/>
    <a:srgbClr val="FFEBAB"/>
    <a:srgbClr val="D6EDBD"/>
    <a:srgbClr val="F9BD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632648-14BA-450E-80D4-04096C5C1BCB}" v="5" dt="2024-03-07T15:39:38.2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84" autoAdjust="0"/>
  </p:normalViewPr>
  <p:slideViewPr>
    <p:cSldViewPr snapToGrid="0">
      <p:cViewPr varScale="1">
        <p:scale>
          <a:sx n="87" d="100"/>
          <a:sy n="87" d="100"/>
        </p:scale>
        <p:origin x="246" y="42"/>
      </p:cViewPr>
      <p:guideLst>
        <p:guide orient="horz" pos="2160"/>
        <p:guide orient="horz" pos="300"/>
        <p:guide orient="horz" pos="960"/>
        <p:guide orient="horz" pos="4032"/>
        <p:guide orient="horz" pos="3840"/>
        <p:guide pos="4608"/>
        <p:guide pos="377"/>
        <p:guide pos="7296"/>
        <p:guide pos="1664"/>
        <p:guide pos="5888"/>
        <p:guide pos="6016"/>
        <p:guide pos="4480"/>
        <p:guide pos="1792"/>
        <p:guide pos="3053"/>
        <p:guide pos="320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BF4943-A7E6-4B42-A1AE-32C8A8F0E8B2}" type="doc">
      <dgm:prSet loTypeId="urn:microsoft.com/office/officeart/2005/8/layout/vList5" loCatId="list" qsTypeId="urn:microsoft.com/office/officeart/2005/8/quickstyle/simple1" qsCatId="simple" csTypeId="urn:microsoft.com/office/officeart/2005/8/colors/accent1_2" csCatId="accent1" phldr="1"/>
      <dgm:spPr/>
    </dgm:pt>
    <dgm:pt modelId="{9C2CD749-8577-4798-80C1-6CDB0607A36F}">
      <dgm:prSet phldrT="[Text]"/>
      <dgm:spPr/>
      <dgm:t>
        <a:bodyPr/>
        <a:lstStyle/>
        <a:p>
          <a:pPr algn="l">
            <a:lnSpc>
              <a:spcPct val="100000"/>
            </a:lnSpc>
          </a:pPr>
          <a:r>
            <a:rPr lang="en-GB" b="1" dirty="0">
              <a:solidFill>
                <a:schemeClr val="tx2"/>
              </a:solidFill>
            </a:rPr>
            <a:t>O</a:t>
          </a:r>
          <a:r>
            <a:rPr lang="en-GB" dirty="0"/>
            <a:t>utcome</a:t>
          </a:r>
        </a:p>
      </dgm:t>
    </dgm:pt>
    <dgm:pt modelId="{DE73B15F-DF2B-4FC8-928B-8A6B9EE94C83}" type="parTrans" cxnId="{B8435578-46C1-4104-AE45-04A22E73CBD9}">
      <dgm:prSet/>
      <dgm:spPr/>
      <dgm:t>
        <a:bodyPr/>
        <a:lstStyle/>
        <a:p>
          <a:endParaRPr lang="en-GB"/>
        </a:p>
      </dgm:t>
    </dgm:pt>
    <dgm:pt modelId="{CE62CD97-2AA0-436B-94CF-0B3256CE0BEC}" type="sibTrans" cxnId="{B8435578-46C1-4104-AE45-04A22E73CBD9}">
      <dgm:prSet/>
      <dgm:spPr/>
      <dgm:t>
        <a:bodyPr/>
        <a:lstStyle/>
        <a:p>
          <a:endParaRPr lang="en-GB"/>
        </a:p>
      </dgm:t>
    </dgm:pt>
    <dgm:pt modelId="{E2C9691C-69B6-44A3-B8F1-9CC01028B631}">
      <dgm:prSet phldrT="[Text]"/>
      <dgm:spPr/>
      <dgm:t>
        <a:bodyPr/>
        <a:lstStyle/>
        <a:p>
          <a:pPr algn="l">
            <a:lnSpc>
              <a:spcPct val="100000"/>
            </a:lnSpc>
          </a:pPr>
          <a:r>
            <a:rPr lang="en-GB" b="1" dirty="0">
              <a:solidFill>
                <a:schemeClr val="tx2"/>
              </a:solidFill>
            </a:rPr>
            <a:t>O</a:t>
          </a:r>
          <a:r>
            <a:rPr lang="en-GB" dirty="0"/>
            <a:t>bstacle</a:t>
          </a:r>
        </a:p>
      </dgm:t>
    </dgm:pt>
    <dgm:pt modelId="{E2140B01-F768-442F-A5B7-A1FF11A900BC}" type="parTrans" cxnId="{664E54A6-FAB2-4E7F-9164-C9BEA85DEEE1}">
      <dgm:prSet/>
      <dgm:spPr/>
      <dgm:t>
        <a:bodyPr/>
        <a:lstStyle/>
        <a:p>
          <a:endParaRPr lang="en-GB"/>
        </a:p>
      </dgm:t>
    </dgm:pt>
    <dgm:pt modelId="{D97E5E50-27A4-43D9-834D-E6080CDAE8D2}" type="sibTrans" cxnId="{664E54A6-FAB2-4E7F-9164-C9BEA85DEEE1}">
      <dgm:prSet/>
      <dgm:spPr/>
      <dgm:t>
        <a:bodyPr/>
        <a:lstStyle/>
        <a:p>
          <a:endParaRPr lang="en-GB"/>
        </a:p>
      </dgm:t>
    </dgm:pt>
    <dgm:pt modelId="{799D2799-E067-41F5-A0EB-767971111779}">
      <dgm:prSet phldrT="[Text]"/>
      <dgm:spPr/>
      <dgm:t>
        <a:bodyPr/>
        <a:lstStyle/>
        <a:p>
          <a:pPr algn="l">
            <a:lnSpc>
              <a:spcPct val="100000"/>
            </a:lnSpc>
          </a:pPr>
          <a:r>
            <a:rPr lang="en-GB" b="1" dirty="0">
              <a:solidFill>
                <a:schemeClr val="tx2"/>
              </a:solidFill>
            </a:rPr>
            <a:t>P</a:t>
          </a:r>
          <a:r>
            <a:rPr lang="en-GB" dirty="0"/>
            <a:t>lan</a:t>
          </a:r>
        </a:p>
      </dgm:t>
    </dgm:pt>
    <dgm:pt modelId="{8E652BFA-04C6-457A-8517-F6E0953955F5}" type="parTrans" cxnId="{5E9EFDFC-C766-4A29-8E30-EE2A3D681B0C}">
      <dgm:prSet/>
      <dgm:spPr/>
      <dgm:t>
        <a:bodyPr/>
        <a:lstStyle/>
        <a:p>
          <a:endParaRPr lang="en-GB"/>
        </a:p>
      </dgm:t>
    </dgm:pt>
    <dgm:pt modelId="{66A104A9-DEC7-416E-AA9F-AF02DCCA2FFF}" type="sibTrans" cxnId="{5E9EFDFC-C766-4A29-8E30-EE2A3D681B0C}">
      <dgm:prSet/>
      <dgm:spPr/>
      <dgm:t>
        <a:bodyPr/>
        <a:lstStyle/>
        <a:p>
          <a:endParaRPr lang="en-GB"/>
        </a:p>
      </dgm:t>
    </dgm:pt>
    <dgm:pt modelId="{B26A1F68-FB6F-4E99-86DA-CCA6FACEF921}">
      <dgm:prSet/>
      <dgm:spPr/>
      <dgm:t>
        <a:bodyPr/>
        <a:lstStyle/>
        <a:p>
          <a:pPr>
            <a:buFont typeface="Courier New" panose="02070309020205020404" pitchFamily="49" charset="0"/>
            <a:buNone/>
          </a:pPr>
          <a:r>
            <a:rPr lang="en-GB" i="0" u="none" dirty="0"/>
            <a:t>What is an important goal you want to achieve? Your wish should be both challenging but realistic</a:t>
          </a:r>
        </a:p>
      </dgm:t>
    </dgm:pt>
    <dgm:pt modelId="{C819DA27-9376-4622-9816-97235A849C67}" type="parTrans" cxnId="{910C6527-A2F7-45CF-83AA-D0D58CFC89A9}">
      <dgm:prSet/>
      <dgm:spPr/>
      <dgm:t>
        <a:bodyPr/>
        <a:lstStyle/>
        <a:p>
          <a:endParaRPr lang="en-GB"/>
        </a:p>
      </dgm:t>
    </dgm:pt>
    <dgm:pt modelId="{DD6ECF17-FFCB-420E-98FE-408BB8122997}" type="sibTrans" cxnId="{910C6527-A2F7-45CF-83AA-D0D58CFC89A9}">
      <dgm:prSet/>
      <dgm:spPr/>
      <dgm:t>
        <a:bodyPr/>
        <a:lstStyle/>
        <a:p>
          <a:endParaRPr lang="en-GB"/>
        </a:p>
      </dgm:t>
    </dgm:pt>
    <dgm:pt modelId="{648401D0-7DA6-4D0A-A88C-EAC57DAB097D}">
      <dgm:prSet custT="1"/>
      <dgm:spPr/>
      <dgm:t>
        <a:bodyPr/>
        <a:lstStyle/>
        <a:p>
          <a:pPr>
            <a:buFont typeface="Courier New" panose="02070309020205020404" pitchFamily="49" charset="0"/>
            <a:buNone/>
          </a:pPr>
          <a:r>
            <a:rPr lang="en-GB" sz="1300" i="0" kern="1200" dirty="0">
              <a:solidFill>
                <a:srgbClr val="242424">
                  <a:hueOff val="0"/>
                  <a:satOff val="0"/>
                  <a:lumOff val="0"/>
                  <a:alphaOff val="0"/>
                </a:srgbClr>
              </a:solidFill>
              <a:latin typeface="+mn-lt"/>
              <a:ea typeface="Calibri" panose="020F0502020204030204" pitchFamily="34" charset="0"/>
              <a:cs typeface="Segoe UI Semilight" panose="020B0402040204020203" pitchFamily="34" charset="0"/>
            </a:rPr>
            <a:t>What will be the best result from achieving your wish? Think about how you want to think, feel and be. Vividly describe the outcome. </a:t>
          </a:r>
        </a:p>
      </dgm:t>
    </dgm:pt>
    <dgm:pt modelId="{4EF0AA83-78A7-4E6B-B337-072A300EFA41}" type="parTrans" cxnId="{2A9B26D3-8795-4C36-8860-98164280DC88}">
      <dgm:prSet/>
      <dgm:spPr/>
      <dgm:t>
        <a:bodyPr/>
        <a:lstStyle/>
        <a:p>
          <a:endParaRPr lang="en-GB"/>
        </a:p>
      </dgm:t>
    </dgm:pt>
    <dgm:pt modelId="{2114839B-4758-4152-9C08-B72AC14F6685}" type="sibTrans" cxnId="{2A9B26D3-8795-4C36-8860-98164280DC88}">
      <dgm:prSet/>
      <dgm:spPr/>
      <dgm:t>
        <a:bodyPr/>
        <a:lstStyle/>
        <a:p>
          <a:endParaRPr lang="en-GB"/>
        </a:p>
      </dgm:t>
    </dgm:pt>
    <dgm:pt modelId="{4BCA4482-5334-4553-87E9-48687122EB59}">
      <dgm:prSet/>
      <dgm:spPr/>
      <dgm:t>
        <a:bodyPr/>
        <a:lstStyle/>
        <a:p>
          <a:pPr>
            <a:buNone/>
          </a:pPr>
          <a:r>
            <a:rPr lang="en-GB" i="0" dirty="0">
              <a:latin typeface="+mn-lt"/>
              <a:ea typeface="Calibri" panose="020F0502020204030204" pitchFamily="34" charset="0"/>
              <a:cs typeface="Segoe UI Semilight" panose="020B0402040204020203" pitchFamily="34" charset="0"/>
            </a:rPr>
            <a:t>What is the main obstacle that might prevent you achieving your wish? Vividly describe the obstacle</a:t>
          </a:r>
          <a:endParaRPr lang="en-GB" i="0" dirty="0">
            <a:latin typeface="+mn-lt"/>
          </a:endParaRPr>
        </a:p>
      </dgm:t>
    </dgm:pt>
    <dgm:pt modelId="{64DA676F-D0B4-493F-8E61-4891311BB223}" type="parTrans" cxnId="{F7F18191-E9F5-4E22-B4B6-4540CDD3160F}">
      <dgm:prSet/>
      <dgm:spPr/>
      <dgm:t>
        <a:bodyPr/>
        <a:lstStyle/>
        <a:p>
          <a:endParaRPr lang="en-GB"/>
        </a:p>
      </dgm:t>
    </dgm:pt>
    <dgm:pt modelId="{E0176D2E-8815-4B20-8685-65A96499B909}" type="sibTrans" cxnId="{F7F18191-E9F5-4E22-B4B6-4540CDD3160F}">
      <dgm:prSet/>
      <dgm:spPr/>
      <dgm:t>
        <a:bodyPr/>
        <a:lstStyle/>
        <a:p>
          <a:endParaRPr lang="en-GB"/>
        </a:p>
      </dgm:t>
    </dgm:pt>
    <dgm:pt modelId="{620725EE-50C7-46BD-A537-166AAC1CC45B}">
      <dgm:prSet/>
      <dgm:spPr/>
      <dgm:t>
        <a:bodyPr/>
        <a:lstStyle/>
        <a:p>
          <a:pPr>
            <a:buNone/>
          </a:pPr>
          <a:r>
            <a:rPr lang="en-GB" i="0" dirty="0">
              <a:latin typeface="+mn-lt"/>
              <a:ea typeface="Calibri" panose="020F0502020204030204" pitchFamily="34" charset="0"/>
              <a:cs typeface="Segoe UI Semilight" panose="020B0402040204020203" pitchFamily="34" charset="0"/>
            </a:rPr>
            <a:t>What is an effective action or actions to overcome the obstacle? Make an if-then plan, i.e. if x happened, then we will do y. </a:t>
          </a:r>
          <a:endParaRPr lang="en-GB" i="0" dirty="0">
            <a:latin typeface="+mn-lt"/>
          </a:endParaRPr>
        </a:p>
      </dgm:t>
    </dgm:pt>
    <dgm:pt modelId="{FDBE2EF9-D32E-4054-9C1D-DCF9EC6CCE48}" type="parTrans" cxnId="{7750F0CD-377F-437C-A347-73B224253CEB}">
      <dgm:prSet/>
      <dgm:spPr/>
      <dgm:t>
        <a:bodyPr/>
        <a:lstStyle/>
        <a:p>
          <a:endParaRPr lang="en-GB"/>
        </a:p>
      </dgm:t>
    </dgm:pt>
    <dgm:pt modelId="{E4B67F67-9CA9-4164-A746-84E9F59CBC2C}" type="sibTrans" cxnId="{7750F0CD-377F-437C-A347-73B224253CEB}">
      <dgm:prSet/>
      <dgm:spPr/>
      <dgm:t>
        <a:bodyPr/>
        <a:lstStyle/>
        <a:p>
          <a:endParaRPr lang="en-GB"/>
        </a:p>
      </dgm:t>
    </dgm:pt>
    <dgm:pt modelId="{41CE4AF1-B8B7-417E-AC82-5151F2D7D6E3}">
      <dgm:prSet phldrT="[Text]"/>
      <dgm:spPr/>
      <dgm:t>
        <a:bodyPr/>
        <a:lstStyle/>
        <a:p>
          <a:pPr algn="l">
            <a:lnSpc>
              <a:spcPct val="100000"/>
            </a:lnSpc>
          </a:pPr>
          <a:r>
            <a:rPr lang="en-GB" b="1" dirty="0">
              <a:solidFill>
                <a:schemeClr val="tx2"/>
              </a:solidFill>
            </a:rPr>
            <a:t>W</a:t>
          </a:r>
          <a:r>
            <a:rPr lang="en-GB" dirty="0"/>
            <a:t>ish</a:t>
          </a:r>
        </a:p>
      </dgm:t>
    </dgm:pt>
    <dgm:pt modelId="{C2BE4F0C-F7CD-405F-A847-B1DB16EACE0D}" type="sibTrans" cxnId="{FF6E5102-47DA-4CD3-84C5-27C4FA2C0AF6}">
      <dgm:prSet/>
      <dgm:spPr/>
      <dgm:t>
        <a:bodyPr/>
        <a:lstStyle/>
        <a:p>
          <a:endParaRPr lang="en-GB"/>
        </a:p>
      </dgm:t>
    </dgm:pt>
    <dgm:pt modelId="{89441E4E-8953-4438-B97F-F16113937FD3}" type="parTrans" cxnId="{FF6E5102-47DA-4CD3-84C5-27C4FA2C0AF6}">
      <dgm:prSet/>
      <dgm:spPr/>
      <dgm:t>
        <a:bodyPr/>
        <a:lstStyle/>
        <a:p>
          <a:endParaRPr lang="en-GB"/>
        </a:p>
      </dgm:t>
    </dgm:pt>
    <dgm:pt modelId="{77578F09-599C-4945-9E16-2B0342CDB791}" type="pres">
      <dgm:prSet presAssocID="{8FBF4943-A7E6-4B42-A1AE-32C8A8F0E8B2}" presName="Name0" presStyleCnt="0">
        <dgm:presLayoutVars>
          <dgm:dir/>
          <dgm:animLvl val="lvl"/>
          <dgm:resizeHandles val="exact"/>
        </dgm:presLayoutVars>
      </dgm:prSet>
      <dgm:spPr/>
    </dgm:pt>
    <dgm:pt modelId="{627B0EED-2B4E-4319-BDEC-D175A75C07FB}" type="pres">
      <dgm:prSet presAssocID="{41CE4AF1-B8B7-417E-AC82-5151F2D7D6E3}" presName="linNode" presStyleCnt="0"/>
      <dgm:spPr/>
    </dgm:pt>
    <dgm:pt modelId="{E44B49D1-0D40-491D-AA76-037E36445672}" type="pres">
      <dgm:prSet presAssocID="{41CE4AF1-B8B7-417E-AC82-5151F2D7D6E3}" presName="parentText" presStyleLbl="node1" presStyleIdx="0" presStyleCnt="4">
        <dgm:presLayoutVars>
          <dgm:chMax val="1"/>
          <dgm:bulletEnabled val="1"/>
        </dgm:presLayoutVars>
      </dgm:prSet>
      <dgm:spPr/>
    </dgm:pt>
    <dgm:pt modelId="{ACCF021B-AC64-4E6E-8670-29EBF0C5B835}" type="pres">
      <dgm:prSet presAssocID="{41CE4AF1-B8B7-417E-AC82-5151F2D7D6E3}" presName="descendantText" presStyleLbl="alignAccFollowNode1" presStyleIdx="0" presStyleCnt="4">
        <dgm:presLayoutVars>
          <dgm:bulletEnabled val="1"/>
        </dgm:presLayoutVars>
      </dgm:prSet>
      <dgm:spPr/>
    </dgm:pt>
    <dgm:pt modelId="{040EF718-D36D-45B1-8DE5-A6E7994D29A3}" type="pres">
      <dgm:prSet presAssocID="{C2BE4F0C-F7CD-405F-A847-B1DB16EACE0D}" presName="sp" presStyleCnt="0"/>
      <dgm:spPr/>
    </dgm:pt>
    <dgm:pt modelId="{0A7259A6-8902-4D87-869D-C804B400BDB4}" type="pres">
      <dgm:prSet presAssocID="{9C2CD749-8577-4798-80C1-6CDB0607A36F}" presName="linNode" presStyleCnt="0"/>
      <dgm:spPr/>
    </dgm:pt>
    <dgm:pt modelId="{8673929B-98F4-4253-891C-66E3F5E021E4}" type="pres">
      <dgm:prSet presAssocID="{9C2CD749-8577-4798-80C1-6CDB0607A36F}" presName="parentText" presStyleLbl="node1" presStyleIdx="1" presStyleCnt="4">
        <dgm:presLayoutVars>
          <dgm:chMax val="1"/>
          <dgm:bulletEnabled val="1"/>
        </dgm:presLayoutVars>
      </dgm:prSet>
      <dgm:spPr/>
    </dgm:pt>
    <dgm:pt modelId="{E4037A8B-B989-472A-8D04-7E6518AEF22A}" type="pres">
      <dgm:prSet presAssocID="{9C2CD749-8577-4798-80C1-6CDB0607A36F}" presName="descendantText" presStyleLbl="alignAccFollowNode1" presStyleIdx="1" presStyleCnt="4">
        <dgm:presLayoutVars>
          <dgm:bulletEnabled val="1"/>
        </dgm:presLayoutVars>
      </dgm:prSet>
      <dgm:spPr/>
    </dgm:pt>
    <dgm:pt modelId="{3A1122A0-9485-4A4C-8D83-516B93877443}" type="pres">
      <dgm:prSet presAssocID="{CE62CD97-2AA0-436B-94CF-0B3256CE0BEC}" presName="sp" presStyleCnt="0"/>
      <dgm:spPr/>
    </dgm:pt>
    <dgm:pt modelId="{FD5E8D1F-E201-40FE-9009-9A8E8BE687EE}" type="pres">
      <dgm:prSet presAssocID="{E2C9691C-69B6-44A3-B8F1-9CC01028B631}" presName="linNode" presStyleCnt="0"/>
      <dgm:spPr/>
    </dgm:pt>
    <dgm:pt modelId="{851B5E49-9D04-409E-AED5-0A2C872609D6}" type="pres">
      <dgm:prSet presAssocID="{E2C9691C-69B6-44A3-B8F1-9CC01028B631}" presName="parentText" presStyleLbl="node1" presStyleIdx="2" presStyleCnt="4">
        <dgm:presLayoutVars>
          <dgm:chMax val="1"/>
          <dgm:bulletEnabled val="1"/>
        </dgm:presLayoutVars>
      </dgm:prSet>
      <dgm:spPr/>
    </dgm:pt>
    <dgm:pt modelId="{16B4E873-CADB-4058-A892-587E269C779D}" type="pres">
      <dgm:prSet presAssocID="{E2C9691C-69B6-44A3-B8F1-9CC01028B631}" presName="descendantText" presStyleLbl="alignAccFollowNode1" presStyleIdx="2" presStyleCnt="4">
        <dgm:presLayoutVars>
          <dgm:bulletEnabled val="1"/>
        </dgm:presLayoutVars>
      </dgm:prSet>
      <dgm:spPr/>
    </dgm:pt>
    <dgm:pt modelId="{21C883F4-742E-4D8D-B34B-4DB34F69B4F3}" type="pres">
      <dgm:prSet presAssocID="{D97E5E50-27A4-43D9-834D-E6080CDAE8D2}" presName="sp" presStyleCnt="0"/>
      <dgm:spPr/>
    </dgm:pt>
    <dgm:pt modelId="{8F44B685-2212-46A1-8E51-F45F5CE2500B}" type="pres">
      <dgm:prSet presAssocID="{799D2799-E067-41F5-A0EB-767971111779}" presName="linNode" presStyleCnt="0"/>
      <dgm:spPr/>
    </dgm:pt>
    <dgm:pt modelId="{AE538454-46BB-4C2C-967E-F0B551E06EB4}" type="pres">
      <dgm:prSet presAssocID="{799D2799-E067-41F5-A0EB-767971111779}" presName="parentText" presStyleLbl="node1" presStyleIdx="3" presStyleCnt="4">
        <dgm:presLayoutVars>
          <dgm:chMax val="1"/>
          <dgm:bulletEnabled val="1"/>
        </dgm:presLayoutVars>
      </dgm:prSet>
      <dgm:spPr/>
    </dgm:pt>
    <dgm:pt modelId="{86EFB63E-73BE-4C2C-A3B2-A275DC497368}" type="pres">
      <dgm:prSet presAssocID="{799D2799-E067-41F5-A0EB-767971111779}" presName="descendantText" presStyleLbl="alignAccFollowNode1" presStyleIdx="3" presStyleCnt="4">
        <dgm:presLayoutVars>
          <dgm:bulletEnabled val="1"/>
        </dgm:presLayoutVars>
      </dgm:prSet>
      <dgm:spPr/>
    </dgm:pt>
  </dgm:ptLst>
  <dgm:cxnLst>
    <dgm:cxn modelId="{FF6E5102-47DA-4CD3-84C5-27C4FA2C0AF6}" srcId="{8FBF4943-A7E6-4B42-A1AE-32C8A8F0E8B2}" destId="{41CE4AF1-B8B7-417E-AC82-5151F2D7D6E3}" srcOrd="0" destOrd="0" parTransId="{89441E4E-8953-4438-B97F-F16113937FD3}" sibTransId="{C2BE4F0C-F7CD-405F-A847-B1DB16EACE0D}"/>
    <dgm:cxn modelId="{910C6527-A2F7-45CF-83AA-D0D58CFC89A9}" srcId="{41CE4AF1-B8B7-417E-AC82-5151F2D7D6E3}" destId="{B26A1F68-FB6F-4E99-86DA-CCA6FACEF921}" srcOrd="0" destOrd="0" parTransId="{C819DA27-9376-4622-9816-97235A849C67}" sibTransId="{DD6ECF17-FFCB-420E-98FE-408BB8122997}"/>
    <dgm:cxn modelId="{5D22CE35-4D9C-459B-AFE9-9A34A31D27D6}" type="presOf" srcId="{E2C9691C-69B6-44A3-B8F1-9CC01028B631}" destId="{851B5E49-9D04-409E-AED5-0A2C872609D6}" srcOrd="0" destOrd="0" presId="urn:microsoft.com/office/officeart/2005/8/layout/vList5"/>
    <dgm:cxn modelId="{B8435578-46C1-4104-AE45-04A22E73CBD9}" srcId="{8FBF4943-A7E6-4B42-A1AE-32C8A8F0E8B2}" destId="{9C2CD749-8577-4798-80C1-6CDB0607A36F}" srcOrd="1" destOrd="0" parTransId="{DE73B15F-DF2B-4FC8-928B-8A6B9EE94C83}" sibTransId="{CE62CD97-2AA0-436B-94CF-0B3256CE0BEC}"/>
    <dgm:cxn modelId="{E8C1A67B-8667-45E6-B579-396951C17FAD}" type="presOf" srcId="{4BCA4482-5334-4553-87E9-48687122EB59}" destId="{16B4E873-CADB-4058-A892-587E269C779D}" srcOrd="0" destOrd="0" presId="urn:microsoft.com/office/officeart/2005/8/layout/vList5"/>
    <dgm:cxn modelId="{4CA53A86-54E8-4F63-9A77-CB2ABF834E16}" type="presOf" srcId="{9C2CD749-8577-4798-80C1-6CDB0607A36F}" destId="{8673929B-98F4-4253-891C-66E3F5E021E4}" srcOrd="0" destOrd="0" presId="urn:microsoft.com/office/officeart/2005/8/layout/vList5"/>
    <dgm:cxn modelId="{F7F18191-E9F5-4E22-B4B6-4540CDD3160F}" srcId="{E2C9691C-69B6-44A3-B8F1-9CC01028B631}" destId="{4BCA4482-5334-4553-87E9-48687122EB59}" srcOrd="0" destOrd="0" parTransId="{64DA676F-D0B4-493F-8E61-4891311BB223}" sibTransId="{E0176D2E-8815-4B20-8685-65A96499B909}"/>
    <dgm:cxn modelId="{E1557E96-1BB2-44CD-9770-9117F5E8B666}" type="presOf" srcId="{799D2799-E067-41F5-A0EB-767971111779}" destId="{AE538454-46BB-4C2C-967E-F0B551E06EB4}" srcOrd="0" destOrd="0" presId="urn:microsoft.com/office/officeart/2005/8/layout/vList5"/>
    <dgm:cxn modelId="{EC59B1A1-7436-4CA1-9DD5-47502253F33D}" type="presOf" srcId="{B26A1F68-FB6F-4E99-86DA-CCA6FACEF921}" destId="{ACCF021B-AC64-4E6E-8670-29EBF0C5B835}" srcOrd="0" destOrd="0" presId="urn:microsoft.com/office/officeart/2005/8/layout/vList5"/>
    <dgm:cxn modelId="{664E54A6-FAB2-4E7F-9164-C9BEA85DEEE1}" srcId="{8FBF4943-A7E6-4B42-A1AE-32C8A8F0E8B2}" destId="{E2C9691C-69B6-44A3-B8F1-9CC01028B631}" srcOrd="2" destOrd="0" parTransId="{E2140B01-F768-442F-A5B7-A1FF11A900BC}" sibTransId="{D97E5E50-27A4-43D9-834D-E6080CDAE8D2}"/>
    <dgm:cxn modelId="{303D54B8-F51D-4171-B46E-84F98971B58D}" type="presOf" srcId="{41CE4AF1-B8B7-417E-AC82-5151F2D7D6E3}" destId="{E44B49D1-0D40-491D-AA76-037E36445672}" srcOrd="0" destOrd="0" presId="urn:microsoft.com/office/officeart/2005/8/layout/vList5"/>
    <dgm:cxn modelId="{B54B12C0-BCA0-43B3-A9B0-03F565085CE8}" type="presOf" srcId="{648401D0-7DA6-4D0A-A88C-EAC57DAB097D}" destId="{E4037A8B-B989-472A-8D04-7E6518AEF22A}" srcOrd="0" destOrd="0" presId="urn:microsoft.com/office/officeart/2005/8/layout/vList5"/>
    <dgm:cxn modelId="{7750F0CD-377F-437C-A347-73B224253CEB}" srcId="{799D2799-E067-41F5-A0EB-767971111779}" destId="{620725EE-50C7-46BD-A537-166AAC1CC45B}" srcOrd="0" destOrd="0" parTransId="{FDBE2EF9-D32E-4054-9C1D-DCF9EC6CCE48}" sibTransId="{E4B67F67-9CA9-4164-A746-84E9F59CBC2C}"/>
    <dgm:cxn modelId="{2A9B26D3-8795-4C36-8860-98164280DC88}" srcId="{9C2CD749-8577-4798-80C1-6CDB0607A36F}" destId="{648401D0-7DA6-4D0A-A88C-EAC57DAB097D}" srcOrd="0" destOrd="0" parTransId="{4EF0AA83-78A7-4E6B-B337-072A300EFA41}" sibTransId="{2114839B-4758-4152-9C08-B72AC14F6685}"/>
    <dgm:cxn modelId="{A3BBFCDA-80B7-4E55-BDFB-FF151F7146FE}" type="presOf" srcId="{620725EE-50C7-46BD-A537-166AAC1CC45B}" destId="{86EFB63E-73BE-4C2C-A3B2-A275DC497368}" srcOrd="0" destOrd="0" presId="urn:microsoft.com/office/officeart/2005/8/layout/vList5"/>
    <dgm:cxn modelId="{5E9EFDFC-C766-4A29-8E30-EE2A3D681B0C}" srcId="{8FBF4943-A7E6-4B42-A1AE-32C8A8F0E8B2}" destId="{799D2799-E067-41F5-A0EB-767971111779}" srcOrd="3" destOrd="0" parTransId="{8E652BFA-04C6-457A-8517-F6E0953955F5}" sibTransId="{66A104A9-DEC7-416E-AA9F-AF02DCCA2FFF}"/>
    <dgm:cxn modelId="{F66A4DFF-1503-468A-85D0-4323474DBE89}" type="presOf" srcId="{8FBF4943-A7E6-4B42-A1AE-32C8A8F0E8B2}" destId="{77578F09-599C-4945-9E16-2B0342CDB791}" srcOrd="0" destOrd="0" presId="urn:microsoft.com/office/officeart/2005/8/layout/vList5"/>
    <dgm:cxn modelId="{D7C1DE75-09AA-4790-AE56-20EAD572603D}" type="presParOf" srcId="{77578F09-599C-4945-9E16-2B0342CDB791}" destId="{627B0EED-2B4E-4319-BDEC-D175A75C07FB}" srcOrd="0" destOrd="0" presId="urn:microsoft.com/office/officeart/2005/8/layout/vList5"/>
    <dgm:cxn modelId="{88A9BD0F-3104-417F-B021-1B9E661E4982}" type="presParOf" srcId="{627B0EED-2B4E-4319-BDEC-D175A75C07FB}" destId="{E44B49D1-0D40-491D-AA76-037E36445672}" srcOrd="0" destOrd="0" presId="urn:microsoft.com/office/officeart/2005/8/layout/vList5"/>
    <dgm:cxn modelId="{EB89DDDC-D9FB-4741-8BC9-1528189EB1E0}" type="presParOf" srcId="{627B0EED-2B4E-4319-BDEC-D175A75C07FB}" destId="{ACCF021B-AC64-4E6E-8670-29EBF0C5B835}" srcOrd="1" destOrd="0" presId="urn:microsoft.com/office/officeart/2005/8/layout/vList5"/>
    <dgm:cxn modelId="{98F053F6-6C12-413C-8BC8-CE9F02981D66}" type="presParOf" srcId="{77578F09-599C-4945-9E16-2B0342CDB791}" destId="{040EF718-D36D-45B1-8DE5-A6E7994D29A3}" srcOrd="1" destOrd="0" presId="urn:microsoft.com/office/officeart/2005/8/layout/vList5"/>
    <dgm:cxn modelId="{A0616C15-0345-4ABF-924D-FC16BA7E4442}" type="presParOf" srcId="{77578F09-599C-4945-9E16-2B0342CDB791}" destId="{0A7259A6-8902-4D87-869D-C804B400BDB4}" srcOrd="2" destOrd="0" presId="urn:microsoft.com/office/officeart/2005/8/layout/vList5"/>
    <dgm:cxn modelId="{73C39990-D1CD-4C47-97E7-5E927DB6B3E7}" type="presParOf" srcId="{0A7259A6-8902-4D87-869D-C804B400BDB4}" destId="{8673929B-98F4-4253-891C-66E3F5E021E4}" srcOrd="0" destOrd="0" presId="urn:microsoft.com/office/officeart/2005/8/layout/vList5"/>
    <dgm:cxn modelId="{8340F061-EBBE-436D-8754-A08A1944182E}" type="presParOf" srcId="{0A7259A6-8902-4D87-869D-C804B400BDB4}" destId="{E4037A8B-B989-472A-8D04-7E6518AEF22A}" srcOrd="1" destOrd="0" presId="urn:microsoft.com/office/officeart/2005/8/layout/vList5"/>
    <dgm:cxn modelId="{BE4F24B6-410A-4071-B991-6741DFCF9FEA}" type="presParOf" srcId="{77578F09-599C-4945-9E16-2B0342CDB791}" destId="{3A1122A0-9485-4A4C-8D83-516B93877443}" srcOrd="3" destOrd="0" presId="urn:microsoft.com/office/officeart/2005/8/layout/vList5"/>
    <dgm:cxn modelId="{5ED3CE59-CD28-469B-8232-F5EF08EDED56}" type="presParOf" srcId="{77578F09-599C-4945-9E16-2B0342CDB791}" destId="{FD5E8D1F-E201-40FE-9009-9A8E8BE687EE}" srcOrd="4" destOrd="0" presId="urn:microsoft.com/office/officeart/2005/8/layout/vList5"/>
    <dgm:cxn modelId="{1CF03934-474A-453C-9D0C-D51643E20BF0}" type="presParOf" srcId="{FD5E8D1F-E201-40FE-9009-9A8E8BE687EE}" destId="{851B5E49-9D04-409E-AED5-0A2C872609D6}" srcOrd="0" destOrd="0" presId="urn:microsoft.com/office/officeart/2005/8/layout/vList5"/>
    <dgm:cxn modelId="{957B06FE-7B16-4AC2-953D-09245AAB3F2F}" type="presParOf" srcId="{FD5E8D1F-E201-40FE-9009-9A8E8BE687EE}" destId="{16B4E873-CADB-4058-A892-587E269C779D}" srcOrd="1" destOrd="0" presId="urn:microsoft.com/office/officeart/2005/8/layout/vList5"/>
    <dgm:cxn modelId="{1B637590-4D2C-4D32-B9AE-B42486B75A6E}" type="presParOf" srcId="{77578F09-599C-4945-9E16-2B0342CDB791}" destId="{21C883F4-742E-4D8D-B34B-4DB34F69B4F3}" srcOrd="5" destOrd="0" presId="urn:microsoft.com/office/officeart/2005/8/layout/vList5"/>
    <dgm:cxn modelId="{ACD6277C-75A2-4912-A068-D5B317486E76}" type="presParOf" srcId="{77578F09-599C-4945-9E16-2B0342CDB791}" destId="{8F44B685-2212-46A1-8E51-F45F5CE2500B}" srcOrd="6" destOrd="0" presId="urn:microsoft.com/office/officeart/2005/8/layout/vList5"/>
    <dgm:cxn modelId="{330A9379-9DB5-4B7D-ACF5-A15C9BA6220E}" type="presParOf" srcId="{8F44B685-2212-46A1-8E51-F45F5CE2500B}" destId="{AE538454-46BB-4C2C-967E-F0B551E06EB4}" srcOrd="0" destOrd="0" presId="urn:microsoft.com/office/officeart/2005/8/layout/vList5"/>
    <dgm:cxn modelId="{04639A13-9BBF-4996-98C4-749B1F91327C}" type="presParOf" srcId="{8F44B685-2212-46A1-8E51-F45F5CE2500B}" destId="{86EFB63E-73BE-4C2C-A3B2-A275DC49736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F7223E-1D58-4E1A-9620-9502F404EF74}"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en-GB"/>
        </a:p>
      </dgm:t>
    </dgm:pt>
    <dgm:pt modelId="{A9BAEF62-D2E8-4CFF-A66A-79FF80F7DE4C}">
      <dgm:prSet phldrT="[Text]"/>
      <dgm:spPr/>
      <dgm:t>
        <a:bodyPr/>
        <a:lstStyle/>
        <a:p>
          <a:r>
            <a:rPr lang="en-GB" dirty="0"/>
            <a:t>Goal</a:t>
          </a:r>
        </a:p>
      </dgm:t>
    </dgm:pt>
    <dgm:pt modelId="{42F2E565-6D62-4BD4-8F79-E7D43C54DF08}" type="parTrans" cxnId="{4071F725-4235-4BDB-854B-DC8136FC86B9}">
      <dgm:prSet/>
      <dgm:spPr/>
      <dgm:t>
        <a:bodyPr/>
        <a:lstStyle/>
        <a:p>
          <a:endParaRPr lang="en-GB"/>
        </a:p>
      </dgm:t>
    </dgm:pt>
    <dgm:pt modelId="{AAB9A6FF-7CCA-4C57-ADF8-3C8DEE767B7B}" type="sibTrans" cxnId="{4071F725-4235-4BDB-854B-DC8136FC86B9}">
      <dgm:prSet/>
      <dgm:spPr/>
      <dgm:t>
        <a:bodyPr/>
        <a:lstStyle/>
        <a:p>
          <a:endParaRPr lang="en-GB"/>
        </a:p>
      </dgm:t>
    </dgm:pt>
    <dgm:pt modelId="{D211501B-AFEE-40AC-9FD6-9AB244AE3C83}">
      <dgm:prSet phldrT="[Text]"/>
      <dgm:spPr/>
      <dgm:t>
        <a:bodyPr/>
        <a:lstStyle/>
        <a:p>
          <a:r>
            <a:rPr lang="en-GB" dirty="0"/>
            <a:t>Reality</a:t>
          </a:r>
        </a:p>
      </dgm:t>
    </dgm:pt>
    <dgm:pt modelId="{978D95DB-1F62-4EB7-98A2-437E97D6FAE5}" type="parTrans" cxnId="{CCEBDBE4-EC1D-4A43-90AD-80D9F5C9057F}">
      <dgm:prSet/>
      <dgm:spPr/>
      <dgm:t>
        <a:bodyPr/>
        <a:lstStyle/>
        <a:p>
          <a:endParaRPr lang="en-GB"/>
        </a:p>
      </dgm:t>
    </dgm:pt>
    <dgm:pt modelId="{6729287D-3228-403D-B37E-57957DBAC9C1}" type="sibTrans" cxnId="{CCEBDBE4-EC1D-4A43-90AD-80D9F5C9057F}">
      <dgm:prSet/>
      <dgm:spPr/>
      <dgm:t>
        <a:bodyPr/>
        <a:lstStyle/>
        <a:p>
          <a:endParaRPr lang="en-GB"/>
        </a:p>
      </dgm:t>
    </dgm:pt>
    <dgm:pt modelId="{BA31A3AF-700F-4E17-BA8E-A07338B66015}">
      <dgm:prSet phldrT="[Text]"/>
      <dgm:spPr/>
      <dgm:t>
        <a:bodyPr/>
        <a:lstStyle/>
        <a:p>
          <a:r>
            <a:rPr lang="en-GB" dirty="0"/>
            <a:t>Options</a:t>
          </a:r>
        </a:p>
      </dgm:t>
    </dgm:pt>
    <dgm:pt modelId="{3D0AD773-795E-4C23-A30E-96B56BE253BB}" type="parTrans" cxnId="{E93CB152-7DA8-4A8A-BEB6-11F986215805}">
      <dgm:prSet/>
      <dgm:spPr/>
      <dgm:t>
        <a:bodyPr/>
        <a:lstStyle/>
        <a:p>
          <a:endParaRPr lang="en-GB"/>
        </a:p>
      </dgm:t>
    </dgm:pt>
    <dgm:pt modelId="{D784724C-0BAE-4A6F-94D0-069D61A2AA4E}" type="sibTrans" cxnId="{E93CB152-7DA8-4A8A-BEB6-11F986215805}">
      <dgm:prSet/>
      <dgm:spPr/>
      <dgm:t>
        <a:bodyPr/>
        <a:lstStyle/>
        <a:p>
          <a:endParaRPr lang="en-GB"/>
        </a:p>
      </dgm:t>
    </dgm:pt>
    <dgm:pt modelId="{9B9A6C44-198C-45F2-A8C4-2B41583A22CB}">
      <dgm:prSet phldrT="[Text]"/>
      <dgm:spPr/>
      <dgm:t>
        <a:bodyPr/>
        <a:lstStyle/>
        <a:p>
          <a:r>
            <a:rPr lang="en-GB" dirty="0"/>
            <a:t>Will</a:t>
          </a:r>
        </a:p>
      </dgm:t>
    </dgm:pt>
    <dgm:pt modelId="{73EF2443-F300-43A9-A350-357457419815}" type="parTrans" cxnId="{B717B90D-0ABD-4961-980D-EE5D1657F7CD}">
      <dgm:prSet/>
      <dgm:spPr/>
      <dgm:t>
        <a:bodyPr/>
        <a:lstStyle/>
        <a:p>
          <a:endParaRPr lang="en-GB"/>
        </a:p>
      </dgm:t>
    </dgm:pt>
    <dgm:pt modelId="{FF54B7F3-055C-4550-BDD0-D29FCD3C4A74}" type="sibTrans" cxnId="{B717B90D-0ABD-4961-980D-EE5D1657F7CD}">
      <dgm:prSet/>
      <dgm:spPr/>
      <dgm:t>
        <a:bodyPr/>
        <a:lstStyle/>
        <a:p>
          <a:endParaRPr lang="en-GB"/>
        </a:p>
      </dgm:t>
    </dgm:pt>
    <dgm:pt modelId="{FE77D275-395D-49E6-8C24-5F6471DAF536}">
      <dgm:prSet phldrT="[Text]"/>
      <dgm:spPr/>
      <dgm:t>
        <a:bodyPr/>
        <a:lstStyle/>
        <a:p>
          <a:r>
            <a:rPr lang="en-GB" dirty="0"/>
            <a:t>Support</a:t>
          </a:r>
        </a:p>
      </dgm:t>
    </dgm:pt>
    <dgm:pt modelId="{8B310EE9-5336-400A-9545-86F4D0DEA471}" type="parTrans" cxnId="{A0F6E1C4-CC97-483C-9267-DD45047BCB48}">
      <dgm:prSet/>
      <dgm:spPr/>
      <dgm:t>
        <a:bodyPr/>
        <a:lstStyle/>
        <a:p>
          <a:endParaRPr lang="en-GB"/>
        </a:p>
      </dgm:t>
    </dgm:pt>
    <dgm:pt modelId="{ABD32889-3BF0-409F-BC19-78ED5AC3D707}" type="sibTrans" cxnId="{A0F6E1C4-CC97-483C-9267-DD45047BCB48}">
      <dgm:prSet/>
      <dgm:spPr/>
      <dgm:t>
        <a:bodyPr/>
        <a:lstStyle/>
        <a:p>
          <a:endParaRPr lang="en-GB"/>
        </a:p>
      </dgm:t>
    </dgm:pt>
    <dgm:pt modelId="{CF2182F4-FF19-4B44-AF01-CB1918974EEE}" type="pres">
      <dgm:prSet presAssocID="{2BF7223E-1D58-4E1A-9620-9502F404EF74}" presName="cycle" presStyleCnt="0">
        <dgm:presLayoutVars>
          <dgm:dir/>
          <dgm:resizeHandles val="exact"/>
        </dgm:presLayoutVars>
      </dgm:prSet>
      <dgm:spPr/>
    </dgm:pt>
    <dgm:pt modelId="{44872D20-41E9-4CA7-B32F-66494B8BDF7F}" type="pres">
      <dgm:prSet presAssocID="{A9BAEF62-D2E8-4CFF-A66A-79FF80F7DE4C}" presName="node" presStyleLbl="node1" presStyleIdx="0" presStyleCnt="5">
        <dgm:presLayoutVars>
          <dgm:bulletEnabled val="1"/>
        </dgm:presLayoutVars>
      </dgm:prSet>
      <dgm:spPr/>
    </dgm:pt>
    <dgm:pt modelId="{77038A9C-39BE-4785-ABBA-1F7F7F324F57}" type="pres">
      <dgm:prSet presAssocID="{AAB9A6FF-7CCA-4C57-ADF8-3C8DEE767B7B}" presName="sibTrans" presStyleLbl="sibTrans2D1" presStyleIdx="0" presStyleCnt="5"/>
      <dgm:spPr/>
    </dgm:pt>
    <dgm:pt modelId="{47FCE63B-4BA1-42CA-9D73-BDF2EBFFF339}" type="pres">
      <dgm:prSet presAssocID="{AAB9A6FF-7CCA-4C57-ADF8-3C8DEE767B7B}" presName="connectorText" presStyleLbl="sibTrans2D1" presStyleIdx="0" presStyleCnt="5"/>
      <dgm:spPr/>
    </dgm:pt>
    <dgm:pt modelId="{493A0AED-78E7-488D-A24B-4D6FAFB0A066}" type="pres">
      <dgm:prSet presAssocID="{D211501B-AFEE-40AC-9FD6-9AB244AE3C83}" presName="node" presStyleLbl="node1" presStyleIdx="1" presStyleCnt="5">
        <dgm:presLayoutVars>
          <dgm:bulletEnabled val="1"/>
        </dgm:presLayoutVars>
      </dgm:prSet>
      <dgm:spPr/>
    </dgm:pt>
    <dgm:pt modelId="{7AE00848-D0B9-4288-9717-F44383E16500}" type="pres">
      <dgm:prSet presAssocID="{6729287D-3228-403D-B37E-57957DBAC9C1}" presName="sibTrans" presStyleLbl="sibTrans2D1" presStyleIdx="1" presStyleCnt="5"/>
      <dgm:spPr/>
    </dgm:pt>
    <dgm:pt modelId="{FFEB5E45-4F27-46FD-9599-DAEFBB4DD243}" type="pres">
      <dgm:prSet presAssocID="{6729287D-3228-403D-B37E-57957DBAC9C1}" presName="connectorText" presStyleLbl="sibTrans2D1" presStyleIdx="1" presStyleCnt="5"/>
      <dgm:spPr/>
    </dgm:pt>
    <dgm:pt modelId="{3D6ED85E-5A38-4CEF-9CAB-8BB034321FD0}" type="pres">
      <dgm:prSet presAssocID="{BA31A3AF-700F-4E17-BA8E-A07338B66015}" presName="node" presStyleLbl="node1" presStyleIdx="2" presStyleCnt="5">
        <dgm:presLayoutVars>
          <dgm:bulletEnabled val="1"/>
        </dgm:presLayoutVars>
      </dgm:prSet>
      <dgm:spPr/>
    </dgm:pt>
    <dgm:pt modelId="{51D0AB02-1B8B-4F02-9C4A-EC61345FA97F}" type="pres">
      <dgm:prSet presAssocID="{D784724C-0BAE-4A6F-94D0-069D61A2AA4E}" presName="sibTrans" presStyleLbl="sibTrans2D1" presStyleIdx="2" presStyleCnt="5"/>
      <dgm:spPr/>
    </dgm:pt>
    <dgm:pt modelId="{E95C2AFD-FA21-44AC-BD7C-7ABD27634E54}" type="pres">
      <dgm:prSet presAssocID="{D784724C-0BAE-4A6F-94D0-069D61A2AA4E}" presName="connectorText" presStyleLbl="sibTrans2D1" presStyleIdx="2" presStyleCnt="5"/>
      <dgm:spPr/>
    </dgm:pt>
    <dgm:pt modelId="{3438DEF6-2356-47D4-9E72-D638D68E0010}" type="pres">
      <dgm:prSet presAssocID="{9B9A6C44-198C-45F2-A8C4-2B41583A22CB}" presName="node" presStyleLbl="node1" presStyleIdx="3" presStyleCnt="5">
        <dgm:presLayoutVars>
          <dgm:bulletEnabled val="1"/>
        </dgm:presLayoutVars>
      </dgm:prSet>
      <dgm:spPr/>
    </dgm:pt>
    <dgm:pt modelId="{75A5E5ED-CFC2-4CCF-9845-E8673BE1AD29}" type="pres">
      <dgm:prSet presAssocID="{FF54B7F3-055C-4550-BDD0-D29FCD3C4A74}" presName="sibTrans" presStyleLbl="sibTrans2D1" presStyleIdx="3" presStyleCnt="5"/>
      <dgm:spPr/>
    </dgm:pt>
    <dgm:pt modelId="{DBB71F86-7568-4438-8E96-0D28F2478DE8}" type="pres">
      <dgm:prSet presAssocID="{FF54B7F3-055C-4550-BDD0-D29FCD3C4A74}" presName="connectorText" presStyleLbl="sibTrans2D1" presStyleIdx="3" presStyleCnt="5"/>
      <dgm:spPr/>
    </dgm:pt>
    <dgm:pt modelId="{E7EEAFAF-9A78-403C-9B6C-F022E1A7682C}" type="pres">
      <dgm:prSet presAssocID="{FE77D275-395D-49E6-8C24-5F6471DAF536}" presName="node" presStyleLbl="node1" presStyleIdx="4" presStyleCnt="5">
        <dgm:presLayoutVars>
          <dgm:bulletEnabled val="1"/>
        </dgm:presLayoutVars>
      </dgm:prSet>
      <dgm:spPr/>
    </dgm:pt>
    <dgm:pt modelId="{A8A05651-561D-4303-A64D-E7CA1F797BD4}" type="pres">
      <dgm:prSet presAssocID="{ABD32889-3BF0-409F-BC19-78ED5AC3D707}" presName="sibTrans" presStyleLbl="sibTrans2D1" presStyleIdx="4" presStyleCnt="5"/>
      <dgm:spPr/>
    </dgm:pt>
    <dgm:pt modelId="{B1F11549-A5A4-4715-8568-897C25D2EC47}" type="pres">
      <dgm:prSet presAssocID="{ABD32889-3BF0-409F-BC19-78ED5AC3D707}" presName="connectorText" presStyleLbl="sibTrans2D1" presStyleIdx="4" presStyleCnt="5"/>
      <dgm:spPr/>
    </dgm:pt>
  </dgm:ptLst>
  <dgm:cxnLst>
    <dgm:cxn modelId="{2BA5D60B-7F21-4FEA-B1F9-7F18740C644A}" type="presOf" srcId="{A9BAEF62-D2E8-4CFF-A66A-79FF80F7DE4C}" destId="{44872D20-41E9-4CA7-B32F-66494B8BDF7F}" srcOrd="0" destOrd="0" presId="urn:microsoft.com/office/officeart/2005/8/layout/cycle2"/>
    <dgm:cxn modelId="{B717B90D-0ABD-4961-980D-EE5D1657F7CD}" srcId="{2BF7223E-1D58-4E1A-9620-9502F404EF74}" destId="{9B9A6C44-198C-45F2-A8C4-2B41583A22CB}" srcOrd="3" destOrd="0" parTransId="{73EF2443-F300-43A9-A350-357457419815}" sibTransId="{FF54B7F3-055C-4550-BDD0-D29FCD3C4A74}"/>
    <dgm:cxn modelId="{C5EC3F1B-863F-4A5D-B7BC-3F5F0900D804}" type="presOf" srcId="{AAB9A6FF-7CCA-4C57-ADF8-3C8DEE767B7B}" destId="{77038A9C-39BE-4785-ABBA-1F7F7F324F57}" srcOrd="0" destOrd="0" presId="urn:microsoft.com/office/officeart/2005/8/layout/cycle2"/>
    <dgm:cxn modelId="{4071F725-4235-4BDB-854B-DC8136FC86B9}" srcId="{2BF7223E-1D58-4E1A-9620-9502F404EF74}" destId="{A9BAEF62-D2E8-4CFF-A66A-79FF80F7DE4C}" srcOrd="0" destOrd="0" parTransId="{42F2E565-6D62-4BD4-8F79-E7D43C54DF08}" sibTransId="{AAB9A6FF-7CCA-4C57-ADF8-3C8DEE767B7B}"/>
    <dgm:cxn modelId="{634AB730-3BA3-4137-89FE-174A2A22FBF2}" type="presOf" srcId="{2BF7223E-1D58-4E1A-9620-9502F404EF74}" destId="{CF2182F4-FF19-4B44-AF01-CB1918974EEE}" srcOrd="0" destOrd="0" presId="urn:microsoft.com/office/officeart/2005/8/layout/cycle2"/>
    <dgm:cxn modelId="{84F82035-BB9F-40F6-8520-090BBE657955}" type="presOf" srcId="{6729287D-3228-403D-B37E-57957DBAC9C1}" destId="{FFEB5E45-4F27-46FD-9599-DAEFBB4DD243}" srcOrd="1" destOrd="0" presId="urn:microsoft.com/office/officeart/2005/8/layout/cycle2"/>
    <dgm:cxn modelId="{D82D4842-3420-46EF-A6E5-C794AFE2AD68}" type="presOf" srcId="{FF54B7F3-055C-4550-BDD0-D29FCD3C4A74}" destId="{DBB71F86-7568-4438-8E96-0D28F2478DE8}" srcOrd="1" destOrd="0" presId="urn:microsoft.com/office/officeart/2005/8/layout/cycle2"/>
    <dgm:cxn modelId="{BAE7F946-B918-44D7-BA96-9E60B85A402B}" type="presOf" srcId="{9B9A6C44-198C-45F2-A8C4-2B41583A22CB}" destId="{3438DEF6-2356-47D4-9E72-D638D68E0010}" srcOrd="0" destOrd="0" presId="urn:microsoft.com/office/officeart/2005/8/layout/cycle2"/>
    <dgm:cxn modelId="{4B2D4F4B-3F67-4405-B7F6-3D98D1F0F6F6}" type="presOf" srcId="{ABD32889-3BF0-409F-BC19-78ED5AC3D707}" destId="{A8A05651-561D-4303-A64D-E7CA1F797BD4}" srcOrd="0" destOrd="0" presId="urn:microsoft.com/office/officeart/2005/8/layout/cycle2"/>
    <dgm:cxn modelId="{11B1A371-4E76-445E-8492-7418E2A72432}" type="presOf" srcId="{ABD32889-3BF0-409F-BC19-78ED5AC3D707}" destId="{B1F11549-A5A4-4715-8568-897C25D2EC47}" srcOrd="1" destOrd="0" presId="urn:microsoft.com/office/officeart/2005/8/layout/cycle2"/>
    <dgm:cxn modelId="{E93CB152-7DA8-4A8A-BEB6-11F986215805}" srcId="{2BF7223E-1D58-4E1A-9620-9502F404EF74}" destId="{BA31A3AF-700F-4E17-BA8E-A07338B66015}" srcOrd="2" destOrd="0" parTransId="{3D0AD773-795E-4C23-A30E-96B56BE253BB}" sibTransId="{D784724C-0BAE-4A6F-94D0-069D61A2AA4E}"/>
    <dgm:cxn modelId="{FCE91B53-BF27-4904-9425-BFE7A777AEFA}" type="presOf" srcId="{FF54B7F3-055C-4550-BDD0-D29FCD3C4A74}" destId="{75A5E5ED-CFC2-4CCF-9845-E8673BE1AD29}" srcOrd="0" destOrd="0" presId="urn:microsoft.com/office/officeart/2005/8/layout/cycle2"/>
    <dgm:cxn modelId="{A0F9F983-CEE5-41FD-87FB-41C383C87CA5}" type="presOf" srcId="{BA31A3AF-700F-4E17-BA8E-A07338B66015}" destId="{3D6ED85E-5A38-4CEF-9CAB-8BB034321FD0}" srcOrd="0" destOrd="0" presId="urn:microsoft.com/office/officeart/2005/8/layout/cycle2"/>
    <dgm:cxn modelId="{B5622F90-CB37-4481-8F9A-DEF041F1B004}" type="presOf" srcId="{D211501B-AFEE-40AC-9FD6-9AB244AE3C83}" destId="{493A0AED-78E7-488D-A24B-4D6FAFB0A066}" srcOrd="0" destOrd="0" presId="urn:microsoft.com/office/officeart/2005/8/layout/cycle2"/>
    <dgm:cxn modelId="{A0F6E1C4-CC97-483C-9267-DD45047BCB48}" srcId="{2BF7223E-1D58-4E1A-9620-9502F404EF74}" destId="{FE77D275-395D-49E6-8C24-5F6471DAF536}" srcOrd="4" destOrd="0" parTransId="{8B310EE9-5336-400A-9545-86F4D0DEA471}" sibTransId="{ABD32889-3BF0-409F-BC19-78ED5AC3D707}"/>
    <dgm:cxn modelId="{F68CA8C6-A188-414E-B4BE-A4E2DDE0544E}" type="presOf" srcId="{D784724C-0BAE-4A6F-94D0-069D61A2AA4E}" destId="{51D0AB02-1B8B-4F02-9C4A-EC61345FA97F}" srcOrd="0" destOrd="0" presId="urn:microsoft.com/office/officeart/2005/8/layout/cycle2"/>
    <dgm:cxn modelId="{4FC85DDA-DFD0-4423-A5B2-39F5164DC430}" type="presOf" srcId="{6729287D-3228-403D-B37E-57957DBAC9C1}" destId="{7AE00848-D0B9-4288-9717-F44383E16500}" srcOrd="0" destOrd="0" presId="urn:microsoft.com/office/officeart/2005/8/layout/cycle2"/>
    <dgm:cxn modelId="{ACC958DF-489E-471B-A760-57C567B3024E}" type="presOf" srcId="{AAB9A6FF-7CCA-4C57-ADF8-3C8DEE767B7B}" destId="{47FCE63B-4BA1-42CA-9D73-BDF2EBFFF339}" srcOrd="1" destOrd="0" presId="urn:microsoft.com/office/officeart/2005/8/layout/cycle2"/>
    <dgm:cxn modelId="{CCEBDBE4-EC1D-4A43-90AD-80D9F5C9057F}" srcId="{2BF7223E-1D58-4E1A-9620-9502F404EF74}" destId="{D211501B-AFEE-40AC-9FD6-9AB244AE3C83}" srcOrd="1" destOrd="0" parTransId="{978D95DB-1F62-4EB7-98A2-437E97D6FAE5}" sibTransId="{6729287D-3228-403D-B37E-57957DBAC9C1}"/>
    <dgm:cxn modelId="{04F5F6E4-3732-4472-B456-1CC7416DC3C8}" type="presOf" srcId="{FE77D275-395D-49E6-8C24-5F6471DAF536}" destId="{E7EEAFAF-9A78-403C-9B6C-F022E1A7682C}" srcOrd="0" destOrd="0" presId="urn:microsoft.com/office/officeart/2005/8/layout/cycle2"/>
    <dgm:cxn modelId="{6F8DACF1-6362-4032-A413-3149C2773CD4}" type="presOf" srcId="{D784724C-0BAE-4A6F-94D0-069D61A2AA4E}" destId="{E95C2AFD-FA21-44AC-BD7C-7ABD27634E54}" srcOrd="1" destOrd="0" presId="urn:microsoft.com/office/officeart/2005/8/layout/cycle2"/>
    <dgm:cxn modelId="{F7C8FCA0-4379-4956-B621-04959DBADBFC}" type="presParOf" srcId="{CF2182F4-FF19-4B44-AF01-CB1918974EEE}" destId="{44872D20-41E9-4CA7-B32F-66494B8BDF7F}" srcOrd="0" destOrd="0" presId="urn:microsoft.com/office/officeart/2005/8/layout/cycle2"/>
    <dgm:cxn modelId="{50B34792-AF19-4658-B934-85E23479530B}" type="presParOf" srcId="{CF2182F4-FF19-4B44-AF01-CB1918974EEE}" destId="{77038A9C-39BE-4785-ABBA-1F7F7F324F57}" srcOrd="1" destOrd="0" presId="urn:microsoft.com/office/officeart/2005/8/layout/cycle2"/>
    <dgm:cxn modelId="{1BB505BF-BF7A-4559-805D-4677138C60A5}" type="presParOf" srcId="{77038A9C-39BE-4785-ABBA-1F7F7F324F57}" destId="{47FCE63B-4BA1-42CA-9D73-BDF2EBFFF339}" srcOrd="0" destOrd="0" presId="urn:microsoft.com/office/officeart/2005/8/layout/cycle2"/>
    <dgm:cxn modelId="{2FB9FA00-80B2-4B76-95A6-C47C6826633D}" type="presParOf" srcId="{CF2182F4-FF19-4B44-AF01-CB1918974EEE}" destId="{493A0AED-78E7-488D-A24B-4D6FAFB0A066}" srcOrd="2" destOrd="0" presId="urn:microsoft.com/office/officeart/2005/8/layout/cycle2"/>
    <dgm:cxn modelId="{5A9D4113-ACAB-4525-AF2D-E95527AD49E5}" type="presParOf" srcId="{CF2182F4-FF19-4B44-AF01-CB1918974EEE}" destId="{7AE00848-D0B9-4288-9717-F44383E16500}" srcOrd="3" destOrd="0" presId="urn:microsoft.com/office/officeart/2005/8/layout/cycle2"/>
    <dgm:cxn modelId="{0DF9505C-0424-4E08-928C-B8CE850F882C}" type="presParOf" srcId="{7AE00848-D0B9-4288-9717-F44383E16500}" destId="{FFEB5E45-4F27-46FD-9599-DAEFBB4DD243}" srcOrd="0" destOrd="0" presId="urn:microsoft.com/office/officeart/2005/8/layout/cycle2"/>
    <dgm:cxn modelId="{A76503D3-2BA0-4462-A165-5896A219AE26}" type="presParOf" srcId="{CF2182F4-FF19-4B44-AF01-CB1918974EEE}" destId="{3D6ED85E-5A38-4CEF-9CAB-8BB034321FD0}" srcOrd="4" destOrd="0" presId="urn:microsoft.com/office/officeart/2005/8/layout/cycle2"/>
    <dgm:cxn modelId="{47C2BF85-AFE6-43E7-85EE-A5F19B6854E1}" type="presParOf" srcId="{CF2182F4-FF19-4B44-AF01-CB1918974EEE}" destId="{51D0AB02-1B8B-4F02-9C4A-EC61345FA97F}" srcOrd="5" destOrd="0" presId="urn:microsoft.com/office/officeart/2005/8/layout/cycle2"/>
    <dgm:cxn modelId="{A65647A4-4114-4648-A8DD-74FB7538E2E6}" type="presParOf" srcId="{51D0AB02-1B8B-4F02-9C4A-EC61345FA97F}" destId="{E95C2AFD-FA21-44AC-BD7C-7ABD27634E54}" srcOrd="0" destOrd="0" presId="urn:microsoft.com/office/officeart/2005/8/layout/cycle2"/>
    <dgm:cxn modelId="{3EBC29BC-7942-404C-9417-8366EA55BEE4}" type="presParOf" srcId="{CF2182F4-FF19-4B44-AF01-CB1918974EEE}" destId="{3438DEF6-2356-47D4-9E72-D638D68E0010}" srcOrd="6" destOrd="0" presId="urn:microsoft.com/office/officeart/2005/8/layout/cycle2"/>
    <dgm:cxn modelId="{23759420-E3D6-46C5-8B05-4B0E1FA34F0E}" type="presParOf" srcId="{CF2182F4-FF19-4B44-AF01-CB1918974EEE}" destId="{75A5E5ED-CFC2-4CCF-9845-E8673BE1AD29}" srcOrd="7" destOrd="0" presId="urn:microsoft.com/office/officeart/2005/8/layout/cycle2"/>
    <dgm:cxn modelId="{5C0BDE0A-C24A-4696-99B0-95B0FBCF1A88}" type="presParOf" srcId="{75A5E5ED-CFC2-4CCF-9845-E8673BE1AD29}" destId="{DBB71F86-7568-4438-8E96-0D28F2478DE8}" srcOrd="0" destOrd="0" presId="urn:microsoft.com/office/officeart/2005/8/layout/cycle2"/>
    <dgm:cxn modelId="{51A3A5C9-2330-47D8-9A06-04D1BC8282B8}" type="presParOf" srcId="{CF2182F4-FF19-4B44-AF01-CB1918974EEE}" destId="{E7EEAFAF-9A78-403C-9B6C-F022E1A7682C}" srcOrd="8" destOrd="0" presId="urn:microsoft.com/office/officeart/2005/8/layout/cycle2"/>
    <dgm:cxn modelId="{257AEB2F-141A-4FC6-9A19-898E4EE9BBFE}" type="presParOf" srcId="{CF2182F4-FF19-4B44-AF01-CB1918974EEE}" destId="{A8A05651-561D-4303-A64D-E7CA1F797BD4}" srcOrd="9" destOrd="0" presId="urn:microsoft.com/office/officeart/2005/8/layout/cycle2"/>
    <dgm:cxn modelId="{77690BF4-EC29-4DBE-98D4-FBCB73AAE267}" type="presParOf" srcId="{A8A05651-561D-4303-A64D-E7CA1F797BD4}" destId="{B1F11549-A5A4-4715-8568-897C25D2EC47}"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F021B-AC64-4E6E-8670-29EBF0C5B835}">
      <dsp:nvSpPr>
        <dsp:cNvPr id="0" name=""/>
        <dsp:cNvSpPr/>
      </dsp:nvSpPr>
      <dsp:spPr>
        <a:xfrm rot="5400000">
          <a:off x="4746971" y="-1960146"/>
          <a:ext cx="697729" cy="479608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Font typeface="Courier New" panose="02070309020205020404" pitchFamily="49" charset="0"/>
            <a:buNone/>
          </a:pPr>
          <a:r>
            <a:rPr lang="en-GB" sz="1400" i="0" u="none" kern="1200" dirty="0"/>
            <a:t>What is an important goal you want to achieve? Your wish should be both challenging but realistic</a:t>
          </a:r>
        </a:p>
      </dsp:txBody>
      <dsp:txXfrm rot="-5400000">
        <a:off x="2697795" y="123090"/>
        <a:ext cx="4762021" cy="629609"/>
      </dsp:txXfrm>
    </dsp:sp>
    <dsp:sp modelId="{E44B49D1-0D40-491D-AA76-037E36445672}">
      <dsp:nvSpPr>
        <dsp:cNvPr id="0" name=""/>
        <dsp:cNvSpPr/>
      </dsp:nvSpPr>
      <dsp:spPr>
        <a:xfrm>
          <a:off x="0" y="1813"/>
          <a:ext cx="2697795" cy="87216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l" defTabSz="1822450">
            <a:lnSpc>
              <a:spcPct val="100000"/>
            </a:lnSpc>
            <a:spcBef>
              <a:spcPct val="0"/>
            </a:spcBef>
            <a:spcAft>
              <a:spcPct val="35000"/>
            </a:spcAft>
            <a:buNone/>
          </a:pPr>
          <a:r>
            <a:rPr lang="en-GB" sz="4100" b="1" kern="1200" dirty="0">
              <a:solidFill>
                <a:schemeClr val="tx2"/>
              </a:solidFill>
            </a:rPr>
            <a:t>W</a:t>
          </a:r>
          <a:r>
            <a:rPr lang="en-GB" sz="4100" kern="1200" dirty="0"/>
            <a:t>ish</a:t>
          </a:r>
        </a:p>
      </dsp:txBody>
      <dsp:txXfrm>
        <a:off x="42575" y="44388"/>
        <a:ext cx="2612645" cy="787011"/>
      </dsp:txXfrm>
    </dsp:sp>
    <dsp:sp modelId="{E4037A8B-B989-472A-8D04-7E6518AEF22A}">
      <dsp:nvSpPr>
        <dsp:cNvPr id="0" name=""/>
        <dsp:cNvSpPr/>
      </dsp:nvSpPr>
      <dsp:spPr>
        <a:xfrm rot="5400000">
          <a:off x="4746971" y="-1044376"/>
          <a:ext cx="697729" cy="479608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14300" lvl="1" indent="-114300" algn="l" defTabSz="577850">
            <a:lnSpc>
              <a:spcPct val="90000"/>
            </a:lnSpc>
            <a:spcBef>
              <a:spcPct val="0"/>
            </a:spcBef>
            <a:spcAft>
              <a:spcPct val="15000"/>
            </a:spcAft>
            <a:buFont typeface="Courier New" panose="02070309020205020404" pitchFamily="49" charset="0"/>
            <a:buNone/>
          </a:pPr>
          <a:r>
            <a:rPr lang="en-GB" sz="1300" i="0" kern="1200" dirty="0">
              <a:solidFill>
                <a:srgbClr val="242424">
                  <a:hueOff val="0"/>
                  <a:satOff val="0"/>
                  <a:lumOff val="0"/>
                  <a:alphaOff val="0"/>
                </a:srgbClr>
              </a:solidFill>
              <a:latin typeface="+mn-lt"/>
              <a:ea typeface="Calibri" panose="020F0502020204030204" pitchFamily="34" charset="0"/>
              <a:cs typeface="Segoe UI Semilight" panose="020B0402040204020203" pitchFamily="34" charset="0"/>
            </a:rPr>
            <a:t>What will be the best result from achieving your wish? Think about how you want to think, feel and be. Vividly describe the outcome. </a:t>
          </a:r>
        </a:p>
      </dsp:txBody>
      <dsp:txXfrm rot="-5400000">
        <a:off x="2697795" y="1038860"/>
        <a:ext cx="4762021" cy="629609"/>
      </dsp:txXfrm>
    </dsp:sp>
    <dsp:sp modelId="{8673929B-98F4-4253-891C-66E3F5E021E4}">
      <dsp:nvSpPr>
        <dsp:cNvPr id="0" name=""/>
        <dsp:cNvSpPr/>
      </dsp:nvSpPr>
      <dsp:spPr>
        <a:xfrm>
          <a:off x="0" y="917582"/>
          <a:ext cx="2697795" cy="87216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l" defTabSz="1822450">
            <a:lnSpc>
              <a:spcPct val="100000"/>
            </a:lnSpc>
            <a:spcBef>
              <a:spcPct val="0"/>
            </a:spcBef>
            <a:spcAft>
              <a:spcPct val="35000"/>
            </a:spcAft>
            <a:buNone/>
          </a:pPr>
          <a:r>
            <a:rPr lang="en-GB" sz="4100" b="1" kern="1200" dirty="0">
              <a:solidFill>
                <a:schemeClr val="tx2"/>
              </a:solidFill>
            </a:rPr>
            <a:t>O</a:t>
          </a:r>
          <a:r>
            <a:rPr lang="en-GB" sz="4100" kern="1200" dirty="0"/>
            <a:t>utcome</a:t>
          </a:r>
        </a:p>
      </dsp:txBody>
      <dsp:txXfrm>
        <a:off x="42575" y="960157"/>
        <a:ext cx="2612645" cy="787011"/>
      </dsp:txXfrm>
    </dsp:sp>
    <dsp:sp modelId="{16B4E873-CADB-4058-A892-587E269C779D}">
      <dsp:nvSpPr>
        <dsp:cNvPr id="0" name=""/>
        <dsp:cNvSpPr/>
      </dsp:nvSpPr>
      <dsp:spPr>
        <a:xfrm rot="5400000">
          <a:off x="4746971" y="-128607"/>
          <a:ext cx="697729" cy="479608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None/>
          </a:pPr>
          <a:r>
            <a:rPr lang="en-GB" sz="1400" i="0" kern="1200" dirty="0">
              <a:latin typeface="+mn-lt"/>
              <a:ea typeface="Calibri" panose="020F0502020204030204" pitchFamily="34" charset="0"/>
              <a:cs typeface="Segoe UI Semilight" panose="020B0402040204020203" pitchFamily="34" charset="0"/>
            </a:rPr>
            <a:t>What is the main obstacle that might prevent you achieving your wish? Vividly describe the obstacle</a:t>
          </a:r>
          <a:endParaRPr lang="en-GB" sz="1400" i="0" kern="1200" dirty="0">
            <a:latin typeface="+mn-lt"/>
          </a:endParaRPr>
        </a:p>
      </dsp:txBody>
      <dsp:txXfrm rot="-5400000">
        <a:off x="2697795" y="1954629"/>
        <a:ext cx="4762021" cy="629609"/>
      </dsp:txXfrm>
    </dsp:sp>
    <dsp:sp modelId="{851B5E49-9D04-409E-AED5-0A2C872609D6}">
      <dsp:nvSpPr>
        <dsp:cNvPr id="0" name=""/>
        <dsp:cNvSpPr/>
      </dsp:nvSpPr>
      <dsp:spPr>
        <a:xfrm>
          <a:off x="0" y="1833352"/>
          <a:ext cx="2697795" cy="87216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l" defTabSz="1822450">
            <a:lnSpc>
              <a:spcPct val="100000"/>
            </a:lnSpc>
            <a:spcBef>
              <a:spcPct val="0"/>
            </a:spcBef>
            <a:spcAft>
              <a:spcPct val="35000"/>
            </a:spcAft>
            <a:buNone/>
          </a:pPr>
          <a:r>
            <a:rPr lang="en-GB" sz="4100" b="1" kern="1200" dirty="0">
              <a:solidFill>
                <a:schemeClr val="tx2"/>
              </a:solidFill>
            </a:rPr>
            <a:t>O</a:t>
          </a:r>
          <a:r>
            <a:rPr lang="en-GB" sz="4100" kern="1200" dirty="0"/>
            <a:t>bstacle</a:t>
          </a:r>
        </a:p>
      </dsp:txBody>
      <dsp:txXfrm>
        <a:off x="42575" y="1875927"/>
        <a:ext cx="2612645" cy="787011"/>
      </dsp:txXfrm>
    </dsp:sp>
    <dsp:sp modelId="{86EFB63E-73BE-4C2C-A3B2-A275DC497368}">
      <dsp:nvSpPr>
        <dsp:cNvPr id="0" name=""/>
        <dsp:cNvSpPr/>
      </dsp:nvSpPr>
      <dsp:spPr>
        <a:xfrm rot="5400000">
          <a:off x="4746971" y="787162"/>
          <a:ext cx="697729" cy="479608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None/>
          </a:pPr>
          <a:r>
            <a:rPr lang="en-GB" sz="1400" i="0" kern="1200" dirty="0">
              <a:latin typeface="+mn-lt"/>
              <a:ea typeface="Calibri" panose="020F0502020204030204" pitchFamily="34" charset="0"/>
              <a:cs typeface="Segoe UI Semilight" panose="020B0402040204020203" pitchFamily="34" charset="0"/>
            </a:rPr>
            <a:t>What is an effective action or actions to overcome the obstacle? Make an if-then plan, i.e. if x happened, then we will do y. </a:t>
          </a:r>
          <a:endParaRPr lang="en-GB" sz="1400" i="0" kern="1200" dirty="0">
            <a:latin typeface="+mn-lt"/>
          </a:endParaRPr>
        </a:p>
      </dsp:txBody>
      <dsp:txXfrm rot="-5400000">
        <a:off x="2697795" y="2870398"/>
        <a:ext cx="4762021" cy="629609"/>
      </dsp:txXfrm>
    </dsp:sp>
    <dsp:sp modelId="{AE538454-46BB-4C2C-967E-F0B551E06EB4}">
      <dsp:nvSpPr>
        <dsp:cNvPr id="0" name=""/>
        <dsp:cNvSpPr/>
      </dsp:nvSpPr>
      <dsp:spPr>
        <a:xfrm>
          <a:off x="0" y="2749122"/>
          <a:ext cx="2697795" cy="87216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l" defTabSz="1822450">
            <a:lnSpc>
              <a:spcPct val="100000"/>
            </a:lnSpc>
            <a:spcBef>
              <a:spcPct val="0"/>
            </a:spcBef>
            <a:spcAft>
              <a:spcPct val="35000"/>
            </a:spcAft>
            <a:buNone/>
          </a:pPr>
          <a:r>
            <a:rPr lang="en-GB" sz="4100" b="1" kern="1200" dirty="0">
              <a:solidFill>
                <a:schemeClr val="tx2"/>
              </a:solidFill>
            </a:rPr>
            <a:t>P</a:t>
          </a:r>
          <a:r>
            <a:rPr lang="en-GB" sz="4100" kern="1200" dirty="0"/>
            <a:t>lan</a:t>
          </a:r>
        </a:p>
      </dsp:txBody>
      <dsp:txXfrm>
        <a:off x="42575" y="2791697"/>
        <a:ext cx="2612645" cy="7870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72D20-41E9-4CA7-B32F-66494B8BDF7F}">
      <dsp:nvSpPr>
        <dsp:cNvPr id="0" name=""/>
        <dsp:cNvSpPr/>
      </dsp:nvSpPr>
      <dsp:spPr>
        <a:xfrm>
          <a:off x="1621285" y="13423"/>
          <a:ext cx="1334124" cy="133412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Goal</a:t>
          </a:r>
        </a:p>
      </dsp:txBody>
      <dsp:txXfrm>
        <a:off x="1816663" y="208801"/>
        <a:ext cx="943368" cy="943368"/>
      </dsp:txXfrm>
    </dsp:sp>
    <dsp:sp modelId="{77038A9C-39BE-4785-ABBA-1F7F7F324F57}">
      <dsp:nvSpPr>
        <dsp:cNvPr id="0" name=""/>
        <dsp:cNvSpPr/>
      </dsp:nvSpPr>
      <dsp:spPr>
        <a:xfrm rot="2160000">
          <a:off x="2913140" y="1037967"/>
          <a:ext cx="354217" cy="45026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2923287" y="1096790"/>
        <a:ext cx="247952" cy="270161"/>
      </dsp:txXfrm>
    </dsp:sp>
    <dsp:sp modelId="{493A0AED-78E7-488D-A24B-4D6FAFB0A066}">
      <dsp:nvSpPr>
        <dsp:cNvPr id="0" name=""/>
        <dsp:cNvSpPr/>
      </dsp:nvSpPr>
      <dsp:spPr>
        <a:xfrm>
          <a:off x="3241308" y="1190439"/>
          <a:ext cx="1334124" cy="1334124"/>
        </a:xfrm>
        <a:prstGeom prst="ellipse">
          <a:avLst/>
        </a:prstGeom>
        <a:solidFill>
          <a:schemeClr val="accent2">
            <a:hueOff val="571332"/>
            <a:satOff val="2675"/>
            <a:lumOff val="2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Reality</a:t>
          </a:r>
        </a:p>
      </dsp:txBody>
      <dsp:txXfrm>
        <a:off x="3436686" y="1385817"/>
        <a:ext cx="943368" cy="943368"/>
      </dsp:txXfrm>
    </dsp:sp>
    <dsp:sp modelId="{7AE00848-D0B9-4288-9717-F44383E16500}">
      <dsp:nvSpPr>
        <dsp:cNvPr id="0" name=""/>
        <dsp:cNvSpPr/>
      </dsp:nvSpPr>
      <dsp:spPr>
        <a:xfrm rot="6480000">
          <a:off x="3424963" y="2575059"/>
          <a:ext cx="354217" cy="450267"/>
        </a:xfrm>
        <a:prstGeom prst="rightArrow">
          <a:avLst>
            <a:gd name="adj1" fmla="val 60000"/>
            <a:gd name="adj2" fmla="val 50000"/>
          </a:avLst>
        </a:prstGeom>
        <a:solidFill>
          <a:schemeClr val="accent2">
            <a:hueOff val="571332"/>
            <a:satOff val="2675"/>
            <a:lumOff val="2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10800000">
        <a:off x="3494514" y="2614580"/>
        <a:ext cx="247952" cy="270161"/>
      </dsp:txXfrm>
    </dsp:sp>
    <dsp:sp modelId="{3D6ED85E-5A38-4CEF-9CAB-8BB034321FD0}">
      <dsp:nvSpPr>
        <dsp:cNvPr id="0" name=""/>
        <dsp:cNvSpPr/>
      </dsp:nvSpPr>
      <dsp:spPr>
        <a:xfrm>
          <a:off x="2622514" y="3094891"/>
          <a:ext cx="1334124" cy="1334124"/>
        </a:xfrm>
        <a:prstGeom prst="ellipse">
          <a:avLst/>
        </a:prstGeom>
        <a:solidFill>
          <a:schemeClr val="accent2">
            <a:hueOff val="1142664"/>
            <a:satOff val="5351"/>
            <a:lumOff val="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Options</a:t>
          </a:r>
        </a:p>
      </dsp:txBody>
      <dsp:txXfrm>
        <a:off x="2817892" y="3290269"/>
        <a:ext cx="943368" cy="943368"/>
      </dsp:txXfrm>
    </dsp:sp>
    <dsp:sp modelId="{51D0AB02-1B8B-4F02-9C4A-EC61345FA97F}">
      <dsp:nvSpPr>
        <dsp:cNvPr id="0" name=""/>
        <dsp:cNvSpPr/>
      </dsp:nvSpPr>
      <dsp:spPr>
        <a:xfrm rot="10800000">
          <a:off x="2121263" y="3536820"/>
          <a:ext cx="354217" cy="450267"/>
        </a:xfrm>
        <a:prstGeom prst="rightArrow">
          <a:avLst>
            <a:gd name="adj1" fmla="val 60000"/>
            <a:gd name="adj2" fmla="val 50000"/>
          </a:avLst>
        </a:prstGeom>
        <a:solidFill>
          <a:schemeClr val="accent2">
            <a:hueOff val="1142664"/>
            <a:satOff val="5351"/>
            <a:lumOff val="5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10800000">
        <a:off x="2227528" y="3626873"/>
        <a:ext cx="247952" cy="270161"/>
      </dsp:txXfrm>
    </dsp:sp>
    <dsp:sp modelId="{3438DEF6-2356-47D4-9E72-D638D68E0010}">
      <dsp:nvSpPr>
        <dsp:cNvPr id="0" name=""/>
        <dsp:cNvSpPr/>
      </dsp:nvSpPr>
      <dsp:spPr>
        <a:xfrm>
          <a:off x="620055" y="3094891"/>
          <a:ext cx="1334124" cy="1334124"/>
        </a:xfrm>
        <a:prstGeom prst="ellipse">
          <a:avLst/>
        </a:prstGeom>
        <a:solidFill>
          <a:schemeClr val="accent2">
            <a:hueOff val="1713996"/>
            <a:satOff val="8026"/>
            <a:lumOff val="8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Will</a:t>
          </a:r>
        </a:p>
      </dsp:txBody>
      <dsp:txXfrm>
        <a:off x="815433" y="3290269"/>
        <a:ext cx="943368" cy="943368"/>
      </dsp:txXfrm>
    </dsp:sp>
    <dsp:sp modelId="{75A5E5ED-CFC2-4CCF-9845-E8673BE1AD29}">
      <dsp:nvSpPr>
        <dsp:cNvPr id="0" name=""/>
        <dsp:cNvSpPr/>
      </dsp:nvSpPr>
      <dsp:spPr>
        <a:xfrm rot="15120000">
          <a:off x="803710" y="2594128"/>
          <a:ext cx="354217" cy="450267"/>
        </a:xfrm>
        <a:prstGeom prst="rightArrow">
          <a:avLst>
            <a:gd name="adj1" fmla="val 60000"/>
            <a:gd name="adj2" fmla="val 50000"/>
          </a:avLst>
        </a:prstGeom>
        <a:solidFill>
          <a:schemeClr val="accent2">
            <a:hueOff val="1713996"/>
            <a:satOff val="8026"/>
            <a:lumOff val="85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10800000">
        <a:off x="873261" y="2734713"/>
        <a:ext cx="247952" cy="270161"/>
      </dsp:txXfrm>
    </dsp:sp>
    <dsp:sp modelId="{E7EEAFAF-9A78-403C-9B6C-F022E1A7682C}">
      <dsp:nvSpPr>
        <dsp:cNvPr id="0" name=""/>
        <dsp:cNvSpPr/>
      </dsp:nvSpPr>
      <dsp:spPr>
        <a:xfrm>
          <a:off x="1261" y="1190439"/>
          <a:ext cx="1334124" cy="1334124"/>
        </a:xfrm>
        <a:prstGeom prst="ellipse">
          <a:avLst/>
        </a:prstGeom>
        <a:solidFill>
          <a:schemeClr val="accent2">
            <a:hueOff val="2285327"/>
            <a:satOff val="10701"/>
            <a:lumOff val="1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Support</a:t>
          </a:r>
        </a:p>
      </dsp:txBody>
      <dsp:txXfrm>
        <a:off x="196639" y="1385817"/>
        <a:ext cx="943368" cy="943368"/>
      </dsp:txXfrm>
    </dsp:sp>
    <dsp:sp modelId="{A8A05651-561D-4303-A64D-E7CA1F797BD4}">
      <dsp:nvSpPr>
        <dsp:cNvPr id="0" name=""/>
        <dsp:cNvSpPr/>
      </dsp:nvSpPr>
      <dsp:spPr>
        <a:xfrm rot="19440000">
          <a:off x="1293116" y="1049752"/>
          <a:ext cx="354217" cy="450267"/>
        </a:xfrm>
        <a:prstGeom prst="rightArrow">
          <a:avLst>
            <a:gd name="adj1" fmla="val 60000"/>
            <a:gd name="adj2" fmla="val 50000"/>
          </a:avLst>
        </a:prstGeom>
        <a:solidFill>
          <a:schemeClr val="accent2">
            <a:hueOff val="2285327"/>
            <a:satOff val="10701"/>
            <a:lumOff val="1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1303263" y="1171035"/>
        <a:ext cx="247952" cy="27016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C1F3BD-5084-66F2-8D72-94417D35A4AB}"/>
              </a:ext>
            </a:extLst>
          </p:cNvPr>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A7FDE8E-8836-5A60-AC97-7E13ECA9637C}"/>
              </a:ext>
            </a:extLst>
          </p:cNvPr>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57EDB820-DB8E-492B-B0E9-2A4BF10936BD}" type="datetimeFigureOut">
              <a:rPr lang="en-GB" smtClean="0"/>
              <a:t>11/03/2024</a:t>
            </a:fld>
            <a:endParaRPr lang="en-GB"/>
          </a:p>
        </p:txBody>
      </p:sp>
      <p:sp>
        <p:nvSpPr>
          <p:cNvPr id="4" name="Footer Placeholder 3">
            <a:extLst>
              <a:ext uri="{FF2B5EF4-FFF2-40B4-BE49-F238E27FC236}">
                <a16:creationId xmlns:a16="http://schemas.microsoft.com/office/drawing/2014/main" id="{6E117D2E-4460-F3A2-D565-E651E2F5D8E4}"/>
              </a:ext>
            </a:extLst>
          </p:cNvPr>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B595C0A-E3BE-5B3B-3D52-068C4141BE55}"/>
              </a:ext>
            </a:extLst>
          </p:cNvPr>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EB2E04B6-54B8-4A5D-9AA2-32E9D2C4A67C}" type="slidenum">
              <a:rPr lang="en-GB" smtClean="0"/>
              <a:t>‹#›</a:t>
            </a:fld>
            <a:endParaRPr lang="en-GB"/>
          </a:p>
        </p:txBody>
      </p:sp>
    </p:spTree>
    <p:extLst>
      <p:ext uri="{BB962C8B-B14F-4D97-AF65-F5344CB8AC3E}">
        <p14:creationId xmlns:p14="http://schemas.microsoft.com/office/powerpoint/2010/main" val="7989416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889938" cy="2009325"/>
          </a:xfrm>
          <a:prstGeom prst="rect">
            <a:avLst/>
          </a:prstGeom>
        </p:spPr>
        <p:txBody>
          <a:bodyPr vert="horz" lIns="165411" tIns="82705" rIns="165411" bIns="82705" rtlCol="0"/>
          <a:lstStyle>
            <a:lvl1pPr algn="l">
              <a:defRPr sz="2200"/>
            </a:lvl1pPr>
          </a:lstStyle>
          <a:p>
            <a:endParaRPr lang="en-US"/>
          </a:p>
        </p:txBody>
      </p:sp>
      <p:sp>
        <p:nvSpPr>
          <p:cNvPr id="3" name="Date Placeholder 2"/>
          <p:cNvSpPr>
            <a:spLocks noGrp="1"/>
          </p:cNvSpPr>
          <p:nvPr>
            <p:ph type="dt" idx="1"/>
          </p:nvPr>
        </p:nvSpPr>
        <p:spPr>
          <a:xfrm>
            <a:off x="3777607" y="1"/>
            <a:ext cx="2889938" cy="2009325"/>
          </a:xfrm>
          <a:prstGeom prst="rect">
            <a:avLst/>
          </a:prstGeom>
        </p:spPr>
        <p:txBody>
          <a:bodyPr vert="horz" lIns="165411" tIns="82705" rIns="165411" bIns="82705" rtlCol="0"/>
          <a:lstStyle>
            <a:lvl1pPr algn="r">
              <a:defRPr sz="2200"/>
            </a:lvl1pPr>
          </a:lstStyle>
          <a:p>
            <a:fld id="{B97DC975-A455-47BB-A68D-520EABF783D0}" type="datetimeFigureOut">
              <a:rPr lang="en-US" smtClean="0"/>
              <a:pPr/>
              <a:t>3/11/2024</a:t>
            </a:fld>
            <a:endParaRPr lang="en-US"/>
          </a:p>
        </p:txBody>
      </p:sp>
      <p:sp>
        <p:nvSpPr>
          <p:cNvPr id="4" name="Slide Image Placeholder 3"/>
          <p:cNvSpPr>
            <a:spLocks noGrp="1" noRot="1" noChangeAspect="1"/>
          </p:cNvSpPr>
          <p:nvPr>
            <p:ph type="sldImg" idx="2"/>
          </p:nvPr>
        </p:nvSpPr>
        <p:spPr>
          <a:xfrm>
            <a:off x="-10059988" y="3014663"/>
            <a:ext cx="26789063" cy="15070137"/>
          </a:xfrm>
          <a:prstGeom prst="rect">
            <a:avLst/>
          </a:prstGeom>
          <a:noFill/>
          <a:ln w="12700">
            <a:solidFill>
              <a:prstClr val="black"/>
            </a:solidFill>
          </a:ln>
        </p:spPr>
        <p:txBody>
          <a:bodyPr vert="horz" lIns="165411" tIns="82705" rIns="165411" bIns="82705" rtlCol="0" anchor="ctr"/>
          <a:lstStyle/>
          <a:p>
            <a:endParaRPr lang="en-US"/>
          </a:p>
        </p:txBody>
      </p:sp>
      <p:sp>
        <p:nvSpPr>
          <p:cNvPr id="5" name="Notes Placeholder 4"/>
          <p:cNvSpPr>
            <a:spLocks noGrp="1"/>
          </p:cNvSpPr>
          <p:nvPr>
            <p:ph type="body" sz="quarter" idx="3"/>
          </p:nvPr>
        </p:nvSpPr>
        <p:spPr>
          <a:xfrm>
            <a:off x="666909" y="19088591"/>
            <a:ext cx="5335270" cy="18083929"/>
          </a:xfrm>
          <a:prstGeom prst="rect">
            <a:avLst/>
          </a:prstGeom>
        </p:spPr>
        <p:txBody>
          <a:bodyPr vert="horz" lIns="165411" tIns="82705" rIns="165411" bIns="8270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38170207"/>
            <a:ext cx="2889938" cy="2009325"/>
          </a:xfrm>
          <a:prstGeom prst="rect">
            <a:avLst/>
          </a:prstGeom>
        </p:spPr>
        <p:txBody>
          <a:bodyPr vert="horz" lIns="165411" tIns="82705" rIns="165411" bIns="82705" rtlCol="0" anchor="b"/>
          <a:lstStyle>
            <a:lvl1pPr algn="l">
              <a:defRPr sz="2200"/>
            </a:lvl1pPr>
          </a:lstStyle>
          <a:p>
            <a:endParaRPr lang="en-US"/>
          </a:p>
        </p:txBody>
      </p:sp>
      <p:sp>
        <p:nvSpPr>
          <p:cNvPr id="7" name="Slide Number Placeholder 6"/>
          <p:cNvSpPr>
            <a:spLocks noGrp="1"/>
          </p:cNvSpPr>
          <p:nvPr>
            <p:ph type="sldNum" sz="quarter" idx="5"/>
          </p:nvPr>
        </p:nvSpPr>
        <p:spPr>
          <a:xfrm>
            <a:off x="3777607" y="38170207"/>
            <a:ext cx="2889938" cy="2009325"/>
          </a:xfrm>
          <a:prstGeom prst="rect">
            <a:avLst/>
          </a:prstGeom>
        </p:spPr>
        <p:txBody>
          <a:bodyPr vert="horz" lIns="165411" tIns="82705" rIns="165411" bIns="82705" rtlCol="0" anchor="b"/>
          <a:lstStyle>
            <a:lvl1pPr algn="r">
              <a:defRPr sz="2200"/>
            </a:lvl1pPr>
          </a:lstStyle>
          <a:p>
            <a:fld id="{A499B0F9-5275-4FDD-BFE5-B9E6F2FD770F}" type="slidenum">
              <a:rPr lang="en-US" smtClean="0"/>
              <a:pPr/>
              <a:t>‹#›</a:t>
            </a:fld>
            <a:endParaRPr lang="en-US"/>
          </a:p>
        </p:txBody>
      </p:sp>
    </p:spTree>
    <p:extLst>
      <p:ext uri="{BB962C8B-B14F-4D97-AF65-F5344CB8AC3E}">
        <p14:creationId xmlns:p14="http://schemas.microsoft.com/office/powerpoint/2010/main" val="7800513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5" name="Slide Number Placeholder 4">
            <a:extLst>
              <a:ext uri="{FF2B5EF4-FFF2-40B4-BE49-F238E27FC236}">
                <a16:creationId xmlns:a16="http://schemas.microsoft.com/office/drawing/2014/main" id="{68DD5ACA-FEC0-21C1-1404-6E797A712B15}"/>
              </a:ext>
            </a:extLst>
          </p:cNvPr>
          <p:cNvSpPr>
            <a:spLocks noGrp="1"/>
          </p:cNvSpPr>
          <p:nvPr>
            <p:ph type="sldNum" sz="quarter" idx="5"/>
          </p:nvPr>
        </p:nvSpPr>
        <p:spPr/>
        <p:txBody>
          <a:bodyPr/>
          <a:lstStyle/>
          <a:p>
            <a:fld id="{A499B0F9-5275-4FDD-BFE5-B9E6F2FD770F}" type="slidenum">
              <a:rPr lang="en-US" smtClean="0"/>
              <a:pPr/>
              <a:t>1</a:t>
            </a:fld>
            <a:endParaRPr lang="en-US"/>
          </a:p>
        </p:txBody>
      </p:sp>
    </p:spTree>
    <p:extLst>
      <p:ext uri="{BB962C8B-B14F-4D97-AF65-F5344CB8AC3E}">
        <p14:creationId xmlns:p14="http://schemas.microsoft.com/office/powerpoint/2010/main" val="291019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pPr marL="0" indent="0">
              <a:buFontTx/>
              <a:buNone/>
            </a:pPr>
            <a:endParaRPr lang="en-US" dirty="0"/>
          </a:p>
        </p:txBody>
      </p:sp>
      <p:sp>
        <p:nvSpPr>
          <p:cNvPr id="5" name="Slide Number Placeholder 4">
            <a:extLst>
              <a:ext uri="{FF2B5EF4-FFF2-40B4-BE49-F238E27FC236}">
                <a16:creationId xmlns:a16="http://schemas.microsoft.com/office/drawing/2014/main" id="{4E181EDB-2553-9595-20A4-7136213B9D2F}"/>
              </a:ext>
            </a:extLst>
          </p:cNvPr>
          <p:cNvSpPr>
            <a:spLocks noGrp="1"/>
          </p:cNvSpPr>
          <p:nvPr>
            <p:ph type="sldNum" sz="quarter" idx="5"/>
          </p:nvPr>
        </p:nvSpPr>
        <p:spPr/>
        <p:txBody>
          <a:bodyPr/>
          <a:lstStyle/>
          <a:p>
            <a:fld id="{A499B0F9-5275-4FDD-BFE5-B9E6F2FD770F}" type="slidenum">
              <a:rPr lang="en-US" smtClean="0"/>
              <a:pPr/>
              <a:t>10</a:t>
            </a:fld>
            <a:endParaRPr lang="en-US"/>
          </a:p>
        </p:txBody>
      </p:sp>
    </p:spTree>
    <p:extLst>
      <p:ext uri="{BB962C8B-B14F-4D97-AF65-F5344CB8AC3E}">
        <p14:creationId xmlns:p14="http://schemas.microsoft.com/office/powerpoint/2010/main" val="4053490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Ask the group stand in a circle with empty space in the middle </a:t>
            </a:r>
          </a:p>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Explain to the group this exercise is a fun energizer that will also help us all get to know each other better. The idea is very simple where I will start by throwing the ball to someone. That person will catch it and read out the question that is facing them. They must answer that question and then throw the ball to someone else in the group who hasn’t yet answered a question. </a:t>
            </a:r>
          </a:p>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Make sure everyone has had a go at answering a question and then you can bring the exercise to a close. If it is a small group you may want to do a few rounds. </a:t>
            </a:r>
          </a:p>
          <a:p>
            <a:endParaRPr lang="en-GB" dirty="0"/>
          </a:p>
        </p:txBody>
      </p:sp>
      <p:sp>
        <p:nvSpPr>
          <p:cNvPr id="5" name="Slide Number Placeholder 4">
            <a:extLst>
              <a:ext uri="{FF2B5EF4-FFF2-40B4-BE49-F238E27FC236}">
                <a16:creationId xmlns:a16="http://schemas.microsoft.com/office/drawing/2014/main" id="{44D8C5A3-8C40-9B5B-99B3-4B43BCA81BD3}"/>
              </a:ext>
            </a:extLst>
          </p:cNvPr>
          <p:cNvSpPr>
            <a:spLocks noGrp="1"/>
          </p:cNvSpPr>
          <p:nvPr>
            <p:ph type="sldNum" sz="quarter" idx="5"/>
          </p:nvPr>
        </p:nvSpPr>
        <p:spPr/>
        <p:txBody>
          <a:bodyPr/>
          <a:lstStyle/>
          <a:p>
            <a:fld id="{A499B0F9-5275-4FDD-BFE5-B9E6F2FD770F}" type="slidenum">
              <a:rPr lang="en-US" smtClean="0"/>
              <a:pPr/>
              <a:t>11</a:t>
            </a:fld>
            <a:endParaRPr lang="en-US"/>
          </a:p>
        </p:txBody>
      </p:sp>
    </p:spTree>
    <p:extLst>
      <p:ext uri="{BB962C8B-B14F-4D97-AF65-F5344CB8AC3E}">
        <p14:creationId xmlns:p14="http://schemas.microsoft.com/office/powerpoint/2010/main" val="4116031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Explain to the group this exercise is a fun energizer that will also help them to start to reflect on how they all work together. The idea with this exercise is someone will start by holding the ball of yarn/string and will identify someone in the group who they worked with that brought a strength/skill to that piece of work that they appreciated. Explain how you would like them to name the person in the group, explain what strength/skill they brought and why they appreciated it. </a:t>
            </a:r>
          </a:p>
          <a:p>
            <a:pPr marL="0" indent="0">
              <a:buFont typeface="Arial" panose="020B0604020202020204" pitchFamily="34" charset="0"/>
              <a:buNone/>
            </a:pPr>
            <a:endParaRPr lang="en-GB" sz="1200" dirty="0">
              <a:solidFill>
                <a:schemeClr val="accent2"/>
              </a:solidFill>
              <a:ea typeface="Calibri" panose="020F0502020204030204" pitchFamily="34" charset="0"/>
              <a:cs typeface="Segoe UI Semilight" panose="020B0402040204020203" pitchFamily="34" charset="0"/>
            </a:endParaRPr>
          </a:p>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The person in the group who was mentioned must now walk to that person and take the ball of string/yarn while the other person holds the end. This will create a length of string/yarn going across the middle of the circle.</a:t>
            </a:r>
          </a:p>
          <a:p>
            <a:pPr marL="0" indent="0">
              <a:buNone/>
            </a:pPr>
            <a:endParaRPr lang="en-GB" sz="1200" dirty="0">
              <a:solidFill>
                <a:schemeClr val="accent2"/>
              </a:solidFill>
              <a:ea typeface="Calibri" panose="020F0502020204030204" pitchFamily="34" charset="0"/>
              <a:cs typeface="Segoe UI Semilight" panose="020B0402040204020203" pitchFamily="34" charset="0"/>
            </a:endParaRPr>
          </a:p>
          <a:p>
            <a:pPr marL="0" indent="0">
              <a:buNone/>
            </a:pPr>
            <a:r>
              <a:rPr lang="en-GB" sz="1200" dirty="0">
                <a:ea typeface="Calibri" panose="020F0502020204030204" pitchFamily="34" charset="0"/>
                <a:cs typeface="Segoe UI Semilight" panose="020B0402040204020203" pitchFamily="34" charset="0"/>
              </a:rPr>
              <a:t>The person who has just collected the ball of string/yarn must now do the same mentioning someone else in the group who they worked with that brought a certain strength or skill they appreciated. They must hold on to the string/yarn from their position while again the newly mentioned group member walks over and collects the ball of string/yarn creating another length and connection across the circle.  </a:t>
            </a:r>
          </a:p>
          <a:p>
            <a:pPr marL="0" indent="0">
              <a:buFont typeface="Arial" panose="020B0604020202020204" pitchFamily="34" charset="0"/>
              <a:buNone/>
            </a:pPr>
            <a:endParaRPr lang="en-GB" sz="1200" dirty="0">
              <a:solidFill>
                <a:schemeClr val="accent2"/>
              </a:solidFill>
              <a:ea typeface="Calibri" panose="020F0502020204030204" pitchFamily="34" charset="0"/>
              <a:cs typeface="Segoe UI Semilight" panose="020B0402040204020203" pitchFamily="34" charset="0"/>
            </a:endParaRPr>
          </a:p>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This exercise should build humour as the more connections made the harder it is for members to get across the circle. Make sure everyone has had a go at answering a question and then you can bring the exercise to a close. If it is a small group, you may want to do a few rounds. </a:t>
            </a:r>
          </a:p>
          <a:p>
            <a:endParaRPr lang="en-GB" dirty="0"/>
          </a:p>
        </p:txBody>
      </p:sp>
      <p:sp>
        <p:nvSpPr>
          <p:cNvPr id="5" name="Slide Number Placeholder 4">
            <a:extLst>
              <a:ext uri="{FF2B5EF4-FFF2-40B4-BE49-F238E27FC236}">
                <a16:creationId xmlns:a16="http://schemas.microsoft.com/office/drawing/2014/main" id="{D4B328D5-6032-C5DA-7AA2-4A01114D9C63}"/>
              </a:ext>
            </a:extLst>
          </p:cNvPr>
          <p:cNvSpPr>
            <a:spLocks noGrp="1"/>
          </p:cNvSpPr>
          <p:nvPr>
            <p:ph type="sldNum" sz="quarter" idx="5"/>
          </p:nvPr>
        </p:nvSpPr>
        <p:spPr/>
        <p:txBody>
          <a:bodyPr/>
          <a:lstStyle/>
          <a:p>
            <a:fld id="{A499B0F9-5275-4FDD-BFE5-B9E6F2FD770F}" type="slidenum">
              <a:rPr lang="en-US" smtClean="0"/>
              <a:pPr/>
              <a:t>12</a:t>
            </a:fld>
            <a:endParaRPr lang="en-US"/>
          </a:p>
        </p:txBody>
      </p:sp>
    </p:spTree>
    <p:extLst>
      <p:ext uri="{BB962C8B-B14F-4D97-AF65-F5344CB8AC3E}">
        <p14:creationId xmlns:p14="http://schemas.microsoft.com/office/powerpoint/2010/main" val="3805835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normAutofit/>
          </a:bodyPr>
          <a:lstStyle/>
          <a:p>
            <a:pPr defTabSz="1654111">
              <a:defRPr/>
            </a:pPr>
            <a:r>
              <a:rPr lang="en-US" sz="2200" dirty="0"/>
              <a:t>Saville Assessment Work Roles model focused on providing insight into the different roles that individuals perform at work and is very useful for individual and team development. The more awareness we have about the type of roles we are likely to adopt in the workplace, the more we understand our impact as an individual and in a team. Within the model there are eight Work Roles. </a:t>
            </a:r>
          </a:p>
          <a:p>
            <a:pPr defTabSz="1654111">
              <a:defRPr/>
            </a:pPr>
            <a:endParaRPr lang="en-US" sz="2200" dirty="0"/>
          </a:p>
          <a:p>
            <a:pPr marL="342900" indent="-342900" defTabSz="1654111">
              <a:buFontTx/>
              <a:buChar char="-"/>
              <a:defRPr/>
            </a:pPr>
            <a:r>
              <a:rPr lang="en-US" sz="2200" dirty="0"/>
              <a:t>Cards used represent the work roles model.</a:t>
            </a:r>
          </a:p>
          <a:p>
            <a:pPr marL="342900" indent="-342900" defTabSz="1654111">
              <a:buFontTx/>
              <a:buChar char="-"/>
              <a:defRPr/>
            </a:pPr>
            <a:r>
              <a:rPr lang="en-US" sz="2200" dirty="0"/>
              <a:t>Mapped to Wave model already looked at – explain how (task vs people focused, clusters </a:t>
            </a:r>
            <a:r>
              <a:rPr lang="en-US" sz="2200" dirty="0" err="1"/>
              <a:t>etc</a:t>
            </a:r>
            <a:r>
              <a:rPr lang="en-US" sz="2200" dirty="0"/>
              <a:t>)</a:t>
            </a:r>
          </a:p>
          <a:p>
            <a:pPr marL="342900" indent="-342900" defTabSz="1654111">
              <a:buFontTx/>
              <a:buChar char="-"/>
              <a:defRPr/>
            </a:pPr>
            <a:r>
              <a:rPr lang="en-US" sz="2200" dirty="0"/>
              <a:t>Allows us to learn about our preferred working styles and how we can work best with our team/other individuals</a:t>
            </a:r>
            <a:endParaRPr lang="en-GB" sz="2200" dirty="0"/>
          </a:p>
          <a:p>
            <a:endParaRPr lang="en-GB" dirty="0"/>
          </a:p>
        </p:txBody>
      </p:sp>
      <p:sp>
        <p:nvSpPr>
          <p:cNvPr id="5" name="Slide Number Placeholder 4">
            <a:extLst>
              <a:ext uri="{FF2B5EF4-FFF2-40B4-BE49-F238E27FC236}">
                <a16:creationId xmlns:a16="http://schemas.microsoft.com/office/drawing/2014/main" id="{FC51AF6E-37E3-5BE0-E952-0924F9AB7B01}"/>
              </a:ext>
            </a:extLst>
          </p:cNvPr>
          <p:cNvSpPr>
            <a:spLocks noGrp="1"/>
          </p:cNvSpPr>
          <p:nvPr>
            <p:ph type="sldNum" sz="quarter" idx="5"/>
          </p:nvPr>
        </p:nvSpPr>
        <p:spPr/>
        <p:txBody>
          <a:bodyPr/>
          <a:lstStyle/>
          <a:p>
            <a:fld id="{A499B0F9-5275-4FDD-BFE5-B9E6F2FD770F}" type="slidenum">
              <a:rPr lang="en-US" smtClean="0"/>
              <a:pPr/>
              <a:t>13</a:t>
            </a:fld>
            <a:endParaRPr lang="en-US"/>
          </a:p>
        </p:txBody>
      </p:sp>
    </p:spTree>
    <p:extLst>
      <p:ext uri="{BB962C8B-B14F-4D97-AF65-F5344CB8AC3E}">
        <p14:creationId xmlns:p14="http://schemas.microsoft.com/office/powerpoint/2010/main" val="427153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pPr defTabSz="1654111">
              <a:defRPr/>
            </a:pPr>
            <a:r>
              <a:rPr lang="en-GB" i="1" dirty="0"/>
              <a:t>First up are </a:t>
            </a:r>
            <a:r>
              <a:rPr lang="en-GB" b="1" i="1" dirty="0"/>
              <a:t>Analysts</a:t>
            </a:r>
            <a:r>
              <a:rPr lang="en-GB" i="1" dirty="0"/>
              <a:t>.</a:t>
            </a:r>
            <a:r>
              <a:rPr lang="en-GB" i="1" baseline="0" dirty="0"/>
              <a:t>  Analysts like to get the most out of the available information and use their expertise to break down information until they find the right answer.</a:t>
            </a:r>
          </a:p>
          <a:p>
            <a:pPr defTabSz="1654111">
              <a:defRPr/>
            </a:pPr>
            <a:endParaRPr lang="en-GB" i="1" baseline="0" dirty="0"/>
          </a:p>
          <a:p>
            <a:pPr defTabSz="1654111">
              <a:defRPr/>
            </a:pPr>
            <a:r>
              <a:rPr lang="en-GB" i="0" baseline="0" dirty="0"/>
              <a:t>&lt;Pause between each one or take time to read the points given as key strengths on the slide. To increase group interaction, you could also ask by poll who has Analyst as their most preferred role.&gt; </a:t>
            </a:r>
          </a:p>
          <a:p>
            <a:pPr defTabSz="1654111">
              <a:defRPr/>
            </a:pPr>
            <a:endParaRPr lang="en-GB" i="1" baseline="0" dirty="0"/>
          </a:p>
          <a:p>
            <a:pPr defTabSz="1654111">
              <a:defRPr/>
            </a:pPr>
            <a:r>
              <a:rPr lang="en-GB" b="1" i="1" dirty="0"/>
              <a:t>Innovators</a:t>
            </a:r>
            <a:r>
              <a:rPr lang="en-GB" i="1" dirty="0"/>
              <a:t> are creatives who love to come up with, and talk about, new ideas and different</a:t>
            </a:r>
            <a:r>
              <a:rPr lang="en-GB" i="1" baseline="0" dirty="0"/>
              <a:t> ways of doing things. They tend to look for things to change rather than stay the same.</a:t>
            </a:r>
            <a:endParaRPr lang="en-GB" i="1" dirty="0"/>
          </a:p>
          <a:p>
            <a:pPr defTabSz="1654111">
              <a:defRPr/>
            </a:pPr>
            <a:endParaRPr lang="en-GB" dirty="0"/>
          </a:p>
          <a:p>
            <a:r>
              <a:rPr lang="en-GB" dirty="0"/>
              <a:t>Did anybody receive either of these cards?</a:t>
            </a:r>
          </a:p>
          <a:p>
            <a:r>
              <a:rPr lang="en-GB" dirty="0"/>
              <a:t>Any reflections? </a:t>
            </a:r>
          </a:p>
          <a:p>
            <a:r>
              <a:rPr lang="en-GB" dirty="0"/>
              <a:t>Does it resonate?</a:t>
            </a:r>
          </a:p>
          <a:p>
            <a:endParaRPr lang="en-GB" dirty="0"/>
          </a:p>
        </p:txBody>
      </p:sp>
      <p:sp>
        <p:nvSpPr>
          <p:cNvPr id="5" name="Slide Number Placeholder 4">
            <a:extLst>
              <a:ext uri="{FF2B5EF4-FFF2-40B4-BE49-F238E27FC236}">
                <a16:creationId xmlns:a16="http://schemas.microsoft.com/office/drawing/2014/main" id="{B117AFBB-AF87-52F7-0919-8EDEDBEC538D}"/>
              </a:ext>
            </a:extLst>
          </p:cNvPr>
          <p:cNvSpPr>
            <a:spLocks noGrp="1"/>
          </p:cNvSpPr>
          <p:nvPr>
            <p:ph type="sldNum" sz="quarter" idx="5"/>
          </p:nvPr>
        </p:nvSpPr>
        <p:spPr/>
        <p:txBody>
          <a:bodyPr/>
          <a:lstStyle/>
          <a:p>
            <a:fld id="{A499B0F9-5275-4FDD-BFE5-B9E6F2FD770F}" type="slidenum">
              <a:rPr lang="en-US" smtClean="0"/>
              <a:pPr/>
              <a:t>14</a:t>
            </a:fld>
            <a:endParaRPr lang="en-US"/>
          </a:p>
        </p:txBody>
      </p:sp>
    </p:spTree>
    <p:extLst>
      <p:ext uri="{BB962C8B-B14F-4D97-AF65-F5344CB8AC3E}">
        <p14:creationId xmlns:p14="http://schemas.microsoft.com/office/powerpoint/2010/main" val="3381995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r>
              <a:rPr lang="en-GB" i="1"/>
              <a:t>Next</a:t>
            </a:r>
            <a:r>
              <a:rPr lang="en-GB" i="1" baseline="0"/>
              <a:t> up are the </a:t>
            </a:r>
            <a:r>
              <a:rPr lang="en-GB" b="1" i="1" baseline="0"/>
              <a:t>Relators</a:t>
            </a:r>
            <a:r>
              <a:rPr lang="en-GB" i="1" baseline="0"/>
              <a:t> who are extremely people oriented.   Relators are able to quickly build strong relationships and communicate information clearly. They tend to impress others and can network effectively.</a:t>
            </a:r>
          </a:p>
          <a:p>
            <a:endParaRPr lang="en-GB" i="1" baseline="0"/>
          </a:p>
          <a:p>
            <a:r>
              <a:rPr lang="en-GB" b="1" i="1" baseline="0"/>
              <a:t>Assertors </a:t>
            </a:r>
            <a:r>
              <a:rPr lang="en-GB" b="0" i="1" baseline="0"/>
              <a:t>can lead the group effectively, encourage and inspire others to reach group goals. They make decisions easily and tend to stand by them.</a:t>
            </a:r>
            <a:endParaRPr lang="en-GB" b="1" i="1" baseline="0"/>
          </a:p>
          <a:p>
            <a:endParaRPr lang="en-GB" i="1"/>
          </a:p>
          <a:p>
            <a:endParaRPr lang="en-GB"/>
          </a:p>
        </p:txBody>
      </p:sp>
      <p:sp>
        <p:nvSpPr>
          <p:cNvPr id="5" name="Slide Number Placeholder 4">
            <a:extLst>
              <a:ext uri="{FF2B5EF4-FFF2-40B4-BE49-F238E27FC236}">
                <a16:creationId xmlns:a16="http://schemas.microsoft.com/office/drawing/2014/main" id="{4298679B-218D-0C03-C4D2-D436773D8345}"/>
              </a:ext>
            </a:extLst>
          </p:cNvPr>
          <p:cNvSpPr>
            <a:spLocks noGrp="1"/>
          </p:cNvSpPr>
          <p:nvPr>
            <p:ph type="sldNum" sz="quarter" idx="5"/>
          </p:nvPr>
        </p:nvSpPr>
        <p:spPr/>
        <p:txBody>
          <a:bodyPr/>
          <a:lstStyle/>
          <a:p>
            <a:fld id="{A499B0F9-5275-4FDD-BFE5-B9E6F2FD770F}" type="slidenum">
              <a:rPr lang="en-US" smtClean="0"/>
              <a:pPr/>
              <a:t>15</a:t>
            </a:fld>
            <a:endParaRPr lang="en-US"/>
          </a:p>
        </p:txBody>
      </p:sp>
    </p:spTree>
    <p:extLst>
      <p:ext uri="{BB962C8B-B14F-4D97-AF65-F5344CB8AC3E}">
        <p14:creationId xmlns:p14="http://schemas.microsoft.com/office/powerpoint/2010/main" val="220970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r>
              <a:rPr lang="en-GB" b="1" i="1" baseline="0"/>
              <a:t>Optimists</a:t>
            </a:r>
            <a:r>
              <a:rPr lang="en-GB" b="0" i="1" baseline="0"/>
              <a:t> stay calm in stressful situations and normally appear confident.   They are good at keeping overall group morale high due to their optimistic and positive outlook.</a:t>
            </a:r>
          </a:p>
          <a:p>
            <a:endParaRPr lang="en-GB" b="0" i="1" baseline="0"/>
          </a:p>
          <a:p>
            <a:r>
              <a:rPr lang="en-GB" b="0" i="1" baseline="0"/>
              <a:t>The </a:t>
            </a:r>
            <a:r>
              <a:rPr lang="en-GB" b="1" i="1" baseline="0"/>
              <a:t>Supporter</a:t>
            </a:r>
            <a:r>
              <a:rPr lang="en-GB" b="0" i="1" baseline="0"/>
              <a:t> is a real team player who understands the motivation of the rest of the team and will encourage everyone to make contributions.  Supporters put people at ease and are good at showing empathy.</a:t>
            </a:r>
            <a:endParaRPr lang="en-GB" i="1"/>
          </a:p>
          <a:p>
            <a:endParaRPr lang="en-GB"/>
          </a:p>
        </p:txBody>
      </p:sp>
      <p:sp>
        <p:nvSpPr>
          <p:cNvPr id="5" name="Slide Number Placeholder 4">
            <a:extLst>
              <a:ext uri="{FF2B5EF4-FFF2-40B4-BE49-F238E27FC236}">
                <a16:creationId xmlns:a16="http://schemas.microsoft.com/office/drawing/2014/main" id="{1F294011-68FB-BB4E-DD6D-C36B638E6BFB}"/>
              </a:ext>
            </a:extLst>
          </p:cNvPr>
          <p:cNvSpPr>
            <a:spLocks noGrp="1"/>
          </p:cNvSpPr>
          <p:nvPr>
            <p:ph type="sldNum" sz="quarter" idx="5"/>
          </p:nvPr>
        </p:nvSpPr>
        <p:spPr/>
        <p:txBody>
          <a:bodyPr/>
          <a:lstStyle/>
          <a:p>
            <a:fld id="{A499B0F9-5275-4FDD-BFE5-B9E6F2FD770F}" type="slidenum">
              <a:rPr lang="en-US" smtClean="0"/>
              <a:pPr/>
              <a:t>16</a:t>
            </a:fld>
            <a:endParaRPr lang="en-US"/>
          </a:p>
        </p:txBody>
      </p:sp>
    </p:spTree>
    <p:extLst>
      <p:ext uri="{BB962C8B-B14F-4D97-AF65-F5344CB8AC3E}">
        <p14:creationId xmlns:p14="http://schemas.microsoft.com/office/powerpoint/2010/main" val="1454920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r>
              <a:rPr lang="en-GB" i="1" dirty="0"/>
              <a:t>And finally our last two Work Roles,</a:t>
            </a:r>
            <a:r>
              <a:rPr lang="en-GB" i="1" baseline="0" dirty="0"/>
              <a:t> the Finisher and the </a:t>
            </a:r>
            <a:r>
              <a:rPr lang="en-US" i="1" baseline="0" noProof="0" dirty="0"/>
              <a:t>Striver</a:t>
            </a:r>
            <a:r>
              <a:rPr lang="en-GB" i="1" baseline="0" dirty="0"/>
              <a:t>. </a:t>
            </a:r>
          </a:p>
          <a:p>
            <a:endParaRPr lang="en-GB" b="1" i="1" baseline="0" dirty="0"/>
          </a:p>
          <a:p>
            <a:r>
              <a:rPr lang="en-GB" b="1" i="1" dirty="0"/>
              <a:t>Finishers </a:t>
            </a:r>
            <a:r>
              <a:rPr lang="en-GB" b="0" i="1" dirty="0"/>
              <a:t>are</a:t>
            </a:r>
            <a:r>
              <a:rPr lang="en-GB" b="0" i="1" baseline="0" dirty="0"/>
              <a:t> very detail-oriented.  They produce high quality work and will keep tasks moving to meet deadlines. They take action to make things happen.</a:t>
            </a:r>
          </a:p>
          <a:p>
            <a:endParaRPr lang="en-GB" b="0" i="1" baseline="0" dirty="0"/>
          </a:p>
          <a:p>
            <a:r>
              <a:rPr lang="en-US" b="1" i="1" baseline="0" noProof="0" dirty="0"/>
              <a:t>Strivers</a:t>
            </a:r>
            <a:r>
              <a:rPr lang="en-GB" b="1" i="1" baseline="0" dirty="0"/>
              <a:t> </a:t>
            </a:r>
            <a:r>
              <a:rPr lang="en-GB" b="0" i="1" baseline="0" dirty="0"/>
              <a:t>tend to be driven; they pursue goals with determination, even when there is a difficult challenge. They work quickly and tend to identify new opportunities.</a:t>
            </a:r>
          </a:p>
          <a:p>
            <a:endParaRPr lang="en-GB" dirty="0"/>
          </a:p>
        </p:txBody>
      </p:sp>
      <p:sp>
        <p:nvSpPr>
          <p:cNvPr id="5" name="Slide Number Placeholder 4">
            <a:extLst>
              <a:ext uri="{FF2B5EF4-FFF2-40B4-BE49-F238E27FC236}">
                <a16:creationId xmlns:a16="http://schemas.microsoft.com/office/drawing/2014/main" id="{0917F111-C5A6-EC07-08AF-77B73ED1CC55}"/>
              </a:ext>
            </a:extLst>
          </p:cNvPr>
          <p:cNvSpPr>
            <a:spLocks noGrp="1"/>
          </p:cNvSpPr>
          <p:nvPr>
            <p:ph type="sldNum" sz="quarter" idx="5"/>
          </p:nvPr>
        </p:nvSpPr>
        <p:spPr/>
        <p:txBody>
          <a:bodyPr/>
          <a:lstStyle/>
          <a:p>
            <a:fld id="{A499B0F9-5275-4FDD-BFE5-B9E6F2FD770F}" type="slidenum">
              <a:rPr lang="en-US" smtClean="0"/>
              <a:pPr/>
              <a:t>17</a:t>
            </a:fld>
            <a:endParaRPr lang="en-US"/>
          </a:p>
        </p:txBody>
      </p:sp>
    </p:spTree>
    <p:extLst>
      <p:ext uri="{BB962C8B-B14F-4D97-AF65-F5344CB8AC3E}">
        <p14:creationId xmlns:p14="http://schemas.microsoft.com/office/powerpoint/2010/main" val="284791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Experience completing?</a:t>
            </a:r>
          </a:p>
          <a:p>
            <a:r>
              <a:rPr lang="en-GB" b="0" dirty="0"/>
              <a:t>How did you find the </a:t>
            </a:r>
            <a:r>
              <a:rPr lang="en-GB" b="0" dirty="0" err="1"/>
              <a:t>ra-ra</a:t>
            </a:r>
            <a:r>
              <a:rPr lang="en-GB" b="0" dirty="0"/>
              <a:t>?</a:t>
            </a:r>
          </a:p>
          <a:p>
            <a:endParaRPr lang="en-GB" b="0" dirty="0"/>
          </a:p>
          <a:p>
            <a:r>
              <a:rPr lang="en-GB" b="0" dirty="0"/>
              <a:t>You’re not just one thing….</a:t>
            </a:r>
          </a:p>
          <a:p>
            <a:r>
              <a:rPr lang="en-GB" b="0" dirty="0"/>
              <a:t>Can go through fairly quickly</a:t>
            </a:r>
          </a:p>
        </p:txBody>
      </p:sp>
      <p:sp>
        <p:nvSpPr>
          <p:cNvPr id="5" name="Slide Number Placeholder 4">
            <a:extLst>
              <a:ext uri="{FF2B5EF4-FFF2-40B4-BE49-F238E27FC236}">
                <a16:creationId xmlns:a16="http://schemas.microsoft.com/office/drawing/2014/main" id="{D8ADFAD3-B07C-7E5D-9516-5C66753FC630}"/>
              </a:ext>
            </a:extLst>
          </p:cNvPr>
          <p:cNvSpPr>
            <a:spLocks noGrp="1"/>
          </p:cNvSpPr>
          <p:nvPr>
            <p:ph type="sldNum" sz="quarter" idx="5"/>
          </p:nvPr>
        </p:nvSpPr>
        <p:spPr/>
        <p:txBody>
          <a:bodyPr/>
          <a:lstStyle/>
          <a:p>
            <a:fld id="{A499B0F9-5275-4FDD-BFE5-B9E6F2FD770F}" type="slidenum">
              <a:rPr lang="en-US" smtClean="0"/>
              <a:pPr/>
              <a:t>19</a:t>
            </a:fld>
            <a:endParaRPr lang="en-US"/>
          </a:p>
        </p:txBody>
      </p:sp>
    </p:spTree>
    <p:extLst>
      <p:ext uri="{BB962C8B-B14F-4D97-AF65-F5344CB8AC3E}">
        <p14:creationId xmlns:p14="http://schemas.microsoft.com/office/powerpoint/2010/main" val="4071842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654111">
              <a:defRPr/>
            </a:pPr>
            <a:r>
              <a:rPr lang="en-GB" b="1"/>
              <a:t>Discuss the benchmark group:</a:t>
            </a:r>
          </a:p>
          <a:p>
            <a:pPr defTabSz="1654111">
              <a:defRPr/>
            </a:pPr>
            <a:endParaRPr lang="en-GB"/>
          </a:p>
          <a:p>
            <a:pPr marL="310145" indent="-310145" defTabSz="1654111">
              <a:buFontTx/>
              <a:buChar char="-"/>
              <a:defRPr/>
            </a:pPr>
            <a:r>
              <a:rPr lang="en-GB"/>
              <a:t>To give meaning behind the data, responses are compared against a benchmark group.</a:t>
            </a:r>
          </a:p>
          <a:p>
            <a:pPr marL="310145" indent="-310145" defTabSz="1654111">
              <a:buFontTx/>
              <a:buChar char="-"/>
              <a:defRPr/>
            </a:pPr>
            <a:r>
              <a:rPr lang="en-GB"/>
              <a:t>It’s not only someone’s self rating, but how typical that rating is when compared to a broad peer group. Are they similar to most others? Do they have less of an inclination or more of an inclination for a given area than others in that group?</a:t>
            </a:r>
          </a:p>
          <a:p>
            <a:pPr marL="310145" indent="-310145" defTabSz="1654111">
              <a:buFontTx/>
              <a:buChar char="-"/>
              <a:defRPr/>
            </a:pPr>
            <a:r>
              <a:rPr lang="en-GB"/>
              <a:t>This group has been selected because it reflects the diversity of the candidates from a wide range of jobs with different companies, industries and regions. </a:t>
            </a:r>
          </a:p>
          <a:p>
            <a:endParaRPr lang="en-GB" i="1"/>
          </a:p>
          <a:p>
            <a:endParaRPr lang="en-GB" i="1"/>
          </a:p>
        </p:txBody>
      </p:sp>
      <p:sp>
        <p:nvSpPr>
          <p:cNvPr id="5" name="Slide Number Placeholder 4">
            <a:extLst>
              <a:ext uri="{FF2B5EF4-FFF2-40B4-BE49-F238E27FC236}">
                <a16:creationId xmlns:a16="http://schemas.microsoft.com/office/drawing/2014/main" id="{0F909F69-8581-89C4-10FF-FB7B348E34AF}"/>
              </a:ext>
            </a:extLst>
          </p:cNvPr>
          <p:cNvSpPr>
            <a:spLocks noGrp="1"/>
          </p:cNvSpPr>
          <p:nvPr>
            <p:ph type="sldNum" sz="quarter" idx="5"/>
          </p:nvPr>
        </p:nvSpPr>
        <p:spPr/>
        <p:txBody>
          <a:bodyPr/>
          <a:lstStyle/>
          <a:p>
            <a:fld id="{A499B0F9-5275-4FDD-BFE5-B9E6F2FD770F}" type="slidenum">
              <a:rPr lang="en-US" smtClean="0"/>
              <a:pPr/>
              <a:t>20</a:t>
            </a:fld>
            <a:endParaRPr lang="en-US"/>
          </a:p>
        </p:txBody>
      </p:sp>
    </p:spTree>
    <p:extLst>
      <p:ext uri="{BB962C8B-B14F-4D97-AF65-F5344CB8AC3E}">
        <p14:creationId xmlns:p14="http://schemas.microsoft.com/office/powerpoint/2010/main" val="1389656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5" name="Slide Number Placeholder 4">
            <a:extLst>
              <a:ext uri="{FF2B5EF4-FFF2-40B4-BE49-F238E27FC236}">
                <a16:creationId xmlns:a16="http://schemas.microsoft.com/office/drawing/2014/main" id="{57541E33-D776-8F4F-A6D2-6DFBC476D21A}"/>
              </a:ext>
            </a:extLst>
          </p:cNvPr>
          <p:cNvSpPr>
            <a:spLocks noGrp="1"/>
          </p:cNvSpPr>
          <p:nvPr>
            <p:ph type="sldNum" sz="quarter" idx="5"/>
          </p:nvPr>
        </p:nvSpPr>
        <p:spPr/>
        <p:txBody>
          <a:bodyPr/>
          <a:lstStyle/>
          <a:p>
            <a:fld id="{A499B0F9-5275-4FDD-BFE5-B9E6F2FD770F}" type="slidenum">
              <a:rPr lang="en-US" smtClean="0"/>
              <a:pPr/>
              <a:t>2</a:t>
            </a:fld>
            <a:endParaRPr lang="en-US"/>
          </a:p>
        </p:txBody>
      </p:sp>
    </p:spTree>
    <p:extLst>
      <p:ext uri="{BB962C8B-B14F-4D97-AF65-F5344CB8AC3E}">
        <p14:creationId xmlns:p14="http://schemas.microsoft.com/office/powerpoint/2010/main" val="22322125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a:p>
            <a:endParaRPr lang="en-GB" b="1"/>
          </a:p>
          <a:p>
            <a:pPr marL="310145" indent="-310145">
              <a:buFont typeface="Arial" panose="020B0604020202020204" pitchFamily="34" charset="0"/>
              <a:buChar char="•"/>
            </a:pPr>
            <a:r>
              <a:rPr lang="en-GB"/>
              <a:t>Profiles are scored using a benchmark to give them meaning. Where an individual scores a seven and above, their responses to the questionnaire suggest they are more likely to adopt that Work Role than others.</a:t>
            </a:r>
          </a:p>
          <a:p>
            <a:pPr marL="310145" indent="-310145">
              <a:buFont typeface="Arial" panose="020B0604020202020204" pitchFamily="34" charset="0"/>
              <a:buChar char="•"/>
            </a:pPr>
            <a:r>
              <a:rPr lang="en-GB"/>
              <a:t>Where an individual scores a four and below, their responses to the questionnaire suggest that they are less likely to adopt this Work Role. </a:t>
            </a:r>
          </a:p>
          <a:p>
            <a:pPr marL="310145" indent="-310145">
              <a:buFont typeface="Arial" panose="020B0604020202020204" pitchFamily="34" charset="0"/>
              <a:buChar char="•"/>
            </a:pPr>
            <a:r>
              <a:rPr lang="en-GB"/>
              <a:t> Scores of five and six are considered average when compared with the benchmark group.</a:t>
            </a:r>
          </a:p>
          <a:p>
            <a:pPr marL="310145" indent="-310145">
              <a:buFont typeface="Arial" panose="020B0604020202020204" pitchFamily="34" charset="0"/>
              <a:buChar char="•"/>
            </a:pPr>
            <a:r>
              <a:rPr lang="en-GB" b="0"/>
              <a:t>This can be plotted on a normal distribution graph: with most people falling somewhere in the middle. </a:t>
            </a:r>
          </a:p>
        </p:txBody>
      </p:sp>
      <p:sp>
        <p:nvSpPr>
          <p:cNvPr id="5" name="Slide Number Placeholder 4">
            <a:extLst>
              <a:ext uri="{FF2B5EF4-FFF2-40B4-BE49-F238E27FC236}">
                <a16:creationId xmlns:a16="http://schemas.microsoft.com/office/drawing/2014/main" id="{C693A6E4-939B-BEC8-673A-EBA43130008B}"/>
              </a:ext>
            </a:extLst>
          </p:cNvPr>
          <p:cNvSpPr>
            <a:spLocks noGrp="1"/>
          </p:cNvSpPr>
          <p:nvPr>
            <p:ph type="sldNum" sz="quarter" idx="5"/>
          </p:nvPr>
        </p:nvSpPr>
        <p:spPr/>
        <p:txBody>
          <a:bodyPr/>
          <a:lstStyle/>
          <a:p>
            <a:fld id="{A499B0F9-5275-4FDD-BFE5-B9E6F2FD770F}" type="slidenum">
              <a:rPr lang="en-US" smtClean="0"/>
              <a:pPr/>
              <a:t>21</a:t>
            </a:fld>
            <a:endParaRPr lang="en-US"/>
          </a:p>
        </p:txBody>
      </p:sp>
    </p:spTree>
    <p:extLst>
      <p:ext uri="{BB962C8B-B14F-4D97-AF65-F5344CB8AC3E}">
        <p14:creationId xmlns:p14="http://schemas.microsoft.com/office/powerpoint/2010/main" val="3312406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a:p>
            <a:endParaRPr lang="en-GB" b="1"/>
          </a:p>
          <a:p>
            <a:r>
              <a:rPr lang="en-GB" b="1"/>
              <a:t>The Work Roles Report provides an indication of the types of roles that an You are  more or less likely to adopt in the</a:t>
            </a:r>
            <a:endParaRPr lang="en-GB"/>
          </a:p>
          <a:p>
            <a:r>
              <a:rPr lang="en-GB" b="1"/>
              <a:t>workplace</a:t>
            </a:r>
            <a:r>
              <a:rPr lang="en-GB"/>
              <a:t>. It  also explores the likely impact of these preferred and less preferred roles when working and interacting with</a:t>
            </a:r>
            <a:endParaRPr lang="en-GB">
              <a:cs typeface="Calibri"/>
            </a:endParaRPr>
          </a:p>
          <a:p>
            <a:r>
              <a:rPr lang="en-GB"/>
              <a:t>others.</a:t>
            </a:r>
            <a:endParaRPr lang="en-GB">
              <a:cs typeface="Calibri"/>
            </a:endParaRPr>
          </a:p>
          <a:p>
            <a:endParaRPr lang="en-GB">
              <a:cs typeface="Calibri"/>
            </a:endParaRPr>
          </a:p>
          <a:p>
            <a:r>
              <a:rPr lang="en-GB"/>
              <a:t> </a:t>
            </a:r>
            <a:endParaRPr lang="en-GB">
              <a:cs typeface="Calibri"/>
            </a:endParaRPr>
          </a:p>
          <a:p>
            <a:r>
              <a:rPr lang="en-GB"/>
              <a:t>The Work Roles Report provides an individual with a Work Roles profile and accompanying advice, based on their</a:t>
            </a:r>
            <a:endParaRPr lang="en-GB">
              <a:cs typeface="Calibri"/>
            </a:endParaRPr>
          </a:p>
          <a:p>
            <a:r>
              <a:rPr lang="en-GB"/>
              <a:t>completion of a Wave assessment. The report provides information on </a:t>
            </a:r>
            <a:r>
              <a:rPr lang="en-GB" b="0" i="0">
                <a:effectLst/>
              </a:rPr>
              <a:t>an individual’s most and least preferred roles</a:t>
            </a:r>
            <a:r>
              <a:rPr lang="en-GB"/>
              <a:t>, how</a:t>
            </a:r>
            <a:endParaRPr lang="en-GB">
              <a:cs typeface="Calibri"/>
            </a:endParaRPr>
          </a:p>
          <a:p>
            <a:r>
              <a:rPr lang="en-GB"/>
              <a:t>these roles might play out in combination, </a:t>
            </a:r>
            <a:r>
              <a:rPr lang="en-GB" b="0" i="0">
                <a:effectLst/>
              </a:rPr>
              <a:t>how </a:t>
            </a:r>
            <a:r>
              <a:rPr lang="en-GB"/>
              <a:t>an individual might make the most of their own </a:t>
            </a:r>
            <a:r>
              <a:rPr lang="en-GB" b="0" i="0">
                <a:effectLst/>
              </a:rPr>
              <a:t>work roles and </a:t>
            </a:r>
            <a:r>
              <a:rPr lang="en-GB"/>
              <a:t>what they</a:t>
            </a:r>
            <a:endParaRPr lang="en-GB">
              <a:cs typeface="Calibri"/>
            </a:endParaRPr>
          </a:p>
          <a:p>
            <a:r>
              <a:rPr lang="en-GB"/>
              <a:t>might need to consider when working with others who are similar to or different from themselves</a:t>
            </a:r>
            <a:endParaRPr lang="en-GB">
              <a:cs typeface="Calibri"/>
            </a:endParaRPr>
          </a:p>
          <a:p>
            <a:endParaRPr lang="en-GB">
              <a:solidFill>
                <a:srgbClr val="444444"/>
              </a:solidFill>
              <a:cs typeface="Calibri"/>
            </a:endParaRPr>
          </a:p>
        </p:txBody>
      </p:sp>
      <p:sp>
        <p:nvSpPr>
          <p:cNvPr id="5" name="Slide Number Placeholder 4">
            <a:extLst>
              <a:ext uri="{FF2B5EF4-FFF2-40B4-BE49-F238E27FC236}">
                <a16:creationId xmlns:a16="http://schemas.microsoft.com/office/drawing/2014/main" id="{9BF5177B-5580-0F41-240B-83E90B09E565}"/>
              </a:ext>
            </a:extLst>
          </p:cNvPr>
          <p:cNvSpPr>
            <a:spLocks noGrp="1"/>
          </p:cNvSpPr>
          <p:nvPr>
            <p:ph type="sldNum" sz="quarter" idx="5"/>
          </p:nvPr>
        </p:nvSpPr>
        <p:spPr/>
        <p:txBody>
          <a:bodyPr/>
          <a:lstStyle/>
          <a:p>
            <a:fld id="{A499B0F9-5275-4FDD-BFE5-B9E6F2FD770F}" type="slidenum">
              <a:rPr lang="en-US" smtClean="0"/>
              <a:pPr/>
              <a:t>22</a:t>
            </a:fld>
            <a:endParaRPr lang="en-US"/>
          </a:p>
        </p:txBody>
      </p:sp>
    </p:spTree>
    <p:extLst>
      <p:ext uri="{BB962C8B-B14F-4D97-AF65-F5344CB8AC3E}">
        <p14:creationId xmlns:p14="http://schemas.microsoft.com/office/powerpoint/2010/main" val="11769940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5" name="Slide Number Placeholder 4">
            <a:extLst>
              <a:ext uri="{FF2B5EF4-FFF2-40B4-BE49-F238E27FC236}">
                <a16:creationId xmlns:a16="http://schemas.microsoft.com/office/drawing/2014/main" id="{A943DFB5-C273-C0E7-ADFE-41F31A88E34B}"/>
              </a:ext>
            </a:extLst>
          </p:cNvPr>
          <p:cNvSpPr>
            <a:spLocks noGrp="1"/>
          </p:cNvSpPr>
          <p:nvPr>
            <p:ph type="sldNum" sz="quarter" idx="5"/>
          </p:nvPr>
        </p:nvSpPr>
        <p:spPr/>
        <p:txBody>
          <a:bodyPr/>
          <a:lstStyle/>
          <a:p>
            <a:fld id="{A499B0F9-5275-4FDD-BFE5-B9E6F2FD770F}" type="slidenum">
              <a:rPr lang="en-US" smtClean="0"/>
              <a:pPr/>
              <a:t>23</a:t>
            </a:fld>
            <a:endParaRPr lang="en-US"/>
          </a:p>
        </p:txBody>
      </p:sp>
    </p:spTree>
    <p:extLst>
      <p:ext uri="{BB962C8B-B14F-4D97-AF65-F5344CB8AC3E}">
        <p14:creationId xmlns:p14="http://schemas.microsoft.com/office/powerpoint/2010/main" val="3306367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Last exercise looked at decreasing blind self-quadrant, now going to look at decreasing the private self quadrant.</a:t>
            </a:r>
          </a:p>
          <a:p>
            <a:pPr marL="0" indent="0">
              <a:buFontTx/>
              <a:buNone/>
            </a:pPr>
            <a:endParaRPr lang="en-GB" dirty="0"/>
          </a:p>
          <a:p>
            <a:r>
              <a:rPr lang="en-GB" dirty="0"/>
              <a:t>Sharing some of private self, share what comfortable. Just share the one you’re most comfortable to share. Very helpful for team building.  </a:t>
            </a:r>
          </a:p>
          <a:p>
            <a:endParaRPr lang="en-GB" dirty="0"/>
          </a:p>
          <a:p>
            <a:r>
              <a:rPr lang="en-GB" dirty="0"/>
              <a:t>Time to think about three things on screen (5ish mins)</a:t>
            </a:r>
          </a:p>
          <a:p>
            <a:r>
              <a:rPr lang="en-GB" dirty="0"/>
              <a:t>Two suggestions for getting the best from me (me to give an example)</a:t>
            </a:r>
          </a:p>
          <a:p>
            <a:endParaRPr lang="en-GB" dirty="0"/>
          </a:p>
          <a:p>
            <a:r>
              <a:rPr lang="en-GB" dirty="0"/>
              <a:t>Share with the group – suggest people take notes on others suggestions</a:t>
            </a:r>
          </a:p>
          <a:p>
            <a:r>
              <a:rPr lang="en-GB" dirty="0"/>
              <a:t>Most – everyone. Sometimes strength areas can become overplayed strengths. </a:t>
            </a:r>
          </a:p>
          <a:p>
            <a:r>
              <a:rPr lang="en-GB" dirty="0"/>
              <a:t>Least – everyone</a:t>
            </a:r>
          </a:p>
          <a:p>
            <a:r>
              <a:rPr lang="en-GB" dirty="0"/>
              <a:t>Two suggestions</a:t>
            </a:r>
          </a:p>
        </p:txBody>
      </p:sp>
      <p:sp>
        <p:nvSpPr>
          <p:cNvPr id="5" name="Slide Number Placeholder 4">
            <a:extLst>
              <a:ext uri="{FF2B5EF4-FFF2-40B4-BE49-F238E27FC236}">
                <a16:creationId xmlns:a16="http://schemas.microsoft.com/office/drawing/2014/main" id="{C890EB21-D848-99AA-A75D-A88FC02EE6B2}"/>
              </a:ext>
            </a:extLst>
          </p:cNvPr>
          <p:cNvSpPr>
            <a:spLocks noGrp="1"/>
          </p:cNvSpPr>
          <p:nvPr>
            <p:ph type="sldNum" sz="quarter" idx="5"/>
          </p:nvPr>
        </p:nvSpPr>
        <p:spPr/>
        <p:txBody>
          <a:bodyPr/>
          <a:lstStyle/>
          <a:p>
            <a:fld id="{A499B0F9-5275-4FDD-BFE5-B9E6F2FD770F}" type="slidenum">
              <a:rPr lang="en-US" smtClean="0"/>
              <a:pPr/>
              <a:t>24</a:t>
            </a:fld>
            <a:endParaRPr lang="en-US"/>
          </a:p>
        </p:txBody>
      </p:sp>
    </p:spTree>
    <p:extLst>
      <p:ext uri="{BB962C8B-B14F-4D97-AF65-F5344CB8AC3E}">
        <p14:creationId xmlns:p14="http://schemas.microsoft.com/office/powerpoint/2010/main" val="3629577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Ask the delegates to go and sit by their most preferred Work Role and form smaller working groups. </a:t>
            </a:r>
            <a:endParaRPr lang="en-GB" sz="1200" dirty="0">
              <a:solidFill>
                <a:srgbClr val="409E85"/>
              </a:solidFill>
              <a:latin typeface="Segoe UI Semilight" panose="020B0402040204020203" pitchFamily="34" charset="0"/>
              <a:ea typeface="Calibri" panose="020F0502020204030204" pitchFamily="34" charset="0"/>
              <a:cs typeface="Segoe UI Semilight" panose="020B0402040204020203" pitchFamily="34" charset="0"/>
            </a:endParaRPr>
          </a:p>
          <a:p>
            <a:pPr marL="0" indent="0">
              <a:buNone/>
            </a:pPr>
            <a:endParaRPr lang="en-GB" sz="1200" dirty="0">
              <a:solidFill>
                <a:srgbClr val="409E85"/>
              </a:solidFill>
              <a:latin typeface="Segoe UI Semilight" panose="020B0402040204020203" pitchFamily="34" charset="0"/>
              <a:ea typeface="Calibri" panose="020F0502020204030204" pitchFamily="34" charset="0"/>
              <a:cs typeface="Segoe UI Semilight" panose="020B0402040204020203" pitchFamily="34" charset="0"/>
            </a:endParaRPr>
          </a:p>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Choose a difficult situation at work – how might the delegate’s work role react? Choose a relevant scenario (feel free to amend or add these) and read out to the group: </a:t>
            </a:r>
          </a:p>
          <a:p>
            <a:pPr marL="0" indent="0">
              <a:buFontTx/>
              <a:buNone/>
            </a:pPr>
            <a:endParaRPr lang="en-GB" dirty="0"/>
          </a:p>
        </p:txBody>
      </p:sp>
      <p:sp>
        <p:nvSpPr>
          <p:cNvPr id="5" name="Slide Number Placeholder 4">
            <a:extLst>
              <a:ext uri="{FF2B5EF4-FFF2-40B4-BE49-F238E27FC236}">
                <a16:creationId xmlns:a16="http://schemas.microsoft.com/office/drawing/2014/main" id="{9FCB156C-28CA-99D1-E3A7-61DCAF34B544}"/>
              </a:ext>
            </a:extLst>
          </p:cNvPr>
          <p:cNvSpPr>
            <a:spLocks noGrp="1"/>
          </p:cNvSpPr>
          <p:nvPr>
            <p:ph type="sldNum" sz="quarter" idx="5"/>
          </p:nvPr>
        </p:nvSpPr>
        <p:spPr/>
        <p:txBody>
          <a:bodyPr/>
          <a:lstStyle/>
          <a:p>
            <a:fld id="{A499B0F9-5275-4FDD-BFE5-B9E6F2FD770F}" type="slidenum">
              <a:rPr lang="en-US" smtClean="0"/>
              <a:pPr/>
              <a:t>25</a:t>
            </a:fld>
            <a:endParaRPr lang="en-US"/>
          </a:p>
        </p:txBody>
      </p:sp>
    </p:spTree>
    <p:extLst>
      <p:ext uri="{BB962C8B-B14F-4D97-AF65-F5344CB8AC3E}">
        <p14:creationId xmlns:p14="http://schemas.microsoft.com/office/powerpoint/2010/main" val="2807812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Segoe UI Semilight" panose="020B0402040204020203" pitchFamily="34" charset="0"/>
                <a:ea typeface="Calibri" panose="020F0502020204030204" pitchFamily="34" charset="0"/>
                <a:cs typeface="Segoe UI Semilight" panose="020B0402040204020203" pitchFamily="34" charset="0"/>
              </a:rPr>
              <a:t>Delegates are put into pairs. Ask them to re-read their most and least preferred work roles. </a:t>
            </a:r>
          </a:p>
          <a:p>
            <a:pPr marL="0" indent="0">
              <a:buNone/>
            </a:pPr>
            <a:r>
              <a:rPr lang="en-GB" sz="1200" i="1" dirty="0">
                <a:latin typeface="Segoe UI Semilight" panose="020B0402040204020203" pitchFamily="34" charset="0"/>
                <a:ea typeface="Calibri" panose="020F0502020204030204" pitchFamily="34" charset="0"/>
                <a:cs typeface="Segoe UI Semilight" panose="020B0402040204020203" pitchFamily="34" charset="0"/>
              </a:rPr>
              <a:t>Delegate 1 </a:t>
            </a:r>
            <a:r>
              <a:rPr lang="en-GB" sz="1200" dirty="0">
                <a:latin typeface="Segoe UI Semilight" panose="020B0402040204020203" pitchFamily="34" charset="0"/>
                <a:ea typeface="Calibri" panose="020F0502020204030204" pitchFamily="34" charset="0"/>
                <a:cs typeface="Segoe UI Semilight" panose="020B0402040204020203" pitchFamily="34" charset="0"/>
              </a:rPr>
              <a:t>speaks about how their most and least work roles play out positively in their role e.g. how they have helped them achieve success. </a:t>
            </a:r>
          </a:p>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They then discuss when their most and least work roles have played out less positively. E.g. held them back in their role. </a:t>
            </a:r>
          </a:p>
          <a:p>
            <a:pPr marL="0" indent="0">
              <a:buFontTx/>
              <a:buNone/>
            </a:pPr>
            <a:endParaRPr lang="en-GB" dirty="0"/>
          </a:p>
        </p:txBody>
      </p:sp>
      <p:sp>
        <p:nvSpPr>
          <p:cNvPr id="5" name="Slide Number Placeholder 4">
            <a:extLst>
              <a:ext uri="{FF2B5EF4-FFF2-40B4-BE49-F238E27FC236}">
                <a16:creationId xmlns:a16="http://schemas.microsoft.com/office/drawing/2014/main" id="{11F7FD01-8629-81FE-767B-0590DA1F302C}"/>
              </a:ext>
            </a:extLst>
          </p:cNvPr>
          <p:cNvSpPr>
            <a:spLocks noGrp="1"/>
          </p:cNvSpPr>
          <p:nvPr>
            <p:ph type="sldNum" sz="quarter" idx="5"/>
          </p:nvPr>
        </p:nvSpPr>
        <p:spPr/>
        <p:txBody>
          <a:bodyPr/>
          <a:lstStyle/>
          <a:p>
            <a:fld id="{A499B0F9-5275-4FDD-BFE5-B9E6F2FD770F}" type="slidenum">
              <a:rPr lang="en-US" smtClean="0"/>
              <a:pPr/>
              <a:t>26</a:t>
            </a:fld>
            <a:endParaRPr lang="en-US"/>
          </a:p>
        </p:txBody>
      </p:sp>
    </p:spTree>
    <p:extLst>
      <p:ext uri="{BB962C8B-B14F-4D97-AF65-F5344CB8AC3E}">
        <p14:creationId xmlns:p14="http://schemas.microsoft.com/office/powerpoint/2010/main" val="2112537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Decide on how to break the group into eight separate groups (suitable for larger groups) or into four separate groups (suitable for smaller groups) based on the four clusters of the Wave Model. </a:t>
            </a:r>
            <a:endParaRPr lang="en-GB" sz="1200" dirty="0">
              <a:solidFill>
                <a:srgbClr val="409E85"/>
              </a:solidFill>
              <a:latin typeface="Segoe UI Semilight" panose="020B0402040204020203" pitchFamily="34" charset="0"/>
              <a:ea typeface="Calibri" panose="020F0502020204030204" pitchFamily="34" charset="0"/>
              <a:cs typeface="Segoe UI Semilight" panose="020B0402040204020203" pitchFamily="34" charset="0"/>
            </a:endParaRPr>
          </a:p>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Ask the delegates to sit within their group</a:t>
            </a:r>
            <a:endParaRPr lang="en-GB" sz="1200" dirty="0">
              <a:solidFill>
                <a:srgbClr val="409E85"/>
              </a:solidFill>
              <a:latin typeface="Segoe UI Semilight" panose="020B0402040204020203" pitchFamily="34" charset="0"/>
              <a:ea typeface="Calibri" panose="020F0502020204030204" pitchFamily="34" charset="0"/>
              <a:cs typeface="Segoe UI Semilight" panose="020B0402040204020203" pitchFamily="34" charset="0"/>
            </a:endParaRPr>
          </a:p>
          <a:p>
            <a:pPr marL="0" indent="0">
              <a:buNone/>
            </a:pPr>
            <a:endParaRPr lang="en-GB" sz="1200" dirty="0">
              <a:solidFill>
                <a:srgbClr val="409E85"/>
              </a:solidFill>
              <a:latin typeface="Segoe UI Semilight" panose="020B0402040204020203" pitchFamily="34" charset="0"/>
              <a:ea typeface="Calibri" panose="020F0502020204030204" pitchFamily="34" charset="0"/>
              <a:cs typeface="Segoe UI Semilight" panose="020B0402040204020203" pitchFamily="34" charset="0"/>
            </a:endParaRPr>
          </a:p>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Read the following scenario out loud to the group:</a:t>
            </a:r>
          </a:p>
          <a:p>
            <a:pPr marL="0" indent="0">
              <a:buNone/>
            </a:pPr>
            <a:r>
              <a:rPr lang="en-GB" sz="1200" i="1" dirty="0">
                <a:latin typeface="Segoe UI Semilight" panose="020B0402040204020203" pitchFamily="34" charset="0"/>
                <a:ea typeface="Calibri" panose="020F0502020204030204" pitchFamily="34" charset="0"/>
                <a:cs typeface="Segoe UI Semilight" panose="020B0402040204020203" pitchFamily="34" charset="0"/>
              </a:rPr>
              <a:t>You work in the sales team at Tech Pulse who are responsible for selling new IT resources within companies. You have recently met with Brian who is the key stakeholder for making IT decisions. We require you to work in your team to write up an example email to ‘Brian’. The goal of this communication is to provide an appropriate amount of information to summarise. </a:t>
            </a:r>
          </a:p>
          <a:p>
            <a:pPr marL="0" indent="0">
              <a:buFontTx/>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Segoe UI Semilight" panose="020B0402040204020203" pitchFamily="34" charset="0"/>
                <a:ea typeface="Calibri" panose="020F0502020204030204" pitchFamily="34" charset="0"/>
                <a:cs typeface="Segoe UI Semilight" panose="020B0402040204020203" pitchFamily="34" charset="0"/>
              </a:rPr>
              <a:t>Explain that the group has 10 minutes to complete the exercise and at the end they will require a spokesperson to feedback their answer. </a:t>
            </a:r>
          </a:p>
          <a:p>
            <a:pPr marL="0" indent="0">
              <a:buFontTx/>
              <a:buNone/>
            </a:pPr>
            <a:endParaRPr lang="en-GB" dirty="0"/>
          </a:p>
          <a:p>
            <a:pPr marL="0" indent="0">
              <a:buFontTx/>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Facilitator to go around to each group and give them a </a:t>
            </a:r>
            <a:r>
              <a:rPr lang="en-GB" sz="1200" u="sng" dirty="0">
                <a:latin typeface="Segoe UI Semilight" panose="020B0402040204020203" pitchFamily="34" charset="0"/>
                <a:ea typeface="Calibri" panose="020F0502020204030204" pitchFamily="34" charset="0"/>
                <a:cs typeface="Segoe UI Semilight" panose="020B0402040204020203" pitchFamily="34" charset="0"/>
              </a:rPr>
              <a:t>different</a:t>
            </a:r>
            <a:r>
              <a:rPr lang="en-GB" sz="1200" dirty="0">
                <a:latin typeface="Segoe UI Semilight" panose="020B0402040204020203" pitchFamily="34" charset="0"/>
                <a:ea typeface="Calibri" panose="020F0502020204030204" pitchFamily="34" charset="0"/>
                <a:cs typeface="Segoe UI Semilight" panose="020B0402040204020203" pitchFamily="34" charset="0"/>
              </a:rPr>
              <a:t> work role or work role cluster (depending on delegate size) for ‘Brian’ </a:t>
            </a:r>
          </a:p>
          <a:p>
            <a:pPr marL="0" indent="0">
              <a:buFontTx/>
              <a:buNone/>
            </a:pPr>
            <a:endParaRPr lang="en-GB" sz="1200" dirty="0">
              <a:latin typeface="Segoe UI Semilight" panose="020B0402040204020203" pitchFamily="34" charset="0"/>
              <a:ea typeface="Calibri" panose="020F0502020204030204" pitchFamily="34" charset="0"/>
              <a:cs typeface="Segoe UI Semilight" panose="020B0402040204020203" pitchFamily="34" charset="0"/>
            </a:endParaRPr>
          </a:p>
          <a:p>
            <a:r>
              <a:rPr lang="en-GB" sz="1800" b="1" dirty="0">
                <a:solidFill>
                  <a:schemeClr val="tx1"/>
                </a:solidFill>
                <a:latin typeface="Segoe UI Semilight" panose="020B0402040204020203" pitchFamily="34" charset="0"/>
                <a:ea typeface="Calibri" panose="020F0502020204030204" pitchFamily="34" charset="0"/>
                <a:cs typeface="Segoe UI Semilight" panose="020B0402040204020203" pitchFamily="34" charset="0"/>
              </a:rPr>
              <a:t>Discuss</a:t>
            </a:r>
            <a:endParaRPr lang="en-GB" b="1" i="0" u="none" strike="noStrike" baseline="0" dirty="0">
              <a:solidFill>
                <a:schemeClr val="tx1"/>
              </a:solidFill>
              <a:latin typeface="NeueHaasGroteskText Std"/>
            </a:endParaRPr>
          </a:p>
          <a:p>
            <a:pPr marL="171450" indent="-171450">
              <a:buFont typeface="Arial" panose="020B0604020202020204" pitchFamily="34" charset="0"/>
              <a:buChar char="•"/>
            </a:pPr>
            <a:r>
              <a:rPr lang="en-GB" sz="1200" dirty="0">
                <a:solidFill>
                  <a:schemeClr val="tx1"/>
                </a:solidFill>
                <a:latin typeface="Segoe UI Semilight" panose="020B0402040204020203" pitchFamily="34" charset="0"/>
                <a:ea typeface="Calibri" panose="020F0502020204030204" pitchFamily="34" charset="0"/>
                <a:cs typeface="Segoe UI Semilight" panose="020B0402040204020203" pitchFamily="34" charset="0"/>
              </a:rPr>
              <a:t>How did they find the challenge? </a:t>
            </a:r>
          </a:p>
          <a:p>
            <a:pPr marL="171450" indent="-171450">
              <a:buFont typeface="Arial" panose="020B0604020202020204" pitchFamily="34" charset="0"/>
              <a:buChar char="•"/>
            </a:pPr>
            <a:r>
              <a:rPr lang="en-GB" sz="1200" dirty="0">
                <a:solidFill>
                  <a:schemeClr val="tx1"/>
                </a:solidFill>
                <a:latin typeface="Segoe UI Semilight" panose="020B0402040204020203" pitchFamily="34" charset="0"/>
                <a:ea typeface="Calibri" panose="020F0502020204030204" pitchFamily="34" charset="0"/>
                <a:cs typeface="Segoe UI Semilight" panose="020B0402040204020203" pitchFamily="34" charset="0"/>
              </a:rPr>
              <a:t>Did they notice that each group had Brian with a different work role?</a:t>
            </a:r>
          </a:p>
          <a:p>
            <a:pPr marL="171450" indent="-171450">
              <a:buFont typeface="Arial" panose="020B0604020202020204" pitchFamily="34" charset="0"/>
              <a:buChar char="•"/>
            </a:pPr>
            <a:r>
              <a:rPr lang="en-GB" sz="1200" dirty="0">
                <a:solidFill>
                  <a:schemeClr val="tx1"/>
                </a:solidFill>
                <a:latin typeface="Segoe UI Semilight" panose="020B0402040204020203" pitchFamily="34" charset="0"/>
                <a:ea typeface="Calibri" panose="020F0502020204030204" pitchFamily="34" charset="0"/>
                <a:cs typeface="Segoe UI Semilight" panose="020B0402040204020203" pitchFamily="34" charset="0"/>
              </a:rPr>
              <a:t>Was there anything they found particularly hard with this challenge? </a:t>
            </a:r>
          </a:p>
          <a:p>
            <a:pPr marL="0" indent="0">
              <a:buFontTx/>
              <a:buNone/>
            </a:pPr>
            <a:endParaRPr lang="en-GB" dirty="0"/>
          </a:p>
        </p:txBody>
      </p:sp>
      <p:sp>
        <p:nvSpPr>
          <p:cNvPr id="5" name="Slide Number Placeholder 4">
            <a:extLst>
              <a:ext uri="{FF2B5EF4-FFF2-40B4-BE49-F238E27FC236}">
                <a16:creationId xmlns:a16="http://schemas.microsoft.com/office/drawing/2014/main" id="{11F7FD01-8629-81FE-767B-0590DA1F302C}"/>
              </a:ext>
            </a:extLst>
          </p:cNvPr>
          <p:cNvSpPr>
            <a:spLocks noGrp="1"/>
          </p:cNvSpPr>
          <p:nvPr>
            <p:ph type="sldNum" sz="quarter" idx="5"/>
          </p:nvPr>
        </p:nvSpPr>
        <p:spPr/>
        <p:txBody>
          <a:bodyPr/>
          <a:lstStyle/>
          <a:p>
            <a:fld id="{A499B0F9-5275-4FDD-BFE5-B9E6F2FD770F}" type="slidenum">
              <a:rPr lang="en-US" smtClean="0"/>
              <a:pPr/>
              <a:t>27</a:t>
            </a:fld>
            <a:endParaRPr lang="en-US"/>
          </a:p>
        </p:txBody>
      </p:sp>
    </p:spTree>
    <p:extLst>
      <p:ext uri="{BB962C8B-B14F-4D97-AF65-F5344CB8AC3E}">
        <p14:creationId xmlns:p14="http://schemas.microsoft.com/office/powerpoint/2010/main" val="2231516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2" indent="0">
              <a:buFont typeface="Arial" panose="020B0604020202020204" pitchFamily="34" charset="0"/>
              <a:buNone/>
            </a:pPr>
            <a:r>
              <a:rPr lang="en-GB" b="0" dirty="0"/>
              <a:t>Delegates should break into smaller working groups (either based on their 8 most preferred Work Roles or the 4 Clusters of the Wave Model). </a:t>
            </a:r>
          </a:p>
          <a:p>
            <a:pPr marL="228600" lvl="2" indent="0">
              <a:buFont typeface="Arial" panose="020B0604020202020204" pitchFamily="34" charset="0"/>
              <a:buNone/>
            </a:pPr>
            <a:r>
              <a:rPr lang="en-GB" b="0" dirty="0"/>
              <a:t>The facilitator (you) will read through the following scenario: </a:t>
            </a:r>
          </a:p>
          <a:p>
            <a:pPr marL="514350" lvl="2" indent="-285750">
              <a:buFont typeface="Arial" panose="020B0604020202020204" pitchFamily="34" charset="0"/>
              <a:buChar char="•"/>
            </a:pPr>
            <a:r>
              <a:rPr lang="en-GB" dirty="0"/>
              <a:t>	Could a facilitator join a group if only one person?</a:t>
            </a:r>
            <a:r>
              <a:rPr lang="en-GB" b="0" dirty="0"/>
              <a:t> </a:t>
            </a:r>
          </a:p>
          <a:p>
            <a:pPr marL="514350" lvl="2" indent="-285750">
              <a:buFont typeface="Arial" panose="020B0604020202020204" pitchFamily="34" charset="0"/>
              <a:buChar char="•"/>
            </a:pPr>
            <a:r>
              <a:rPr lang="en-GB" b="0" dirty="0"/>
              <a:t>The groups will have 10-15 minutes to assign ranks to the items. </a:t>
            </a:r>
          </a:p>
          <a:p>
            <a:pPr marL="514350" lvl="2" indent="-285750">
              <a:buFont typeface="Arial" panose="020B0604020202020204" pitchFamily="34" charset="0"/>
              <a:buChar char="•"/>
            </a:pPr>
            <a:r>
              <a:rPr lang="en-GB" b="0" dirty="0"/>
              <a:t>The facilitator (you) will then read through the correct answers and determine the winner. </a:t>
            </a:r>
          </a:p>
          <a:p>
            <a:endParaRPr lang="en-GB" dirty="0"/>
          </a:p>
        </p:txBody>
      </p:sp>
      <p:sp>
        <p:nvSpPr>
          <p:cNvPr id="5" name="Slide Number Placeholder 4">
            <a:extLst>
              <a:ext uri="{FF2B5EF4-FFF2-40B4-BE49-F238E27FC236}">
                <a16:creationId xmlns:a16="http://schemas.microsoft.com/office/drawing/2014/main" id="{3F67F8B7-B1CF-3F03-2868-BA06DE66FE1B}"/>
              </a:ext>
            </a:extLst>
          </p:cNvPr>
          <p:cNvSpPr>
            <a:spLocks noGrp="1"/>
          </p:cNvSpPr>
          <p:nvPr>
            <p:ph type="sldNum" sz="quarter" idx="5"/>
          </p:nvPr>
        </p:nvSpPr>
        <p:spPr/>
        <p:txBody>
          <a:bodyPr/>
          <a:lstStyle/>
          <a:p>
            <a:fld id="{A499B0F9-5275-4FDD-BFE5-B9E6F2FD770F}" type="slidenum">
              <a:rPr lang="en-US" smtClean="0"/>
              <a:pPr/>
              <a:t>28</a:t>
            </a:fld>
            <a:endParaRPr lang="en-US"/>
          </a:p>
        </p:txBody>
      </p:sp>
    </p:spTree>
    <p:extLst>
      <p:ext uri="{BB962C8B-B14F-4D97-AF65-F5344CB8AC3E}">
        <p14:creationId xmlns:p14="http://schemas.microsoft.com/office/powerpoint/2010/main" val="13305350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If you now look at page 5, you will see</a:t>
            </a:r>
            <a:r>
              <a:rPr lang="en-GB" i="1" baseline="0" dirty="0"/>
              <a:t> your Dual Role.   </a:t>
            </a:r>
          </a:p>
          <a:p>
            <a:endParaRPr lang="en-GB" i="1" baseline="0" dirty="0"/>
          </a:p>
          <a:p>
            <a:r>
              <a:rPr lang="en-GB" i="1" baseline="0" dirty="0"/>
              <a:t>This is the combination of your top two most preferred roles. </a:t>
            </a:r>
            <a:endParaRPr lang="en-GB" i="1" dirty="0"/>
          </a:p>
          <a:p>
            <a:endParaRPr lang="en-GB" i="1" baseline="0" dirty="0"/>
          </a:p>
          <a:p>
            <a:r>
              <a:rPr lang="en-GB" b="1" i="1" baseline="0" dirty="0"/>
              <a:t>Exercise </a:t>
            </a:r>
            <a:endParaRPr lang="en-GB" b="1" i="1" dirty="0"/>
          </a:p>
          <a:p>
            <a:endParaRPr lang="en-GB" dirty="0"/>
          </a:p>
          <a:p>
            <a:r>
              <a:rPr lang="en-GB" b="0" i="1" baseline="0" dirty="0"/>
              <a:t>C</a:t>
            </a:r>
            <a:r>
              <a:rPr lang="en-GB" i="1" dirty="0"/>
              <a:t>an you take</a:t>
            </a:r>
            <a:r>
              <a:rPr lang="en-GB" i="1" baseline="0" dirty="0"/>
              <a:t> a couple of minutes to t</a:t>
            </a:r>
            <a:r>
              <a:rPr lang="en-GB" i="1" dirty="0"/>
              <a:t>hink of an example when your dual role has helped you to be effective in the workplace?  </a:t>
            </a:r>
          </a:p>
          <a:p>
            <a:endParaRPr lang="en-GB" i="1" dirty="0"/>
          </a:p>
          <a:p>
            <a:r>
              <a:rPr lang="en-GB" i="0" dirty="0"/>
              <a:t>&lt;Allow the</a:t>
            </a:r>
            <a:r>
              <a:rPr lang="en-GB" i="0" baseline="0" dirty="0"/>
              <a:t> group to take some time to open the report and consider the question.  Dependent on group size, you may wish to have the group simply write down their responses or share verbally with the group</a:t>
            </a:r>
            <a:r>
              <a:rPr lang="en-GB" i="1" baseline="0" dirty="0"/>
              <a:t>&gt; </a:t>
            </a:r>
            <a:endParaRPr lang="en-GB" i="1" dirty="0"/>
          </a:p>
          <a:p>
            <a:endParaRPr lang="en-GB" dirty="0"/>
          </a:p>
          <a:p>
            <a:endParaRPr lang="en-GB" dirty="0"/>
          </a:p>
          <a:p>
            <a:endParaRPr lang="en-GB" dirty="0"/>
          </a:p>
        </p:txBody>
      </p:sp>
      <p:sp>
        <p:nvSpPr>
          <p:cNvPr id="5" name="Slide Number Placeholder 4">
            <a:extLst>
              <a:ext uri="{FF2B5EF4-FFF2-40B4-BE49-F238E27FC236}">
                <a16:creationId xmlns:a16="http://schemas.microsoft.com/office/drawing/2014/main" id="{8CFAE805-AFA7-A042-6D3E-A8C24A971A33}"/>
              </a:ext>
            </a:extLst>
          </p:cNvPr>
          <p:cNvSpPr>
            <a:spLocks noGrp="1"/>
          </p:cNvSpPr>
          <p:nvPr>
            <p:ph type="sldNum" sz="quarter" idx="5"/>
          </p:nvPr>
        </p:nvSpPr>
        <p:spPr/>
        <p:txBody>
          <a:bodyPr/>
          <a:lstStyle/>
          <a:p>
            <a:fld id="{A499B0F9-5275-4FDD-BFE5-B9E6F2FD770F}" type="slidenum">
              <a:rPr lang="en-US" smtClean="0"/>
              <a:pPr/>
              <a:t>29</a:t>
            </a:fld>
            <a:endParaRPr lang="en-US"/>
          </a:p>
        </p:txBody>
      </p:sp>
    </p:spTree>
    <p:extLst>
      <p:ext uri="{BB962C8B-B14F-4D97-AF65-F5344CB8AC3E}">
        <p14:creationId xmlns:p14="http://schemas.microsoft.com/office/powerpoint/2010/main" val="39766469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Sharing some of private self, share what comfortable. Just share the one you’re most comfortable to share. Very helpful for team building.  </a:t>
            </a:r>
          </a:p>
        </p:txBody>
      </p:sp>
      <p:sp>
        <p:nvSpPr>
          <p:cNvPr id="5" name="Slide Number Placeholder 4">
            <a:extLst>
              <a:ext uri="{FF2B5EF4-FFF2-40B4-BE49-F238E27FC236}">
                <a16:creationId xmlns:a16="http://schemas.microsoft.com/office/drawing/2014/main" id="{32894D13-9ADE-8B8F-C528-9937CCC3C748}"/>
              </a:ext>
            </a:extLst>
          </p:cNvPr>
          <p:cNvSpPr>
            <a:spLocks noGrp="1"/>
          </p:cNvSpPr>
          <p:nvPr>
            <p:ph type="sldNum" sz="quarter" idx="5"/>
          </p:nvPr>
        </p:nvSpPr>
        <p:spPr/>
        <p:txBody>
          <a:bodyPr/>
          <a:lstStyle/>
          <a:p>
            <a:fld id="{A499B0F9-5275-4FDD-BFE5-B9E6F2FD770F}" type="slidenum">
              <a:rPr lang="en-US" smtClean="0"/>
              <a:pPr/>
              <a:t>30</a:t>
            </a:fld>
            <a:endParaRPr lang="en-US"/>
          </a:p>
        </p:txBody>
      </p:sp>
    </p:spTree>
    <p:extLst>
      <p:ext uri="{BB962C8B-B14F-4D97-AF65-F5344CB8AC3E}">
        <p14:creationId xmlns:p14="http://schemas.microsoft.com/office/powerpoint/2010/main" val="3629577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10145" indent="-310145">
              <a:buFont typeface="Arial"/>
              <a:buChar char="•"/>
            </a:pPr>
            <a:r>
              <a:rPr lang="en-GB"/>
              <a:t>Increase self-awareness of strengths and challenge areas </a:t>
            </a:r>
          </a:p>
          <a:p>
            <a:pPr marL="310145" indent="-310145">
              <a:buFont typeface="Arial"/>
              <a:buChar char="•"/>
            </a:pPr>
            <a:r>
              <a:rPr lang="en-GB"/>
              <a:t>Acknowledge the role they play in teams and learn more about team dynamics</a:t>
            </a:r>
          </a:p>
          <a:p>
            <a:pPr marL="310145" indent="-310145">
              <a:buFont typeface="Arial"/>
              <a:buChar char="•"/>
            </a:pPr>
            <a:r>
              <a:rPr lang="en-GB">
                <a:cs typeface="Calibri"/>
              </a:rPr>
              <a:t>Increase awareness of other people in teams</a:t>
            </a:r>
          </a:p>
          <a:p>
            <a:pPr marL="310145" indent="-310145">
              <a:buFont typeface="Arial"/>
              <a:buChar char="•"/>
            </a:pPr>
            <a:r>
              <a:rPr lang="en-GB"/>
              <a:t>Fun group day with meaningful takeaways</a:t>
            </a:r>
            <a:endParaRPr lang="en-GB">
              <a:cs typeface="Calibri"/>
            </a:endParaRPr>
          </a:p>
          <a:p>
            <a:endParaRPr lang="en-GB">
              <a:cs typeface="Calibri"/>
            </a:endParaRPr>
          </a:p>
        </p:txBody>
      </p:sp>
      <p:sp>
        <p:nvSpPr>
          <p:cNvPr id="5" name="Slide Number Placeholder 4">
            <a:extLst>
              <a:ext uri="{FF2B5EF4-FFF2-40B4-BE49-F238E27FC236}">
                <a16:creationId xmlns:a16="http://schemas.microsoft.com/office/drawing/2014/main" id="{6A0CB6B4-EBF9-1E44-D2F3-9D76423E547A}"/>
              </a:ext>
            </a:extLst>
          </p:cNvPr>
          <p:cNvSpPr>
            <a:spLocks noGrp="1"/>
          </p:cNvSpPr>
          <p:nvPr>
            <p:ph type="sldNum" sz="quarter" idx="5"/>
          </p:nvPr>
        </p:nvSpPr>
        <p:spPr/>
        <p:txBody>
          <a:bodyPr/>
          <a:lstStyle/>
          <a:p>
            <a:fld id="{A499B0F9-5275-4FDD-BFE5-B9E6F2FD770F}" type="slidenum">
              <a:rPr lang="en-US" smtClean="0"/>
              <a:pPr/>
              <a:t>3</a:t>
            </a:fld>
            <a:endParaRPr lang="en-US"/>
          </a:p>
        </p:txBody>
      </p:sp>
    </p:spTree>
    <p:extLst>
      <p:ext uri="{BB962C8B-B14F-4D97-AF65-F5344CB8AC3E}">
        <p14:creationId xmlns:p14="http://schemas.microsoft.com/office/powerpoint/2010/main" val="17983401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5" name="Slide Number Placeholder 4">
            <a:extLst>
              <a:ext uri="{FF2B5EF4-FFF2-40B4-BE49-F238E27FC236}">
                <a16:creationId xmlns:a16="http://schemas.microsoft.com/office/drawing/2014/main" id="{553DAD35-6B7B-C43F-56A7-4D24691CD91F}"/>
              </a:ext>
            </a:extLst>
          </p:cNvPr>
          <p:cNvSpPr>
            <a:spLocks noGrp="1"/>
          </p:cNvSpPr>
          <p:nvPr>
            <p:ph type="sldNum" sz="quarter" idx="5"/>
          </p:nvPr>
        </p:nvSpPr>
        <p:spPr/>
        <p:txBody>
          <a:bodyPr/>
          <a:lstStyle/>
          <a:p>
            <a:fld id="{A499B0F9-5275-4FDD-BFE5-B9E6F2FD770F}" type="slidenum">
              <a:rPr lang="en-US" smtClean="0"/>
              <a:pPr/>
              <a:t>31</a:t>
            </a:fld>
            <a:endParaRPr lang="en-US"/>
          </a:p>
        </p:txBody>
      </p:sp>
    </p:spTree>
    <p:extLst>
      <p:ext uri="{BB962C8B-B14F-4D97-AF65-F5344CB8AC3E}">
        <p14:creationId xmlns:p14="http://schemas.microsoft.com/office/powerpoint/2010/main" val="3044685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5" name="Slide Number Placeholder 4">
            <a:extLst>
              <a:ext uri="{FF2B5EF4-FFF2-40B4-BE49-F238E27FC236}">
                <a16:creationId xmlns:a16="http://schemas.microsoft.com/office/drawing/2014/main" id="{D7692AD0-C035-2FCC-6335-7779FCFE4087}"/>
              </a:ext>
            </a:extLst>
          </p:cNvPr>
          <p:cNvSpPr>
            <a:spLocks noGrp="1"/>
          </p:cNvSpPr>
          <p:nvPr>
            <p:ph type="sldNum" sz="quarter" idx="5"/>
          </p:nvPr>
        </p:nvSpPr>
        <p:spPr/>
        <p:txBody>
          <a:bodyPr/>
          <a:lstStyle/>
          <a:p>
            <a:fld id="{A499B0F9-5275-4FDD-BFE5-B9E6F2FD770F}" type="slidenum">
              <a:rPr lang="en-US" smtClean="0"/>
              <a:pPr/>
              <a:t>32</a:t>
            </a:fld>
            <a:endParaRPr lang="en-US"/>
          </a:p>
        </p:txBody>
      </p:sp>
    </p:spTree>
    <p:extLst>
      <p:ext uri="{BB962C8B-B14F-4D97-AF65-F5344CB8AC3E}">
        <p14:creationId xmlns:p14="http://schemas.microsoft.com/office/powerpoint/2010/main" val="28514888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278813" y="1577975"/>
            <a:ext cx="20291426" cy="11414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p:cNvSpPr>
          <p:nvPr>
            <p:ph type="body" idx="1"/>
          </p:nvPr>
        </p:nvSpPr>
        <p:spPr bwMode="auto">
          <a:xfrm>
            <a:off x="183839" y="14089617"/>
            <a:ext cx="6152422" cy="27420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Stages a team goes through – Bruce Tuckman from 1960s.</a:t>
            </a:r>
          </a:p>
          <a:p>
            <a:r>
              <a:rPr lang="en-US"/>
              <a:t>Forming – lots of focus on the leader here, maybe more focus on past experiences.</a:t>
            </a:r>
          </a:p>
          <a:p>
            <a:r>
              <a:rPr lang="en-US"/>
              <a:t>Storming – maybe challenging themselves as well as others, feelings of inadequacy. Danger of being distracted from the project.</a:t>
            </a:r>
          </a:p>
          <a:p>
            <a:r>
              <a:rPr lang="en-US"/>
              <a:t>Norming - </a:t>
            </a:r>
            <a:r>
              <a:rPr lang="en-GB" b="0" i="0">
                <a:solidFill>
                  <a:srgbClr val="212427"/>
                </a:solidFill>
                <a:effectLst/>
                <a:latin typeface="Roboto" panose="02000000000000000000" pitchFamily="2" charset="0"/>
              </a:rPr>
              <a:t>If the Norming stage can be reached, it is an exciting time for all, when big decisions can be made and implemented, new ideas turned into reality, risks taken and failure seen as simply another step along the pathway to success. </a:t>
            </a:r>
            <a:endParaRPr lang="en-US" b="0" i="0">
              <a:solidFill>
                <a:srgbClr val="212427"/>
              </a:solidFill>
              <a:effectLst/>
              <a:latin typeface="Roboto" panose="02000000000000000000" pitchFamily="2" charset="0"/>
            </a:endParaRPr>
          </a:p>
          <a:p>
            <a:r>
              <a:rPr lang="en-US" b="0" i="0">
                <a:solidFill>
                  <a:srgbClr val="212427"/>
                </a:solidFill>
                <a:effectLst/>
                <a:latin typeface="Roboto" panose="02000000000000000000" pitchFamily="2" charset="0"/>
              </a:rPr>
              <a:t>Performing - </a:t>
            </a:r>
            <a:r>
              <a:rPr lang="en-GB" b="1" i="0">
                <a:solidFill>
                  <a:srgbClr val="212427"/>
                </a:solidFill>
                <a:effectLst/>
                <a:latin typeface="Roboto" panose="02000000000000000000" pitchFamily="2" charset="0"/>
              </a:rPr>
              <a:t> </a:t>
            </a:r>
            <a:r>
              <a:rPr lang="en-GB" b="0" i="0">
                <a:solidFill>
                  <a:srgbClr val="212427"/>
                </a:solidFill>
                <a:effectLst/>
                <a:latin typeface="Roboto" panose="02000000000000000000" pitchFamily="2" charset="0"/>
              </a:rPr>
              <a:t>The team is now a powerful engine running with all its cogs turning. Plenty of healthy conflict, of the type that does not damage the fabric of the relationships, is interspersed with fun and humour.</a:t>
            </a:r>
            <a:endParaRPr lang="en-US"/>
          </a:p>
          <a:p>
            <a:endParaRPr lang="en-US"/>
          </a:p>
          <a:p>
            <a:pPr defTabSz="1654111">
              <a:defRPr/>
            </a:pPr>
            <a:r>
              <a:rPr lang="en-US"/>
              <a:t>Write it down – where you think you are? Hand raise </a:t>
            </a:r>
          </a:p>
          <a:p>
            <a:r>
              <a:rPr lang="en-US"/>
              <a:t>Changes every time someone leaves or joins. </a:t>
            </a:r>
          </a:p>
          <a:p>
            <a:r>
              <a:rPr lang="en-US"/>
              <a:t>Hopefully should get quicker. </a:t>
            </a:r>
          </a:p>
          <a:p>
            <a:r>
              <a:rPr lang="en-US"/>
              <a:t>Learn about the new people, everybody interacts with them, how it effects those who were already in the team. </a:t>
            </a:r>
          </a:p>
        </p:txBody>
      </p:sp>
      <p:sp>
        <p:nvSpPr>
          <p:cNvPr id="57348" name="Rectangle 4"/>
          <p:cNvSpPr>
            <a:spLocks/>
          </p:cNvSpPr>
          <p:nvPr/>
        </p:nvSpPr>
        <p:spPr bwMode="auto">
          <a:xfrm>
            <a:off x="183839" y="14089612"/>
            <a:ext cx="6152422" cy="2742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5411" tIns="82705" rIns="165411" bIns="82705"/>
          <a:lstStyle/>
          <a:p>
            <a:pPr marL="206764" indent="-206764" defTabSz="1654111" eaLnBrk="0" hangingPunct="0">
              <a:spcBef>
                <a:spcPct val="30000"/>
              </a:spcBef>
              <a:spcAft>
                <a:spcPts val="362"/>
              </a:spcAft>
              <a:defRPr/>
            </a:pPr>
            <a:endParaRPr lang="en-US" sz="2200">
              <a:solidFill>
                <a:prstClr val="black"/>
              </a:solidFill>
              <a:latin typeface="Calibri" panose="020F0502020204030204"/>
            </a:endParaRPr>
          </a:p>
        </p:txBody>
      </p:sp>
      <p:sp>
        <p:nvSpPr>
          <p:cNvPr id="2" name="Slide Number Placeholder 1">
            <a:extLst>
              <a:ext uri="{FF2B5EF4-FFF2-40B4-BE49-F238E27FC236}">
                <a16:creationId xmlns:a16="http://schemas.microsoft.com/office/drawing/2014/main" id="{C45D0EC5-9A36-D0F9-FF1B-AC078352148E}"/>
              </a:ext>
            </a:extLst>
          </p:cNvPr>
          <p:cNvSpPr>
            <a:spLocks noGrp="1"/>
          </p:cNvSpPr>
          <p:nvPr>
            <p:ph type="sldNum" sz="quarter" idx="5"/>
          </p:nvPr>
        </p:nvSpPr>
        <p:spPr/>
        <p:txBody>
          <a:bodyPr/>
          <a:lstStyle/>
          <a:p>
            <a:fld id="{A499B0F9-5275-4FDD-BFE5-B9E6F2FD770F}" type="slidenum">
              <a:rPr lang="en-US" smtClean="0"/>
              <a:pPr/>
              <a:t>33</a:t>
            </a:fld>
            <a:endParaRPr lang="en-US"/>
          </a:p>
        </p:txBody>
      </p:sp>
    </p:spTree>
    <p:extLst>
      <p:ext uri="{BB962C8B-B14F-4D97-AF65-F5344CB8AC3E}">
        <p14:creationId xmlns:p14="http://schemas.microsoft.com/office/powerpoint/2010/main" val="8689039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278813" y="1577975"/>
            <a:ext cx="20291426" cy="11414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p:cNvSpPr>
          <p:nvPr>
            <p:ph type="body" idx="1"/>
          </p:nvPr>
        </p:nvSpPr>
        <p:spPr bwMode="auto">
          <a:xfrm>
            <a:off x="183839" y="14089617"/>
            <a:ext cx="6152422" cy="27420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Diversity of thought having different ideas, make the most of everyone in the team at performing stage, harness all of their ideas.</a:t>
            </a:r>
          </a:p>
          <a:p>
            <a:endParaRPr lang="en-US"/>
          </a:p>
          <a:p>
            <a:endParaRPr lang="en-US"/>
          </a:p>
          <a:p>
            <a:endParaRPr lang="en-US"/>
          </a:p>
          <a:p>
            <a:endParaRPr lang="en-US"/>
          </a:p>
          <a:p>
            <a:r>
              <a:rPr lang="en-GB" sz="1800">
                <a:effectLst/>
                <a:latin typeface="Calibri" panose="020F0502020204030204" pitchFamily="34" charset="0"/>
              </a:rPr>
              <a:t>How do they see their team in terms of diversity?</a:t>
            </a:r>
            <a:endParaRPr lang="en-US"/>
          </a:p>
          <a:p>
            <a:endParaRPr lang="en-US"/>
          </a:p>
        </p:txBody>
      </p:sp>
      <p:sp>
        <p:nvSpPr>
          <p:cNvPr id="57348" name="Rectangle 4"/>
          <p:cNvSpPr>
            <a:spLocks/>
          </p:cNvSpPr>
          <p:nvPr/>
        </p:nvSpPr>
        <p:spPr bwMode="auto">
          <a:xfrm>
            <a:off x="183839" y="14089612"/>
            <a:ext cx="6152422" cy="2742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5411" tIns="82705" rIns="165411" bIns="82705"/>
          <a:lstStyle/>
          <a:p>
            <a:pPr marL="206764" indent="-206764" defTabSz="1654111" eaLnBrk="0" hangingPunct="0">
              <a:spcBef>
                <a:spcPct val="30000"/>
              </a:spcBef>
              <a:spcAft>
                <a:spcPts val="362"/>
              </a:spcAft>
              <a:defRPr/>
            </a:pPr>
            <a:endParaRPr lang="en-US" sz="2200">
              <a:solidFill>
                <a:prstClr val="black"/>
              </a:solidFill>
              <a:latin typeface="Calibri" panose="020F0502020204030204"/>
            </a:endParaRPr>
          </a:p>
        </p:txBody>
      </p:sp>
      <p:sp>
        <p:nvSpPr>
          <p:cNvPr id="2" name="Slide Number Placeholder 1">
            <a:extLst>
              <a:ext uri="{FF2B5EF4-FFF2-40B4-BE49-F238E27FC236}">
                <a16:creationId xmlns:a16="http://schemas.microsoft.com/office/drawing/2014/main" id="{34D238EB-E9E1-0029-0F90-FA6FE334522F}"/>
              </a:ext>
            </a:extLst>
          </p:cNvPr>
          <p:cNvSpPr>
            <a:spLocks noGrp="1"/>
          </p:cNvSpPr>
          <p:nvPr>
            <p:ph type="sldNum" sz="quarter" idx="5"/>
          </p:nvPr>
        </p:nvSpPr>
        <p:spPr/>
        <p:txBody>
          <a:bodyPr/>
          <a:lstStyle/>
          <a:p>
            <a:fld id="{A499B0F9-5275-4FDD-BFE5-B9E6F2FD770F}" type="slidenum">
              <a:rPr lang="en-US" smtClean="0"/>
              <a:pPr/>
              <a:t>34</a:t>
            </a:fld>
            <a:endParaRPr lang="en-US"/>
          </a:p>
        </p:txBody>
      </p:sp>
    </p:spTree>
    <p:extLst>
      <p:ext uri="{BB962C8B-B14F-4D97-AF65-F5344CB8AC3E}">
        <p14:creationId xmlns:p14="http://schemas.microsoft.com/office/powerpoint/2010/main" val="22234950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r>
              <a:rPr lang="en-US" dirty="0"/>
              <a:t>Select which cards are important for the team</a:t>
            </a:r>
          </a:p>
        </p:txBody>
      </p:sp>
      <p:sp>
        <p:nvSpPr>
          <p:cNvPr id="5" name="Slide Number Placeholder 4">
            <a:extLst>
              <a:ext uri="{FF2B5EF4-FFF2-40B4-BE49-F238E27FC236}">
                <a16:creationId xmlns:a16="http://schemas.microsoft.com/office/drawing/2014/main" id="{FB17E66B-0391-C442-1E90-55FD6F2A3455}"/>
              </a:ext>
            </a:extLst>
          </p:cNvPr>
          <p:cNvSpPr>
            <a:spLocks noGrp="1"/>
          </p:cNvSpPr>
          <p:nvPr>
            <p:ph type="sldNum" sz="quarter" idx="5"/>
          </p:nvPr>
        </p:nvSpPr>
        <p:spPr/>
        <p:txBody>
          <a:bodyPr/>
          <a:lstStyle/>
          <a:p>
            <a:fld id="{A499B0F9-5275-4FDD-BFE5-B9E6F2FD770F}" type="slidenum">
              <a:rPr lang="en-US" smtClean="0"/>
              <a:pPr/>
              <a:t>35</a:t>
            </a:fld>
            <a:endParaRPr lang="en-US"/>
          </a:p>
        </p:txBody>
      </p:sp>
    </p:spTree>
    <p:extLst>
      <p:ext uri="{BB962C8B-B14F-4D97-AF65-F5344CB8AC3E}">
        <p14:creationId xmlns:p14="http://schemas.microsoft.com/office/powerpoint/2010/main" val="3288955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278813" y="1577975"/>
            <a:ext cx="20291426" cy="11414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p:cNvSpPr>
          <p:nvPr>
            <p:ph type="body" idx="1"/>
          </p:nvPr>
        </p:nvSpPr>
        <p:spPr bwMode="auto">
          <a:xfrm>
            <a:off x="183839" y="14089617"/>
            <a:ext cx="6152422" cy="27420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a:p>
            <a:r>
              <a:rPr lang="en-US" dirty="0"/>
              <a:t>Recap of the roles</a:t>
            </a:r>
          </a:p>
          <a:p>
            <a:r>
              <a:rPr lang="en-US" dirty="0"/>
              <a:t>Can link back to cards from earlier</a:t>
            </a:r>
          </a:p>
          <a:p>
            <a:endParaRPr lang="en-US" dirty="0"/>
          </a:p>
        </p:txBody>
      </p:sp>
      <p:sp>
        <p:nvSpPr>
          <p:cNvPr id="57348" name="Rectangle 4"/>
          <p:cNvSpPr>
            <a:spLocks/>
          </p:cNvSpPr>
          <p:nvPr/>
        </p:nvSpPr>
        <p:spPr bwMode="auto">
          <a:xfrm>
            <a:off x="183839" y="14089612"/>
            <a:ext cx="6152422" cy="2742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5411" tIns="82705" rIns="165411" bIns="82705"/>
          <a:lstStyle/>
          <a:p>
            <a:pPr marL="206764" indent="-206764" defTabSz="1654111" eaLnBrk="0" hangingPunct="0">
              <a:spcBef>
                <a:spcPct val="30000"/>
              </a:spcBef>
              <a:spcAft>
                <a:spcPts val="362"/>
              </a:spcAft>
              <a:defRPr/>
            </a:pPr>
            <a:endParaRPr lang="en-US" sz="2200">
              <a:solidFill>
                <a:prstClr val="black"/>
              </a:solidFill>
              <a:latin typeface="Calibri" panose="020F0502020204030204"/>
            </a:endParaRPr>
          </a:p>
        </p:txBody>
      </p:sp>
      <p:sp>
        <p:nvSpPr>
          <p:cNvPr id="2" name="Slide Number Placeholder 1">
            <a:extLst>
              <a:ext uri="{FF2B5EF4-FFF2-40B4-BE49-F238E27FC236}">
                <a16:creationId xmlns:a16="http://schemas.microsoft.com/office/drawing/2014/main" id="{1B2006A1-E643-9DAF-3BE8-2014B119590C}"/>
              </a:ext>
            </a:extLst>
          </p:cNvPr>
          <p:cNvSpPr>
            <a:spLocks noGrp="1"/>
          </p:cNvSpPr>
          <p:nvPr>
            <p:ph type="sldNum" sz="quarter" idx="5"/>
          </p:nvPr>
        </p:nvSpPr>
        <p:spPr/>
        <p:txBody>
          <a:bodyPr/>
          <a:lstStyle/>
          <a:p>
            <a:fld id="{A499B0F9-5275-4FDD-BFE5-B9E6F2FD770F}" type="slidenum">
              <a:rPr lang="en-US" smtClean="0"/>
              <a:pPr/>
              <a:t>36</a:t>
            </a:fld>
            <a:endParaRPr lang="en-US"/>
          </a:p>
        </p:txBody>
      </p:sp>
    </p:spTree>
    <p:extLst>
      <p:ext uri="{BB962C8B-B14F-4D97-AF65-F5344CB8AC3E}">
        <p14:creationId xmlns:p14="http://schemas.microsoft.com/office/powerpoint/2010/main" val="142122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Delegates are split into smaller groups and randomly choose any a work roles to indicate a either a most preferred or least preferred style. E.g. </a:t>
            </a:r>
            <a:r>
              <a:rPr lang="en-GB" sz="1200" dirty="0" err="1">
                <a:latin typeface="Segoe UI Semilight" panose="020B0402040204020203" pitchFamily="34" charset="0"/>
                <a:ea typeface="Calibri" panose="020F0502020204030204" pitchFamily="34" charset="0"/>
                <a:cs typeface="Segoe UI Semilight" panose="020B0402040204020203" pitchFamily="34" charset="0"/>
              </a:rPr>
              <a:t>striver</a:t>
            </a:r>
            <a:r>
              <a:rPr lang="en-GB" sz="1200" dirty="0">
                <a:latin typeface="Segoe UI Semilight" panose="020B0402040204020203" pitchFamily="34" charset="0"/>
                <a:ea typeface="Calibri" panose="020F0502020204030204" pitchFamily="34" charset="0"/>
                <a:cs typeface="Segoe UI Semilight" panose="020B0402040204020203" pitchFamily="34" charset="0"/>
              </a:rPr>
              <a:t> or optimist </a:t>
            </a:r>
          </a:p>
          <a:p>
            <a:pPr marL="0" indent="0">
              <a:buNone/>
            </a:pPr>
            <a:endParaRPr lang="en-GB" sz="1200" dirty="0">
              <a:latin typeface="Segoe UI Semilight" panose="020B0402040204020203" pitchFamily="34" charset="0"/>
              <a:ea typeface="Calibri" panose="020F0502020204030204"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Segoe UI Semilight" panose="020B0402040204020203" pitchFamily="34" charset="0"/>
                <a:ea typeface="Calibri" panose="020F0502020204030204" pitchFamily="34" charset="0"/>
                <a:cs typeface="Segoe UI Semilight" panose="020B0402040204020203" pitchFamily="34" charset="0"/>
              </a:rPr>
              <a:t>Delegates are split into smaller groups and randomly choose any a work roles to indicate a either a most preferred or least preferred style. E.g. </a:t>
            </a:r>
            <a:r>
              <a:rPr lang="en-GB" sz="1200" dirty="0" err="1">
                <a:latin typeface="Segoe UI Semilight" panose="020B0402040204020203" pitchFamily="34" charset="0"/>
                <a:ea typeface="Calibri" panose="020F0502020204030204" pitchFamily="34" charset="0"/>
                <a:cs typeface="Segoe UI Semilight" panose="020B0402040204020203" pitchFamily="34" charset="0"/>
              </a:rPr>
              <a:t>striver</a:t>
            </a:r>
            <a:r>
              <a:rPr lang="en-GB" sz="1200" dirty="0">
                <a:latin typeface="Segoe UI Semilight" panose="020B0402040204020203" pitchFamily="34" charset="0"/>
                <a:ea typeface="Calibri" panose="020F0502020204030204" pitchFamily="34" charset="0"/>
                <a:cs typeface="Segoe UI Semilight" panose="020B0402040204020203" pitchFamily="34" charset="0"/>
              </a:rPr>
              <a:t> or optimist </a:t>
            </a:r>
          </a:p>
          <a:p>
            <a:pPr marL="0" indent="0">
              <a:buNone/>
            </a:pPr>
            <a:r>
              <a:rPr lang="en-GB" sz="1200" dirty="0">
                <a:latin typeface="Segoe UI Semilight" panose="020B0402040204020203" pitchFamily="34" charset="0"/>
                <a:ea typeface="Calibri" panose="020F0502020204030204" pitchFamily="34" charset="0"/>
                <a:cs typeface="Segoe UI Semilight" panose="020B0402040204020203" pitchFamily="34" charset="0"/>
              </a:rPr>
              <a:t>Choose a difficult situation at work….</a:t>
            </a:r>
          </a:p>
          <a:p>
            <a:pPr marL="0" indent="0">
              <a:buNone/>
            </a:pPr>
            <a:endParaRPr lang="en-GB" sz="1200" dirty="0">
              <a:latin typeface="Segoe UI Semilight" panose="020B0402040204020203" pitchFamily="34" charset="0"/>
              <a:ea typeface="Calibri" panose="020F0502020204030204" pitchFamily="34" charset="0"/>
              <a:cs typeface="Segoe UI Semilight" panose="020B0402040204020203" pitchFamily="34" charset="0"/>
            </a:endParaRPr>
          </a:p>
          <a:p>
            <a:r>
              <a:rPr lang="en-GB" sz="1400" b="1" dirty="0">
                <a:solidFill>
                  <a:schemeClr val="tx1"/>
                </a:solidFill>
                <a:latin typeface="Segoe UI Semilight" panose="020B0402040204020203" pitchFamily="34" charset="0"/>
                <a:ea typeface="Calibri" panose="020F0502020204030204" pitchFamily="34" charset="0"/>
                <a:cs typeface="Segoe UI Semilight" panose="020B0402040204020203" pitchFamily="34" charset="0"/>
              </a:rPr>
              <a:t>Discuss</a:t>
            </a:r>
            <a:endParaRPr lang="en-GB" b="1" i="0" u="none" strike="noStrike" baseline="0" dirty="0">
              <a:solidFill>
                <a:schemeClr val="tx1"/>
              </a:solidFill>
              <a:latin typeface="NeueHaasGroteskText Std"/>
            </a:endParaRPr>
          </a:p>
          <a:p>
            <a:pPr marL="171450" indent="-171450">
              <a:buFont typeface="Arial" panose="020B0604020202020204" pitchFamily="34" charset="0"/>
              <a:buChar char="•"/>
            </a:pPr>
            <a:r>
              <a:rPr lang="en-GB" sz="1200" dirty="0">
                <a:solidFill>
                  <a:schemeClr val="tx1"/>
                </a:solidFill>
                <a:latin typeface="Segoe UI Semilight" panose="020B0402040204020203" pitchFamily="34" charset="0"/>
                <a:ea typeface="Calibri" panose="020F0502020204030204" pitchFamily="34" charset="0"/>
                <a:cs typeface="Segoe UI Semilight" panose="020B0402040204020203" pitchFamily="34" charset="0"/>
              </a:rPr>
              <a:t>What key steps have been learnt from completing this exercise</a:t>
            </a:r>
          </a:p>
          <a:p>
            <a:pPr marL="171450" indent="-171450">
              <a:buFont typeface="Arial" panose="020B0604020202020204" pitchFamily="34" charset="0"/>
              <a:buChar char="•"/>
            </a:pPr>
            <a:r>
              <a:rPr lang="en-GB" sz="1200" dirty="0">
                <a:solidFill>
                  <a:schemeClr val="tx1"/>
                </a:solidFill>
                <a:latin typeface="Segoe UI Semilight" panose="020B0402040204020203" pitchFamily="34" charset="0"/>
                <a:ea typeface="Calibri" panose="020F0502020204030204" pitchFamily="34" charset="0"/>
                <a:cs typeface="Segoe UI Semilight" panose="020B0402040204020203" pitchFamily="34" charset="0"/>
              </a:rPr>
              <a:t>Can delegates think of any specific difficult situations they can apply this to?</a:t>
            </a:r>
          </a:p>
          <a:p>
            <a:pPr marL="0" indent="0">
              <a:buNone/>
            </a:pPr>
            <a:endParaRPr lang="en-GB" dirty="0"/>
          </a:p>
        </p:txBody>
      </p:sp>
      <p:sp>
        <p:nvSpPr>
          <p:cNvPr id="5" name="Slide Number Placeholder 4">
            <a:extLst>
              <a:ext uri="{FF2B5EF4-FFF2-40B4-BE49-F238E27FC236}">
                <a16:creationId xmlns:a16="http://schemas.microsoft.com/office/drawing/2014/main" id="{9FCB156C-28CA-99D1-E3A7-61DCAF34B544}"/>
              </a:ext>
            </a:extLst>
          </p:cNvPr>
          <p:cNvSpPr>
            <a:spLocks noGrp="1"/>
          </p:cNvSpPr>
          <p:nvPr>
            <p:ph type="sldNum" sz="quarter" idx="5"/>
          </p:nvPr>
        </p:nvSpPr>
        <p:spPr/>
        <p:txBody>
          <a:bodyPr/>
          <a:lstStyle/>
          <a:p>
            <a:fld id="{A499B0F9-5275-4FDD-BFE5-B9E6F2FD770F}" type="slidenum">
              <a:rPr lang="en-US" smtClean="0"/>
              <a:pPr/>
              <a:t>37</a:t>
            </a:fld>
            <a:endParaRPr lang="en-US"/>
          </a:p>
        </p:txBody>
      </p:sp>
    </p:spTree>
    <p:extLst>
      <p:ext uri="{BB962C8B-B14F-4D97-AF65-F5344CB8AC3E}">
        <p14:creationId xmlns:p14="http://schemas.microsoft.com/office/powerpoint/2010/main" val="30112003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200" dirty="0"/>
              <a:t>The facilitator (you) should take a card deck and lay out the ‘statement cards’ (9-32) on the desk so that the whole group can see the cards. </a:t>
            </a:r>
          </a:p>
          <a:p>
            <a:pPr marL="285750" indent="-285750">
              <a:buFont typeface="Arial" panose="020B0604020202020204" pitchFamily="34" charset="0"/>
              <a:buChar char="•"/>
            </a:pPr>
            <a:r>
              <a:rPr lang="en-GB" sz="1200" dirty="0"/>
              <a:t>As a group, delegates should work together to identify the statement cards which reflect the behaviours required to implement the new task effectively as a team. Once they have identified the behaviours, they should try to rank these in order of importance. </a:t>
            </a:r>
          </a:p>
          <a:p>
            <a:pPr marL="285750" indent="-285750">
              <a:buFont typeface="Arial" panose="020B0604020202020204" pitchFamily="34" charset="0"/>
              <a:buChar char="•"/>
            </a:pPr>
            <a:r>
              <a:rPr lang="en-GB" sz="1200" dirty="0"/>
              <a:t>Once the group has done this, they should turn over the statement cards to reveal which Work Role they are aligned to. </a:t>
            </a:r>
          </a:p>
          <a:p>
            <a:pPr marL="285750" indent="-285750">
              <a:buFont typeface="Arial" panose="020B0604020202020204" pitchFamily="34" charset="0"/>
              <a:buChar char="•"/>
            </a:pPr>
            <a:r>
              <a:rPr lang="en-GB" sz="1200" dirty="0"/>
              <a:t>You will then reveal the Group Overview so that the group can consider the similarities and differences between their own profile and what they identified as a group as being important. </a:t>
            </a:r>
            <a:endParaRPr lang="en-GB" sz="1400" dirty="0"/>
          </a:p>
          <a:p>
            <a:endParaRPr lang="en-GB" sz="1400" dirty="0"/>
          </a:p>
          <a:p>
            <a:pPr marL="0" indent="0">
              <a:buNone/>
            </a:pPr>
            <a:endParaRPr lang="en-GB" dirty="0"/>
          </a:p>
        </p:txBody>
      </p:sp>
      <p:sp>
        <p:nvSpPr>
          <p:cNvPr id="5" name="Slide Number Placeholder 4">
            <a:extLst>
              <a:ext uri="{FF2B5EF4-FFF2-40B4-BE49-F238E27FC236}">
                <a16:creationId xmlns:a16="http://schemas.microsoft.com/office/drawing/2014/main" id="{6EDE1BB3-9694-8B4A-F6B3-5CBDAE0E2B3F}"/>
              </a:ext>
            </a:extLst>
          </p:cNvPr>
          <p:cNvSpPr>
            <a:spLocks noGrp="1"/>
          </p:cNvSpPr>
          <p:nvPr>
            <p:ph type="sldNum" sz="quarter" idx="5"/>
          </p:nvPr>
        </p:nvSpPr>
        <p:spPr/>
        <p:txBody>
          <a:bodyPr/>
          <a:lstStyle/>
          <a:p>
            <a:fld id="{A499B0F9-5275-4FDD-BFE5-B9E6F2FD770F}" type="slidenum">
              <a:rPr lang="en-US" smtClean="0"/>
              <a:pPr/>
              <a:t>38</a:t>
            </a:fld>
            <a:endParaRPr lang="en-US"/>
          </a:p>
        </p:txBody>
      </p:sp>
    </p:spTree>
    <p:extLst>
      <p:ext uri="{BB962C8B-B14F-4D97-AF65-F5344CB8AC3E}">
        <p14:creationId xmlns:p14="http://schemas.microsoft.com/office/powerpoint/2010/main" val="39090925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27420" indent="-327420">
              <a:buFont typeface="Calibri"/>
              <a:buChar char="-"/>
            </a:pPr>
            <a:r>
              <a:rPr lang="en-GB" dirty="0"/>
              <a:t>Split into 2 groups</a:t>
            </a:r>
          </a:p>
          <a:p>
            <a:pPr marL="327420" indent="-327420">
              <a:buFont typeface="Calibri"/>
              <a:buChar char="-"/>
            </a:pPr>
            <a:r>
              <a:rPr lang="en-GB" dirty="0"/>
              <a:t>Collaboration key</a:t>
            </a:r>
          </a:p>
          <a:p>
            <a:endParaRPr lang="en-GB" dirty="0"/>
          </a:p>
          <a:p>
            <a:pPr marL="327420" indent="-327420">
              <a:buFont typeface="Calibri"/>
              <a:buChar char="-"/>
            </a:pPr>
            <a:r>
              <a:rPr lang="en-GB" dirty="0"/>
              <a:t>Have a group discussion and begin to think about how the group can be mindful of the missing Work Roles. How might they go about addressing these ‘gaps’ going forward? </a:t>
            </a:r>
            <a:r>
              <a:rPr lang="en-US" dirty="0"/>
              <a:t> </a:t>
            </a:r>
            <a:endParaRPr lang="en-GB" dirty="0"/>
          </a:p>
          <a:p>
            <a:pPr marL="327420" indent="-327420">
              <a:buFont typeface="Calibri"/>
              <a:buChar char="-"/>
            </a:pPr>
            <a:endParaRPr lang="en-US" dirty="0"/>
          </a:p>
          <a:p>
            <a:pPr marL="327420" indent="-327420">
              <a:buFont typeface="Calibri"/>
              <a:buChar char="-"/>
            </a:pPr>
            <a:r>
              <a:rPr lang="en-GB" dirty="0"/>
              <a:t>explain to the group that an area where there is no one with this as their most preferred role doesn’t necessarily mean that it is a ‘gap’. It should only be determined a ‘gap’ if they feel that the addition of this role would be beneficial. </a:t>
            </a:r>
            <a:endParaRPr lang="en-US" dirty="0">
              <a:cs typeface="Calibri"/>
            </a:endParaRPr>
          </a:p>
        </p:txBody>
      </p:sp>
      <p:sp>
        <p:nvSpPr>
          <p:cNvPr id="5" name="Slide Number Placeholder 4">
            <a:extLst>
              <a:ext uri="{FF2B5EF4-FFF2-40B4-BE49-F238E27FC236}">
                <a16:creationId xmlns:a16="http://schemas.microsoft.com/office/drawing/2014/main" id="{837F1F17-CEDA-75CA-32F2-55F80B1DAA25}"/>
              </a:ext>
            </a:extLst>
          </p:cNvPr>
          <p:cNvSpPr>
            <a:spLocks noGrp="1"/>
          </p:cNvSpPr>
          <p:nvPr>
            <p:ph type="sldNum" sz="quarter" idx="5"/>
          </p:nvPr>
        </p:nvSpPr>
        <p:spPr/>
        <p:txBody>
          <a:bodyPr/>
          <a:lstStyle/>
          <a:p>
            <a:fld id="{A499B0F9-5275-4FDD-BFE5-B9E6F2FD770F}" type="slidenum">
              <a:rPr lang="en-US" smtClean="0"/>
              <a:pPr/>
              <a:t>39</a:t>
            </a:fld>
            <a:endParaRPr lang="en-US"/>
          </a:p>
        </p:txBody>
      </p:sp>
    </p:spTree>
    <p:extLst>
      <p:ext uri="{BB962C8B-B14F-4D97-AF65-F5344CB8AC3E}">
        <p14:creationId xmlns:p14="http://schemas.microsoft.com/office/powerpoint/2010/main" val="18914962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Break out into groups x 2</a:t>
            </a:r>
          </a:p>
          <a:p>
            <a:endParaRPr lang="en-GB" dirty="0"/>
          </a:p>
          <a:p>
            <a:r>
              <a:rPr lang="en-GB" dirty="0"/>
              <a:t>Are there particular projects at the moment where you see potential for the opportunities identified?</a:t>
            </a:r>
          </a:p>
          <a:p>
            <a:r>
              <a:rPr lang="en-GB" dirty="0"/>
              <a:t>What do you need to do to prevent the threats?</a:t>
            </a:r>
          </a:p>
          <a:p>
            <a:endParaRPr lang="en-GB" dirty="0"/>
          </a:p>
        </p:txBody>
      </p:sp>
      <p:sp>
        <p:nvSpPr>
          <p:cNvPr id="5" name="Slide Number Placeholder 4">
            <a:extLst>
              <a:ext uri="{FF2B5EF4-FFF2-40B4-BE49-F238E27FC236}">
                <a16:creationId xmlns:a16="http://schemas.microsoft.com/office/drawing/2014/main" id="{837F1F17-CEDA-75CA-32F2-55F80B1DAA25}"/>
              </a:ext>
            </a:extLst>
          </p:cNvPr>
          <p:cNvSpPr>
            <a:spLocks noGrp="1"/>
          </p:cNvSpPr>
          <p:nvPr>
            <p:ph type="sldNum" sz="quarter" idx="5"/>
          </p:nvPr>
        </p:nvSpPr>
        <p:spPr/>
        <p:txBody>
          <a:bodyPr/>
          <a:lstStyle/>
          <a:p>
            <a:fld id="{A499B0F9-5275-4FDD-BFE5-B9E6F2FD770F}" type="slidenum">
              <a:rPr lang="en-US" smtClean="0"/>
              <a:pPr/>
              <a:t>40</a:t>
            </a:fld>
            <a:endParaRPr lang="en-US"/>
          </a:p>
        </p:txBody>
      </p:sp>
    </p:spTree>
    <p:extLst>
      <p:ext uri="{BB962C8B-B14F-4D97-AF65-F5344CB8AC3E}">
        <p14:creationId xmlns:p14="http://schemas.microsoft.com/office/powerpoint/2010/main" val="260434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10145" indent="-310145">
              <a:buFont typeface="Arial"/>
              <a:buChar char="•"/>
            </a:pPr>
            <a:r>
              <a:rPr lang="en-GB" dirty="0"/>
              <a:t>Increase self-awareness of strengths and challenge areas </a:t>
            </a:r>
          </a:p>
          <a:p>
            <a:pPr marL="310145" indent="-310145">
              <a:buFont typeface="Arial"/>
              <a:buChar char="•"/>
            </a:pPr>
            <a:r>
              <a:rPr lang="en-GB" dirty="0"/>
              <a:t>Acknowledge the role they play in teams and learn more about team dynamics</a:t>
            </a:r>
          </a:p>
          <a:p>
            <a:pPr marL="310145" indent="-310145">
              <a:buFont typeface="Arial"/>
              <a:buChar char="•"/>
            </a:pPr>
            <a:r>
              <a:rPr lang="en-GB" dirty="0">
                <a:cs typeface="Calibri"/>
              </a:rPr>
              <a:t>Increase awareness of other people in teams</a:t>
            </a:r>
          </a:p>
          <a:p>
            <a:pPr marL="310145" indent="-310145">
              <a:buFont typeface="Arial"/>
              <a:buChar char="•"/>
            </a:pPr>
            <a:r>
              <a:rPr lang="en-GB" dirty="0"/>
              <a:t>Fun group day with meaningful takeaways</a:t>
            </a:r>
            <a:endParaRPr lang="en-GB" dirty="0">
              <a:cs typeface="Calibri"/>
            </a:endParaRPr>
          </a:p>
          <a:p>
            <a:endParaRPr lang="en-GB" dirty="0">
              <a:cs typeface="Calibri"/>
            </a:endParaRPr>
          </a:p>
        </p:txBody>
      </p:sp>
      <p:sp>
        <p:nvSpPr>
          <p:cNvPr id="5" name="Slide Number Placeholder 4">
            <a:extLst>
              <a:ext uri="{FF2B5EF4-FFF2-40B4-BE49-F238E27FC236}">
                <a16:creationId xmlns:a16="http://schemas.microsoft.com/office/drawing/2014/main" id="{59EAFE46-A3A6-8313-49FC-C43C57AB0E0C}"/>
              </a:ext>
            </a:extLst>
          </p:cNvPr>
          <p:cNvSpPr>
            <a:spLocks noGrp="1"/>
          </p:cNvSpPr>
          <p:nvPr>
            <p:ph type="sldNum" sz="quarter" idx="5"/>
          </p:nvPr>
        </p:nvSpPr>
        <p:spPr/>
        <p:txBody>
          <a:bodyPr/>
          <a:lstStyle/>
          <a:p>
            <a:fld id="{A499B0F9-5275-4FDD-BFE5-B9E6F2FD770F}" type="slidenum">
              <a:rPr lang="en-US" smtClean="0"/>
              <a:pPr/>
              <a:t>4</a:t>
            </a:fld>
            <a:endParaRPr lang="en-US"/>
          </a:p>
        </p:txBody>
      </p:sp>
    </p:spTree>
    <p:extLst>
      <p:ext uri="{BB962C8B-B14F-4D97-AF65-F5344CB8AC3E}">
        <p14:creationId xmlns:p14="http://schemas.microsoft.com/office/powerpoint/2010/main" val="13860471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a:t>Come back and discuss as a group</a:t>
            </a:r>
          </a:p>
          <a:p>
            <a:endParaRPr lang="en-GB" i="1"/>
          </a:p>
          <a:p>
            <a:r>
              <a:rPr lang="en-GB" i="1"/>
              <a:t>Populate during conversations</a:t>
            </a:r>
          </a:p>
          <a:p>
            <a:endParaRPr lang="en-GB" i="1"/>
          </a:p>
          <a:p>
            <a:endParaRPr lang="en-GB" i="1"/>
          </a:p>
          <a:p>
            <a:r>
              <a:rPr lang="en-GB" i="1"/>
              <a:t>How does this look? Any language that we want to adjust</a:t>
            </a:r>
          </a:p>
        </p:txBody>
      </p:sp>
      <p:sp>
        <p:nvSpPr>
          <p:cNvPr id="5" name="Slide Number Placeholder 4">
            <a:extLst>
              <a:ext uri="{FF2B5EF4-FFF2-40B4-BE49-F238E27FC236}">
                <a16:creationId xmlns:a16="http://schemas.microsoft.com/office/drawing/2014/main" id="{FE4B0B33-ED30-BAF9-2A86-3DD765B59F3A}"/>
              </a:ext>
            </a:extLst>
          </p:cNvPr>
          <p:cNvSpPr>
            <a:spLocks noGrp="1"/>
          </p:cNvSpPr>
          <p:nvPr>
            <p:ph type="sldNum" sz="quarter" idx="5"/>
          </p:nvPr>
        </p:nvSpPr>
        <p:spPr/>
        <p:txBody>
          <a:bodyPr/>
          <a:lstStyle/>
          <a:p>
            <a:fld id="{A499B0F9-5275-4FDD-BFE5-B9E6F2FD770F}" type="slidenum">
              <a:rPr lang="en-US" smtClean="0"/>
              <a:pPr/>
              <a:t>41</a:t>
            </a:fld>
            <a:endParaRPr lang="en-US"/>
          </a:p>
        </p:txBody>
      </p:sp>
    </p:spTree>
    <p:extLst>
      <p:ext uri="{BB962C8B-B14F-4D97-AF65-F5344CB8AC3E}">
        <p14:creationId xmlns:p14="http://schemas.microsoft.com/office/powerpoint/2010/main" val="29659406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endParaRPr lang="en-GB" dirty="0"/>
          </a:p>
          <a:p>
            <a:r>
              <a:rPr lang="en-GB" dirty="0"/>
              <a:t>This is to help us reflect on what our takeaways are from today</a:t>
            </a:r>
            <a:endParaRPr lang="en-GB" dirty="0">
              <a:cs typeface="Calibri" panose="020F0502020204030204"/>
            </a:endParaRPr>
          </a:p>
          <a:p>
            <a:endParaRPr lang="en-GB" dirty="0"/>
          </a:p>
          <a:p>
            <a:r>
              <a:rPr lang="en-GB" dirty="0"/>
              <a:t>Take 3 post-its each. Using your development plan to help you – take some post-its and on each one write a single thing you will start doing</a:t>
            </a:r>
          </a:p>
          <a:p>
            <a:endParaRPr lang="en-GB" dirty="0"/>
          </a:p>
          <a:p>
            <a:r>
              <a:rPr lang="en-GB" dirty="0"/>
              <a:t>We’re aiming to have 3 post-its each, that we can all stick up onto the wall when we’re done under stop start and continue. </a:t>
            </a:r>
          </a:p>
          <a:p>
            <a:endParaRPr lang="en-GB" dirty="0"/>
          </a:p>
          <a:p>
            <a:r>
              <a:rPr lang="en-GB" dirty="0"/>
              <a:t>Discuss reflections and takeaways as a group.</a:t>
            </a:r>
          </a:p>
          <a:p>
            <a:endParaRPr lang="en-GB" dirty="0"/>
          </a:p>
          <a:p>
            <a:r>
              <a:rPr lang="en-GB" dirty="0"/>
              <a:t>** Individual first – flipchart. Next -&gt; As a team. Reflect back on individual reflections </a:t>
            </a:r>
          </a:p>
        </p:txBody>
      </p:sp>
      <p:sp>
        <p:nvSpPr>
          <p:cNvPr id="5" name="Slide Number Placeholder 4">
            <a:extLst>
              <a:ext uri="{FF2B5EF4-FFF2-40B4-BE49-F238E27FC236}">
                <a16:creationId xmlns:a16="http://schemas.microsoft.com/office/drawing/2014/main" id="{4D6CC9AB-7AFD-C22C-C3E6-8C707D6423A1}"/>
              </a:ext>
            </a:extLst>
          </p:cNvPr>
          <p:cNvSpPr>
            <a:spLocks noGrp="1"/>
          </p:cNvSpPr>
          <p:nvPr>
            <p:ph type="sldNum" sz="quarter" idx="5"/>
          </p:nvPr>
        </p:nvSpPr>
        <p:spPr/>
        <p:txBody>
          <a:bodyPr/>
          <a:lstStyle/>
          <a:p>
            <a:fld id="{A499B0F9-5275-4FDD-BFE5-B9E6F2FD770F}" type="slidenum">
              <a:rPr lang="en-US" smtClean="0"/>
              <a:pPr/>
              <a:t>42</a:t>
            </a:fld>
            <a:endParaRPr lang="en-US"/>
          </a:p>
        </p:txBody>
      </p:sp>
    </p:spTree>
    <p:extLst>
      <p:ext uri="{BB962C8B-B14F-4D97-AF65-F5344CB8AC3E}">
        <p14:creationId xmlns:p14="http://schemas.microsoft.com/office/powerpoint/2010/main" val="36684121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5" name="Slide Number Placeholder 4">
            <a:extLst>
              <a:ext uri="{FF2B5EF4-FFF2-40B4-BE49-F238E27FC236}">
                <a16:creationId xmlns:a16="http://schemas.microsoft.com/office/drawing/2014/main" id="{06AE5CF0-3D08-ADDB-90B9-9D1DF7F4E3B1}"/>
              </a:ext>
            </a:extLst>
          </p:cNvPr>
          <p:cNvSpPr>
            <a:spLocks noGrp="1"/>
          </p:cNvSpPr>
          <p:nvPr>
            <p:ph type="sldNum" sz="quarter" idx="5"/>
          </p:nvPr>
        </p:nvSpPr>
        <p:spPr/>
        <p:txBody>
          <a:bodyPr/>
          <a:lstStyle/>
          <a:p>
            <a:fld id="{A499B0F9-5275-4FDD-BFE5-B9E6F2FD770F}" type="slidenum">
              <a:rPr lang="en-US" smtClean="0"/>
              <a:pPr/>
              <a:t>43</a:t>
            </a:fld>
            <a:endParaRPr lang="en-US"/>
          </a:p>
        </p:txBody>
      </p:sp>
    </p:spTree>
    <p:extLst>
      <p:ext uri="{BB962C8B-B14F-4D97-AF65-F5344CB8AC3E}">
        <p14:creationId xmlns:p14="http://schemas.microsoft.com/office/powerpoint/2010/main" val="32827522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Slide Number Placeholder 4">
            <a:extLst>
              <a:ext uri="{FF2B5EF4-FFF2-40B4-BE49-F238E27FC236}">
                <a16:creationId xmlns:a16="http://schemas.microsoft.com/office/drawing/2014/main" id="{E8C4CF08-F3C7-A2D6-4045-5B3755D34A85}"/>
              </a:ext>
            </a:extLst>
          </p:cNvPr>
          <p:cNvSpPr>
            <a:spLocks noGrp="1"/>
          </p:cNvSpPr>
          <p:nvPr>
            <p:ph type="sldNum" sz="quarter" idx="5"/>
          </p:nvPr>
        </p:nvSpPr>
        <p:spPr/>
        <p:txBody>
          <a:bodyPr/>
          <a:lstStyle/>
          <a:p>
            <a:fld id="{A499B0F9-5275-4FDD-BFE5-B9E6F2FD770F}" type="slidenum">
              <a:rPr lang="en-US" smtClean="0"/>
              <a:pPr/>
              <a:t>44</a:t>
            </a:fld>
            <a:endParaRPr lang="en-US"/>
          </a:p>
        </p:txBody>
      </p:sp>
    </p:spTree>
    <p:extLst>
      <p:ext uri="{BB962C8B-B14F-4D97-AF65-F5344CB8AC3E}">
        <p14:creationId xmlns:p14="http://schemas.microsoft.com/office/powerpoint/2010/main" val="11718033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4025" y="719138"/>
            <a:ext cx="6397625" cy="3598862"/>
          </a:xfrm>
        </p:spPr>
      </p:sp>
      <p:sp>
        <p:nvSpPr>
          <p:cNvPr id="3" name="Notes Placeholder 2"/>
          <p:cNvSpPr>
            <a:spLocks noGrp="1"/>
          </p:cNvSpPr>
          <p:nvPr>
            <p:ph type="body" idx="1"/>
          </p:nvPr>
        </p:nvSpPr>
        <p:spPr/>
        <p:txBody>
          <a:bodyPr/>
          <a:lstStyle/>
          <a:p>
            <a:pPr defTabSz="965332">
              <a:defRPr/>
            </a:pPr>
            <a:r>
              <a:rPr lang="en-GB" dirty="0"/>
              <a:t>Used for behavioural change – scientific name of Mental Contrasting with Implementation Intentions (MCII) </a:t>
            </a:r>
          </a:p>
          <a:p>
            <a:endParaRPr lang="en-GB" i="1" dirty="0"/>
          </a:p>
        </p:txBody>
      </p:sp>
      <p:sp>
        <p:nvSpPr>
          <p:cNvPr id="5" name="Slide Number Placeholder 4">
            <a:extLst>
              <a:ext uri="{FF2B5EF4-FFF2-40B4-BE49-F238E27FC236}">
                <a16:creationId xmlns:a16="http://schemas.microsoft.com/office/drawing/2014/main" id="{C94A982C-9215-4572-665D-FE9E9CF0669E}"/>
              </a:ext>
            </a:extLst>
          </p:cNvPr>
          <p:cNvSpPr>
            <a:spLocks noGrp="1"/>
          </p:cNvSpPr>
          <p:nvPr>
            <p:ph type="sldNum" sz="quarter" idx="5"/>
          </p:nvPr>
        </p:nvSpPr>
        <p:spPr/>
        <p:txBody>
          <a:bodyPr/>
          <a:lstStyle/>
          <a:p>
            <a:fld id="{A499B0F9-5275-4FDD-BFE5-B9E6F2FD770F}" type="slidenum">
              <a:rPr lang="en-US" smtClean="0"/>
              <a:pPr/>
              <a:t>45</a:t>
            </a:fld>
            <a:endParaRPr lang="en-US"/>
          </a:p>
        </p:txBody>
      </p:sp>
    </p:spTree>
    <p:extLst>
      <p:ext uri="{BB962C8B-B14F-4D97-AF65-F5344CB8AC3E}">
        <p14:creationId xmlns:p14="http://schemas.microsoft.com/office/powerpoint/2010/main" val="39686288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endParaRPr lang="en-GB" dirty="0"/>
          </a:p>
        </p:txBody>
      </p:sp>
      <p:sp>
        <p:nvSpPr>
          <p:cNvPr id="5" name="Slide Number Placeholder 4">
            <a:extLst>
              <a:ext uri="{FF2B5EF4-FFF2-40B4-BE49-F238E27FC236}">
                <a16:creationId xmlns:a16="http://schemas.microsoft.com/office/drawing/2014/main" id="{179E7F99-1077-DB56-D6DB-F4535638484C}"/>
              </a:ext>
            </a:extLst>
          </p:cNvPr>
          <p:cNvSpPr>
            <a:spLocks noGrp="1"/>
          </p:cNvSpPr>
          <p:nvPr>
            <p:ph type="sldNum" sz="quarter" idx="5"/>
          </p:nvPr>
        </p:nvSpPr>
        <p:spPr/>
        <p:txBody>
          <a:bodyPr/>
          <a:lstStyle/>
          <a:p>
            <a:fld id="{A499B0F9-5275-4FDD-BFE5-B9E6F2FD770F}" type="slidenum">
              <a:rPr lang="en-US" smtClean="0"/>
              <a:pPr/>
              <a:t>46</a:t>
            </a:fld>
            <a:endParaRPr lang="en-US"/>
          </a:p>
        </p:txBody>
      </p:sp>
    </p:spTree>
    <p:extLst>
      <p:ext uri="{BB962C8B-B14F-4D97-AF65-F5344CB8AC3E}">
        <p14:creationId xmlns:p14="http://schemas.microsoft.com/office/powerpoint/2010/main" val="36246945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A62A7-C30C-E95D-69EA-D57CC335A9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B5723-7285-676D-41CA-65793E1C9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50104-C12C-DB22-87E0-A9A87D0C2EA8}"/>
              </a:ext>
            </a:extLst>
          </p:cNvPr>
          <p:cNvSpPr>
            <a:spLocks noGrp="1"/>
          </p:cNvSpPr>
          <p:nvPr>
            <p:ph type="body" idx="1"/>
          </p:nvPr>
        </p:nvSpPr>
        <p:spPr/>
        <p:txBody>
          <a:bodyPr>
            <a:normAutofit/>
          </a:bodyPr>
          <a:lstStyle/>
          <a:p>
            <a:endParaRPr lang="en-GB" dirty="0"/>
          </a:p>
          <a:p>
            <a:endParaRPr lang="en-GB" dirty="0"/>
          </a:p>
        </p:txBody>
      </p:sp>
      <p:sp>
        <p:nvSpPr>
          <p:cNvPr id="5" name="Slide Number Placeholder 4">
            <a:extLst>
              <a:ext uri="{FF2B5EF4-FFF2-40B4-BE49-F238E27FC236}">
                <a16:creationId xmlns:a16="http://schemas.microsoft.com/office/drawing/2014/main" id="{2B510823-D091-4DBD-7F38-E03FAD481D67}"/>
              </a:ext>
            </a:extLst>
          </p:cNvPr>
          <p:cNvSpPr>
            <a:spLocks noGrp="1"/>
          </p:cNvSpPr>
          <p:nvPr>
            <p:ph type="sldNum" sz="quarter" idx="5"/>
          </p:nvPr>
        </p:nvSpPr>
        <p:spPr/>
        <p:txBody>
          <a:bodyPr/>
          <a:lstStyle/>
          <a:p>
            <a:fld id="{A499B0F9-5275-4FDD-BFE5-B9E6F2FD770F}" type="slidenum">
              <a:rPr lang="en-US" smtClean="0"/>
              <a:pPr/>
              <a:t>47</a:t>
            </a:fld>
            <a:endParaRPr lang="en-US"/>
          </a:p>
        </p:txBody>
      </p:sp>
    </p:spTree>
    <p:extLst>
      <p:ext uri="{BB962C8B-B14F-4D97-AF65-F5344CB8AC3E}">
        <p14:creationId xmlns:p14="http://schemas.microsoft.com/office/powerpoint/2010/main" val="40736598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What’s </a:t>
            </a:r>
            <a:r>
              <a:rPr lang="en-GB" err="1"/>
              <a:t>gonna</a:t>
            </a:r>
            <a:r>
              <a:rPr lang="en-GB"/>
              <a:t> be your main personal takeaway?</a:t>
            </a:r>
          </a:p>
          <a:p>
            <a:r>
              <a:rPr lang="en-GB"/>
              <a:t>Thank you.</a:t>
            </a:r>
          </a:p>
          <a:p>
            <a:r>
              <a:rPr lang="en-GB"/>
              <a:t>Talk about next steps and close the day.</a:t>
            </a:r>
          </a:p>
          <a:p>
            <a:endParaRPr lang="en-GB"/>
          </a:p>
        </p:txBody>
      </p:sp>
      <p:sp>
        <p:nvSpPr>
          <p:cNvPr id="5" name="Slide Number Placeholder 4">
            <a:extLst>
              <a:ext uri="{FF2B5EF4-FFF2-40B4-BE49-F238E27FC236}">
                <a16:creationId xmlns:a16="http://schemas.microsoft.com/office/drawing/2014/main" id="{D8FE86F5-48B5-54ED-A0E5-909366353A0E}"/>
              </a:ext>
            </a:extLst>
          </p:cNvPr>
          <p:cNvSpPr>
            <a:spLocks noGrp="1"/>
          </p:cNvSpPr>
          <p:nvPr>
            <p:ph type="sldNum" sz="quarter" idx="5"/>
          </p:nvPr>
        </p:nvSpPr>
        <p:spPr/>
        <p:txBody>
          <a:bodyPr/>
          <a:lstStyle/>
          <a:p>
            <a:fld id="{A499B0F9-5275-4FDD-BFE5-B9E6F2FD770F}" type="slidenum">
              <a:rPr lang="en-US" smtClean="0"/>
              <a:pPr/>
              <a:t>48</a:t>
            </a:fld>
            <a:endParaRPr lang="en-US"/>
          </a:p>
        </p:txBody>
      </p:sp>
    </p:spTree>
    <p:extLst>
      <p:ext uri="{BB962C8B-B14F-4D97-AF65-F5344CB8AC3E}">
        <p14:creationId xmlns:p14="http://schemas.microsoft.com/office/powerpoint/2010/main" val="3157392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171450" indent="-171450">
              <a:buFontTx/>
              <a:buChar char="-"/>
            </a:pPr>
            <a:r>
              <a:rPr lang="en-GB" dirty="0"/>
              <a:t>Turn attention towards our own working styles – motives preferences, needs talents. </a:t>
            </a:r>
          </a:p>
          <a:p>
            <a:pPr marL="171450" indent="-171450">
              <a:buFontTx/>
              <a:buChar char="-"/>
            </a:pPr>
            <a:r>
              <a:rPr lang="en-GB" dirty="0"/>
              <a:t>Before we do that, look at a model that helps us understand our self awareness</a:t>
            </a:r>
          </a:p>
        </p:txBody>
      </p:sp>
      <p:sp>
        <p:nvSpPr>
          <p:cNvPr id="5" name="Slide Number Placeholder 4">
            <a:extLst>
              <a:ext uri="{FF2B5EF4-FFF2-40B4-BE49-F238E27FC236}">
                <a16:creationId xmlns:a16="http://schemas.microsoft.com/office/drawing/2014/main" id="{CD88ED32-5F08-E73F-D002-E1F7EBEB8366}"/>
              </a:ext>
            </a:extLst>
          </p:cNvPr>
          <p:cNvSpPr>
            <a:spLocks noGrp="1"/>
          </p:cNvSpPr>
          <p:nvPr>
            <p:ph type="sldNum" sz="quarter" idx="5"/>
          </p:nvPr>
        </p:nvSpPr>
        <p:spPr/>
        <p:txBody>
          <a:bodyPr/>
          <a:lstStyle/>
          <a:p>
            <a:fld id="{A499B0F9-5275-4FDD-BFE5-B9E6F2FD770F}" type="slidenum">
              <a:rPr lang="en-US" smtClean="0"/>
              <a:pPr/>
              <a:t>5</a:t>
            </a:fld>
            <a:endParaRPr lang="en-US"/>
          </a:p>
        </p:txBody>
      </p:sp>
    </p:spTree>
    <p:extLst>
      <p:ext uri="{BB962C8B-B14F-4D97-AF65-F5344CB8AC3E}">
        <p14:creationId xmlns:p14="http://schemas.microsoft.com/office/powerpoint/2010/main" val="3708670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278813" y="1577975"/>
            <a:ext cx="20291426" cy="11414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p:cNvSpPr>
          <p:nvPr>
            <p:ph type="body" idx="1"/>
          </p:nvPr>
        </p:nvSpPr>
        <p:spPr bwMode="auto">
          <a:xfrm>
            <a:off x="183839" y="14089617"/>
            <a:ext cx="6152422" cy="27420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Aft>
                <a:spcPts val="362"/>
              </a:spcAft>
            </a:pPr>
            <a:r>
              <a:rPr lang="en-US" b="0" i="0"/>
              <a:t>Developed by Joseph </a:t>
            </a:r>
            <a:r>
              <a:rPr lang="en-US" b="0" i="0" err="1"/>
              <a:t>Luft</a:t>
            </a:r>
            <a:r>
              <a:rPr lang="en-US" b="0" i="0"/>
              <a:t> and Harry Ingham, this tool has </a:t>
            </a:r>
            <a:r>
              <a:rPr lang="en-US" b="1" i="0"/>
              <a:t>two key ideas behind it</a:t>
            </a:r>
            <a:r>
              <a:rPr lang="en-US" b="0" i="0"/>
              <a:t>:</a:t>
            </a:r>
          </a:p>
          <a:p>
            <a:pPr marL="310145" indent="-310145">
              <a:spcAft>
                <a:spcPts val="362"/>
              </a:spcAft>
              <a:buFont typeface="Arial" pitchFamily="34" charset="0"/>
              <a:buChar char="•"/>
            </a:pPr>
            <a:r>
              <a:rPr lang="en-US" b="0" i="0"/>
              <a:t>Individuals can build trust by disclosing information about themselves</a:t>
            </a:r>
          </a:p>
          <a:p>
            <a:pPr marL="310145" indent="-310145">
              <a:spcAft>
                <a:spcPts val="362"/>
              </a:spcAft>
              <a:buFont typeface="Arial" pitchFamily="34" charset="0"/>
              <a:buChar char="•"/>
            </a:pPr>
            <a:r>
              <a:rPr lang="en-US" b="0" i="0"/>
              <a:t>Individuals can learn about themselves with the help of feedback from others</a:t>
            </a:r>
          </a:p>
          <a:p>
            <a:pPr>
              <a:spcAft>
                <a:spcPts val="362"/>
              </a:spcAft>
            </a:pPr>
            <a:endParaRPr lang="en-US" b="0" i="0"/>
          </a:p>
          <a:p>
            <a:pPr>
              <a:spcAft>
                <a:spcPts val="362"/>
              </a:spcAft>
            </a:pPr>
            <a:r>
              <a:rPr lang="en-US" b="0" i="0"/>
              <a:t>Using the Johari Window, each person is represented by a four-pane window</a:t>
            </a:r>
          </a:p>
          <a:p>
            <a:pPr>
              <a:spcAft>
                <a:spcPts val="362"/>
              </a:spcAft>
            </a:pPr>
            <a:endParaRPr lang="en-US" b="0" i="0"/>
          </a:p>
          <a:p>
            <a:pPr>
              <a:spcAft>
                <a:spcPts val="362"/>
              </a:spcAft>
            </a:pPr>
            <a:r>
              <a:rPr lang="en-US" b="1" i="0"/>
              <a:t>Public self </a:t>
            </a:r>
            <a:r>
              <a:rPr lang="en-US" b="0" i="0"/>
              <a:t>– known to self and others</a:t>
            </a:r>
          </a:p>
          <a:p>
            <a:pPr>
              <a:spcAft>
                <a:spcPts val="362"/>
              </a:spcAft>
            </a:pPr>
            <a:r>
              <a:rPr lang="en-US" b="1" i="0"/>
              <a:t>Blind self – </a:t>
            </a:r>
            <a:r>
              <a:rPr lang="en-US" b="0" i="0"/>
              <a:t>known to others but not you</a:t>
            </a:r>
          </a:p>
          <a:p>
            <a:pPr>
              <a:spcAft>
                <a:spcPts val="362"/>
              </a:spcAft>
            </a:pPr>
            <a:r>
              <a:rPr lang="en-US" b="1" i="0"/>
              <a:t>Private self </a:t>
            </a:r>
            <a:r>
              <a:rPr lang="en-US" b="0" i="0"/>
              <a:t>– known by you but not others</a:t>
            </a:r>
          </a:p>
          <a:p>
            <a:pPr>
              <a:spcAft>
                <a:spcPts val="362"/>
              </a:spcAft>
            </a:pPr>
            <a:r>
              <a:rPr lang="en-US" b="1" i="0"/>
              <a:t>Unconscious self </a:t>
            </a:r>
            <a:r>
              <a:rPr lang="en-US" b="0" i="0"/>
              <a:t>– unknown to both self and others </a:t>
            </a:r>
          </a:p>
          <a:p>
            <a:pPr>
              <a:spcAft>
                <a:spcPts val="362"/>
              </a:spcAft>
            </a:pPr>
            <a:endParaRPr lang="en-US" b="0" i="0"/>
          </a:p>
          <a:p>
            <a:pPr>
              <a:spcAft>
                <a:spcPts val="362"/>
              </a:spcAft>
            </a:pPr>
            <a:r>
              <a:rPr lang="en-US" b="0" i="0"/>
              <a:t>It represents a model of how we can understand who we are, how others see us and how we fit into the world. </a:t>
            </a:r>
            <a:endParaRPr lang="en-US" b="1" i="1"/>
          </a:p>
          <a:p>
            <a:endParaRPr lang="en-US"/>
          </a:p>
        </p:txBody>
      </p:sp>
      <p:sp>
        <p:nvSpPr>
          <p:cNvPr id="57348" name="Rectangle 4"/>
          <p:cNvSpPr>
            <a:spLocks/>
          </p:cNvSpPr>
          <p:nvPr/>
        </p:nvSpPr>
        <p:spPr bwMode="auto">
          <a:xfrm>
            <a:off x="183839" y="14089612"/>
            <a:ext cx="6152422" cy="2742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5411" tIns="82705" rIns="165411" bIns="82705"/>
          <a:lstStyle/>
          <a:p>
            <a:pPr marL="206764" indent="-206764" defTabSz="1654111" eaLnBrk="0" hangingPunct="0">
              <a:spcBef>
                <a:spcPct val="30000"/>
              </a:spcBef>
              <a:spcAft>
                <a:spcPts val="362"/>
              </a:spcAft>
              <a:defRPr/>
            </a:pPr>
            <a:endParaRPr lang="en-US" sz="2200">
              <a:solidFill>
                <a:prstClr val="black"/>
              </a:solidFill>
              <a:latin typeface="Calibri" panose="020F0502020204030204"/>
            </a:endParaRPr>
          </a:p>
        </p:txBody>
      </p:sp>
      <p:sp>
        <p:nvSpPr>
          <p:cNvPr id="2" name="Slide Number Placeholder 1">
            <a:extLst>
              <a:ext uri="{FF2B5EF4-FFF2-40B4-BE49-F238E27FC236}">
                <a16:creationId xmlns:a16="http://schemas.microsoft.com/office/drawing/2014/main" id="{10076988-C3F1-A8BF-5852-C4411C6F2895}"/>
              </a:ext>
            </a:extLst>
          </p:cNvPr>
          <p:cNvSpPr>
            <a:spLocks noGrp="1"/>
          </p:cNvSpPr>
          <p:nvPr>
            <p:ph type="sldNum" sz="quarter" idx="5"/>
          </p:nvPr>
        </p:nvSpPr>
        <p:spPr/>
        <p:txBody>
          <a:bodyPr/>
          <a:lstStyle/>
          <a:p>
            <a:fld id="{A499B0F9-5275-4FDD-BFE5-B9E6F2FD770F}" type="slidenum">
              <a:rPr lang="en-US" smtClean="0"/>
              <a:pPr/>
              <a:t>6</a:t>
            </a:fld>
            <a:endParaRPr lang="en-US"/>
          </a:p>
        </p:txBody>
      </p:sp>
    </p:spTree>
    <p:extLst>
      <p:ext uri="{BB962C8B-B14F-4D97-AF65-F5344CB8AC3E}">
        <p14:creationId xmlns:p14="http://schemas.microsoft.com/office/powerpoint/2010/main" val="290617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278813" y="1577975"/>
            <a:ext cx="20291426" cy="11414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p:cNvSpPr>
          <p:nvPr>
            <p:ph type="body" idx="1"/>
          </p:nvPr>
        </p:nvSpPr>
        <p:spPr bwMode="auto">
          <a:xfrm>
            <a:off x="183839" y="14089617"/>
            <a:ext cx="6152422" cy="27420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0" fontAlgn="base" hangingPunct="0">
              <a:spcBef>
                <a:spcPct val="20000"/>
              </a:spcBef>
              <a:spcAft>
                <a:spcPts val="1086"/>
              </a:spcAft>
              <a:buClr>
                <a:schemeClr val="accent1"/>
              </a:buClr>
              <a:buSzPct val="105000"/>
            </a:pPr>
            <a:r>
              <a:rPr lang="en-US">
                <a:solidFill>
                  <a:srgbClr val="000000"/>
                </a:solidFill>
                <a:latin typeface="Arial Nova Light" panose="020B0304020202020204" pitchFamily="34" charset="0"/>
              </a:rPr>
              <a:t>As information is shared with other people, the boundary between the Public and Private Self moves downwards. And as other people reciprocate, trust tends to build between them. </a:t>
            </a:r>
          </a:p>
          <a:p>
            <a:pPr eaLnBrk="0" fontAlgn="base" hangingPunct="0">
              <a:spcBef>
                <a:spcPct val="20000"/>
              </a:spcBef>
              <a:spcAft>
                <a:spcPts val="1086"/>
              </a:spcAft>
              <a:buClr>
                <a:schemeClr val="accent1"/>
              </a:buClr>
              <a:buSzPct val="105000"/>
            </a:pPr>
            <a:endParaRPr lang="en-US">
              <a:solidFill>
                <a:srgbClr val="000000"/>
              </a:solidFill>
              <a:latin typeface="Arial Nova Light" panose="020B0304020202020204" pitchFamily="34" charset="0"/>
            </a:endParaRPr>
          </a:p>
          <a:p>
            <a:pPr eaLnBrk="0" fontAlgn="base" hangingPunct="0">
              <a:spcBef>
                <a:spcPct val="20000"/>
              </a:spcBef>
              <a:spcAft>
                <a:spcPts val="1086"/>
              </a:spcAft>
              <a:buClr>
                <a:schemeClr val="accent1"/>
              </a:buClr>
              <a:buSzPct val="105000"/>
            </a:pPr>
            <a:r>
              <a:rPr lang="en-US">
                <a:solidFill>
                  <a:srgbClr val="000000"/>
                </a:solidFill>
                <a:latin typeface="Arial Nova Light" panose="020B0304020202020204" pitchFamily="34" charset="0"/>
              </a:rPr>
              <a:t>As we receive feedback, the boundary between the public self and the blind self moves to the right – you learn more things about yourself that others can see but you didn’t know before. </a:t>
            </a:r>
          </a:p>
          <a:p>
            <a:pPr eaLnBrk="0" fontAlgn="base" hangingPunct="0">
              <a:spcBef>
                <a:spcPct val="20000"/>
              </a:spcBef>
              <a:spcAft>
                <a:spcPts val="1086"/>
              </a:spcAft>
              <a:buClr>
                <a:schemeClr val="accent1"/>
              </a:buClr>
              <a:buSzPct val="105000"/>
            </a:pPr>
            <a:endParaRPr lang="en-US">
              <a:solidFill>
                <a:srgbClr val="000000"/>
              </a:solidFill>
              <a:latin typeface="Arial Nova Light" panose="020B0304020202020204" pitchFamily="34" charset="0"/>
            </a:endParaRPr>
          </a:p>
          <a:p>
            <a:pPr marL="171450" indent="-171450" eaLnBrk="0" fontAlgn="base" hangingPunct="0">
              <a:spcBef>
                <a:spcPct val="20000"/>
              </a:spcBef>
              <a:spcAft>
                <a:spcPts val="1086"/>
              </a:spcAft>
              <a:buClr>
                <a:schemeClr val="accent1"/>
              </a:buClr>
              <a:buSzPct val="105000"/>
              <a:buFontTx/>
              <a:buChar char="-"/>
            </a:pPr>
            <a:r>
              <a:rPr lang="en-US">
                <a:solidFill>
                  <a:srgbClr val="000000"/>
                </a:solidFill>
                <a:latin typeface="Arial Nova Light" panose="020B0304020202020204" pitchFamily="34" charset="0"/>
              </a:rPr>
              <a:t>Coming back to the two key ideas – the goal here is to increase the size of the Public Self quadrant</a:t>
            </a:r>
          </a:p>
          <a:p>
            <a:pPr marL="171450" indent="-171450" eaLnBrk="0" fontAlgn="base" hangingPunct="0">
              <a:spcBef>
                <a:spcPct val="20000"/>
              </a:spcBef>
              <a:spcAft>
                <a:spcPts val="1086"/>
              </a:spcAft>
              <a:buClr>
                <a:schemeClr val="accent1"/>
              </a:buClr>
              <a:buSzPct val="105000"/>
              <a:buFontTx/>
              <a:buChar char="-"/>
            </a:pPr>
            <a:r>
              <a:rPr lang="en-US">
                <a:solidFill>
                  <a:srgbClr val="000000"/>
                </a:solidFill>
                <a:latin typeface="Arial Nova Light" panose="020B0304020202020204" pitchFamily="34" charset="0"/>
              </a:rPr>
              <a:t>Explain how – two ways</a:t>
            </a:r>
            <a:endParaRPr lang="en-US"/>
          </a:p>
        </p:txBody>
      </p:sp>
      <p:sp>
        <p:nvSpPr>
          <p:cNvPr id="57348" name="Rectangle 4"/>
          <p:cNvSpPr>
            <a:spLocks/>
          </p:cNvSpPr>
          <p:nvPr/>
        </p:nvSpPr>
        <p:spPr bwMode="auto">
          <a:xfrm>
            <a:off x="183839" y="14089612"/>
            <a:ext cx="6152422" cy="2742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5411" tIns="82705" rIns="165411" bIns="82705"/>
          <a:lstStyle/>
          <a:p>
            <a:pPr marL="206764" indent="-206764" defTabSz="1654111" eaLnBrk="0" hangingPunct="0">
              <a:spcBef>
                <a:spcPct val="30000"/>
              </a:spcBef>
              <a:spcAft>
                <a:spcPts val="362"/>
              </a:spcAft>
              <a:defRPr/>
            </a:pPr>
            <a:endParaRPr lang="en-US" sz="2200">
              <a:solidFill>
                <a:prstClr val="black"/>
              </a:solidFill>
              <a:latin typeface="Calibri" panose="020F0502020204030204"/>
            </a:endParaRPr>
          </a:p>
        </p:txBody>
      </p:sp>
      <p:sp>
        <p:nvSpPr>
          <p:cNvPr id="2" name="Slide Number Placeholder 1">
            <a:extLst>
              <a:ext uri="{FF2B5EF4-FFF2-40B4-BE49-F238E27FC236}">
                <a16:creationId xmlns:a16="http://schemas.microsoft.com/office/drawing/2014/main" id="{A936F343-8E32-1AC0-D0B5-A720BE396382}"/>
              </a:ext>
            </a:extLst>
          </p:cNvPr>
          <p:cNvSpPr>
            <a:spLocks noGrp="1"/>
          </p:cNvSpPr>
          <p:nvPr>
            <p:ph type="sldNum" sz="quarter" idx="5"/>
          </p:nvPr>
        </p:nvSpPr>
        <p:spPr/>
        <p:txBody>
          <a:bodyPr/>
          <a:lstStyle/>
          <a:p>
            <a:fld id="{A499B0F9-5275-4FDD-BFE5-B9E6F2FD770F}" type="slidenum">
              <a:rPr lang="en-US" smtClean="0"/>
              <a:pPr/>
              <a:t>7</a:t>
            </a:fld>
            <a:endParaRPr lang="en-US"/>
          </a:p>
        </p:txBody>
      </p:sp>
    </p:spTree>
    <p:extLst>
      <p:ext uri="{BB962C8B-B14F-4D97-AF65-F5344CB8AC3E}">
        <p14:creationId xmlns:p14="http://schemas.microsoft.com/office/powerpoint/2010/main" val="380144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Explain to the group that the aim is to collect eight-ten cards which they feel describe them well. Instruct the group to keep the cards “statement-side up” (this reveals which Work Role they are associated to and we do not want them to know this yet). Encourage the group to try to avoid leaving many unused cards on the table.</a:t>
            </a:r>
          </a:p>
          <a:p>
            <a:pPr marL="0" indent="0">
              <a:buFont typeface="Arial" panose="020B0604020202020204" pitchFamily="34" charset="0"/>
              <a:buNone/>
            </a:pPr>
            <a:endParaRPr lang="en-GB" sz="1200" dirty="0">
              <a:solidFill>
                <a:srgbClr val="409E85"/>
              </a:solidFill>
              <a:ea typeface="Calibri" panose="020F0502020204030204" pitchFamily="34" charset="0"/>
              <a:cs typeface="Segoe UI Semilight" panose="020B0402040204020203" pitchFamily="34" charset="0"/>
            </a:endParaRPr>
          </a:p>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Explain that once everyone has selected their eight-ten cards they should return to their desks and place their cards in front of them – “statement-side up”. Collect in any remaining cards and keep them for discussion.</a:t>
            </a:r>
            <a:endParaRPr lang="en-GB" dirty="0">
              <a:ea typeface="Calibri" panose="020F0502020204030204" pitchFamily="34" charset="0"/>
              <a:cs typeface="Segoe UI Semilight" panose="020B0402040204020203" pitchFamily="34" charset="0"/>
            </a:endParaRPr>
          </a:p>
          <a:p>
            <a:pPr marL="0" indent="0">
              <a:buFontTx/>
              <a:buNone/>
            </a:pPr>
            <a:endParaRPr lang="en-US" dirty="0"/>
          </a:p>
          <a:p>
            <a:pPr marL="0" indent="0">
              <a:buFontTx/>
              <a:buNone/>
            </a:pPr>
            <a:r>
              <a:rPr lang="en-US" dirty="0"/>
              <a:t>Discuss: How did they find the exercise? Easy? Difficult?</a:t>
            </a:r>
          </a:p>
          <a:p>
            <a:pPr marL="0" indent="0">
              <a:buFontTx/>
              <a:buNone/>
            </a:pPr>
            <a:r>
              <a:rPr lang="en-US" dirty="0"/>
              <a:t>              Does anyone have a lot of the same </a:t>
            </a:r>
            <a:r>
              <a:rPr lang="en-US" dirty="0" err="1"/>
              <a:t>colour</a:t>
            </a:r>
            <a:r>
              <a:rPr lang="en-US" dirty="0"/>
              <a:t>? </a:t>
            </a:r>
          </a:p>
          <a:p>
            <a:pPr marL="0" indent="0">
              <a:buFontTx/>
              <a:buNone/>
            </a:pPr>
            <a:r>
              <a:rPr lang="en-US" dirty="0"/>
              <a:t>              Does anyone have a spread of different </a:t>
            </a:r>
            <a:r>
              <a:rPr lang="en-US" dirty="0" err="1"/>
              <a:t>colours</a:t>
            </a:r>
            <a:r>
              <a:rPr lang="en-US" dirty="0"/>
              <a:t>? 	</a:t>
            </a:r>
          </a:p>
        </p:txBody>
      </p:sp>
      <p:sp>
        <p:nvSpPr>
          <p:cNvPr id="5" name="Slide Number Placeholder 4">
            <a:extLst>
              <a:ext uri="{FF2B5EF4-FFF2-40B4-BE49-F238E27FC236}">
                <a16:creationId xmlns:a16="http://schemas.microsoft.com/office/drawing/2014/main" id="{1BC92548-DEE4-8895-7956-E8E5EA762969}"/>
              </a:ext>
            </a:extLst>
          </p:cNvPr>
          <p:cNvSpPr>
            <a:spLocks noGrp="1"/>
          </p:cNvSpPr>
          <p:nvPr>
            <p:ph type="sldNum" sz="quarter" idx="5"/>
          </p:nvPr>
        </p:nvSpPr>
        <p:spPr/>
        <p:txBody>
          <a:bodyPr/>
          <a:lstStyle/>
          <a:p>
            <a:fld id="{A499B0F9-5275-4FDD-BFE5-B9E6F2FD770F}" type="slidenum">
              <a:rPr lang="en-US" smtClean="0"/>
              <a:pPr/>
              <a:t>8</a:t>
            </a:fld>
            <a:endParaRPr lang="en-US"/>
          </a:p>
        </p:txBody>
      </p:sp>
    </p:spTree>
    <p:extLst>
      <p:ext uri="{BB962C8B-B14F-4D97-AF65-F5344CB8AC3E}">
        <p14:creationId xmlns:p14="http://schemas.microsoft.com/office/powerpoint/2010/main" val="3134229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59988" y="3014663"/>
            <a:ext cx="26789063" cy="15070137"/>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Explain to the group that the aim is to give cards to other people in the group who they think shows this behaviour at work. Explain that once they have been given a card they must keep this card and they cannot give this card to someone else. Note that this may mean they receive more than one of the same card, which is fine.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a typeface="Calibri" panose="020F0502020204030204" pitchFamily="34" charset="0"/>
                <a:cs typeface="Segoe UI Semilight" panose="020B0402040204020203" pitchFamily="34" charset="0"/>
              </a:rPr>
              <a:t>Explain that once all the cards have been used up that they think are applicable to individuals in the group, they should lay the cards out that they’ve received ‘statement side’ up.</a:t>
            </a:r>
          </a:p>
          <a:p>
            <a:pPr marL="0" indent="0">
              <a:buFontTx/>
              <a:buNone/>
            </a:pPr>
            <a:endParaRPr lang="en-US" dirty="0"/>
          </a:p>
          <a:p>
            <a:pPr marL="0" indent="0">
              <a:buFontTx/>
              <a:buNone/>
            </a:pPr>
            <a:r>
              <a:rPr lang="en-US" dirty="0"/>
              <a:t>Discuss: How did they find the exercise? Easy? Difficult?</a:t>
            </a:r>
          </a:p>
          <a:p>
            <a:pPr marL="0" indent="0">
              <a:buFontTx/>
              <a:buNone/>
            </a:pPr>
            <a:r>
              <a:rPr lang="en-US" dirty="0"/>
              <a:t>              Does anyone have a lot of the same </a:t>
            </a:r>
            <a:r>
              <a:rPr lang="en-US" dirty="0" err="1"/>
              <a:t>colour</a:t>
            </a:r>
            <a:r>
              <a:rPr lang="en-US" dirty="0"/>
              <a:t>? </a:t>
            </a:r>
          </a:p>
          <a:p>
            <a:pPr marL="0" indent="0">
              <a:buFontTx/>
              <a:buNone/>
            </a:pPr>
            <a:r>
              <a:rPr lang="en-US" dirty="0"/>
              <a:t>              Does anyone have a spread of different </a:t>
            </a:r>
            <a:r>
              <a:rPr lang="en-US" dirty="0" err="1"/>
              <a:t>colours</a:t>
            </a:r>
            <a:r>
              <a:rPr lang="en-US" dirty="0"/>
              <a:t>? </a:t>
            </a:r>
          </a:p>
          <a:p>
            <a:pPr marL="0" indent="0">
              <a:buFontTx/>
              <a:buNone/>
            </a:pPr>
            <a:r>
              <a:rPr lang="en-US" dirty="0"/>
              <a:t>              Who gave who which cards? Happy to discuss why?	</a:t>
            </a:r>
          </a:p>
          <a:p>
            <a:pPr marL="0" indent="0">
              <a:buFontTx/>
              <a:buNone/>
            </a:pPr>
            <a:endParaRPr lang="en-US" dirty="0"/>
          </a:p>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Explain that delegates now have the opportunity to give away any cards they feel don’t apply to them to others. Explain they don’t need to if they are happy with what they’ve been given.</a:t>
            </a:r>
          </a:p>
          <a:p>
            <a:pPr marL="0" indent="0">
              <a:buFont typeface="Arial" panose="020B0604020202020204" pitchFamily="34" charset="0"/>
              <a:buNone/>
            </a:pPr>
            <a:r>
              <a:rPr lang="en-GB" sz="1200" dirty="0">
                <a:ea typeface="Calibri" panose="020F0502020204030204" pitchFamily="34" charset="0"/>
                <a:cs typeface="Segoe UI Semilight" panose="020B0402040204020203" pitchFamily="34" charset="0"/>
              </a:rPr>
              <a:t>Discuss which cards were given away and why. Do the group agree?</a:t>
            </a:r>
            <a:endParaRPr lang="en-GB" dirty="0">
              <a:ea typeface="Calibri" panose="020F0502020204030204" pitchFamily="34" charset="0"/>
              <a:cs typeface="Segoe UI Semilight" panose="020B0402040204020203" pitchFamily="34" charset="0"/>
            </a:endParaRPr>
          </a:p>
          <a:p>
            <a:pPr marL="0" indent="0">
              <a:buFontTx/>
              <a:buNone/>
            </a:pPr>
            <a:endParaRPr lang="en-US" dirty="0"/>
          </a:p>
        </p:txBody>
      </p:sp>
      <p:sp>
        <p:nvSpPr>
          <p:cNvPr id="5" name="Slide Number Placeholder 4">
            <a:extLst>
              <a:ext uri="{FF2B5EF4-FFF2-40B4-BE49-F238E27FC236}">
                <a16:creationId xmlns:a16="http://schemas.microsoft.com/office/drawing/2014/main" id="{E401E765-A1D6-7692-61AF-DE958E106383}"/>
              </a:ext>
            </a:extLst>
          </p:cNvPr>
          <p:cNvSpPr>
            <a:spLocks noGrp="1"/>
          </p:cNvSpPr>
          <p:nvPr>
            <p:ph type="sldNum" sz="quarter" idx="5"/>
          </p:nvPr>
        </p:nvSpPr>
        <p:spPr/>
        <p:txBody>
          <a:bodyPr/>
          <a:lstStyle/>
          <a:p>
            <a:fld id="{A499B0F9-5275-4FDD-BFE5-B9E6F2FD770F}" type="slidenum">
              <a:rPr lang="en-US" smtClean="0"/>
              <a:pPr/>
              <a:t>9</a:t>
            </a:fld>
            <a:endParaRPr lang="en-US"/>
          </a:p>
        </p:txBody>
      </p:sp>
    </p:spTree>
    <p:extLst>
      <p:ext uri="{BB962C8B-B14F-4D97-AF65-F5344CB8AC3E}">
        <p14:creationId xmlns:p14="http://schemas.microsoft.com/office/powerpoint/2010/main" val="5195188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2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3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36.svg"/><Relationship Id="rId4" Type="http://schemas.openxmlformats.org/officeDocument/2006/relationships/image" Target="../media/image3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Master" Target="../slideMasters/slideMaster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 Id="rId5" Type="http://schemas.openxmlformats.org/officeDocument/2006/relationships/image" Target="../media/image43.svg"/><Relationship Id="rId4" Type="http://schemas.openxmlformats.org/officeDocument/2006/relationships/image" Target="../media/image4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1.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6.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50.svg"/><Relationship Id="rId4" Type="http://schemas.openxmlformats.org/officeDocument/2006/relationships/image" Target="../media/image4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1.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3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36.svg"/><Relationship Id="rId4" Type="http://schemas.openxmlformats.org/officeDocument/2006/relationships/image" Target="../media/image35.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Master" Target="../slideMasters/slideMaster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9.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 Id="rId5" Type="http://schemas.openxmlformats.org/officeDocument/2006/relationships/image" Target="../media/image43.svg"/><Relationship Id="rId4" Type="http://schemas.openxmlformats.org/officeDocument/2006/relationships/image" Target="../media/image4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1.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6.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50.svg"/><Relationship Id="rId4" Type="http://schemas.openxmlformats.org/officeDocument/2006/relationships/image" Target="../media/image4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1.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58.png"/><Relationship Id="rId4" Type="http://schemas.openxmlformats.org/officeDocument/2006/relationships/image" Target="../media/image57.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58.png"/><Relationship Id="rId4" Type="http://schemas.openxmlformats.org/officeDocument/2006/relationships/image" Target="../media/image60.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62.svg"/><Relationship Id="rId4" Type="http://schemas.openxmlformats.org/officeDocument/2006/relationships/image" Target="../media/image35.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Master" Target="../slideMasters/slideMaster1.xml"/><Relationship Id="rId6" Type="http://schemas.openxmlformats.org/officeDocument/2006/relationships/image" Target="../media/image62.svg"/><Relationship Id="rId5" Type="http://schemas.openxmlformats.org/officeDocument/2006/relationships/image" Target="../media/image35.png"/><Relationship Id="rId4" Type="http://schemas.openxmlformats.org/officeDocument/2006/relationships/image" Target="../media/image63.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40.png"/><Relationship Id="rId1" Type="http://schemas.openxmlformats.org/officeDocument/2006/relationships/slideMaster" Target="../slideMasters/slideMaster1.xml"/><Relationship Id="rId5" Type="http://schemas.openxmlformats.org/officeDocument/2006/relationships/image" Target="../media/image65.svg"/><Relationship Id="rId4" Type="http://schemas.openxmlformats.org/officeDocument/2006/relationships/image" Target="../media/image42.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1.xml"/><Relationship Id="rId6" Type="http://schemas.openxmlformats.org/officeDocument/2006/relationships/image" Target="../media/image65.svg"/><Relationship Id="rId5" Type="http://schemas.openxmlformats.org/officeDocument/2006/relationships/image" Target="../media/image42.png"/><Relationship Id="rId4" Type="http://schemas.openxmlformats.org/officeDocument/2006/relationships/image" Target="../media/image66.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58.png"/><Relationship Id="rId5" Type="http://schemas.openxmlformats.org/officeDocument/2006/relationships/image" Target="../media/image68.svg"/><Relationship Id="rId4" Type="http://schemas.openxmlformats.org/officeDocument/2006/relationships/image" Target="../media/image49.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1.xml"/><Relationship Id="rId6" Type="http://schemas.openxmlformats.org/officeDocument/2006/relationships/image" Target="../media/image70.svg"/><Relationship Id="rId5" Type="http://schemas.openxmlformats.org/officeDocument/2006/relationships/image" Target="../media/image54.png"/><Relationship Id="rId4" Type="http://schemas.openxmlformats.org/officeDocument/2006/relationships/image" Target="../media/image69.sv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CFD3E33-1CF0-47B5-7A15-F68739B64965}"/>
              </a:ext>
            </a:extLst>
          </p:cNvPr>
          <p:cNvSpPr>
            <a:spLocks noGrp="1"/>
          </p:cNvSpPr>
          <p:nvPr>
            <p:ph type="pic" sz="quarter" idx="12"/>
          </p:nvPr>
        </p:nvSpPr>
        <p:spPr>
          <a:xfrm>
            <a:off x="7113211" y="0"/>
            <a:ext cx="4359328" cy="6850856"/>
          </a:xfrm>
          <a:custGeom>
            <a:avLst/>
            <a:gdLst>
              <a:gd name="connsiteX0" fmla="*/ 5003 w 4366799"/>
              <a:gd name="connsiteY0" fmla="*/ 0 h 6850856"/>
              <a:gd name="connsiteX1" fmla="*/ 2988647 w 4366799"/>
              <a:gd name="connsiteY1" fmla="*/ 0 h 6850856"/>
              <a:gd name="connsiteX2" fmla="*/ 3329756 w 4366799"/>
              <a:gd name="connsiteY2" fmla="*/ 347212 h 6850856"/>
              <a:gd name="connsiteX3" fmla="*/ 4366173 w 4366799"/>
              <a:gd name="connsiteY3" fmla="*/ 1385265 h 6850856"/>
              <a:gd name="connsiteX4" fmla="*/ 4360567 w 4366799"/>
              <a:gd name="connsiteY4" fmla="*/ 4128003 h 6850856"/>
              <a:gd name="connsiteX5" fmla="*/ 4355001 w 4366799"/>
              <a:gd name="connsiteY5" fmla="*/ 6850856 h 6850856"/>
              <a:gd name="connsiteX6" fmla="*/ 2127331 w 4366799"/>
              <a:gd name="connsiteY6" fmla="*/ 6850856 h 6850856"/>
              <a:gd name="connsiteX7" fmla="*/ 5028 w 4366799"/>
              <a:gd name="connsiteY7" fmla="*/ 4741494 h 6850856"/>
              <a:gd name="connsiteX8" fmla="*/ 742 w 4366799"/>
              <a:gd name="connsiteY8" fmla="*/ 1187336 h 6850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66799" h="6850856">
                <a:moveTo>
                  <a:pt x="5003" y="0"/>
                </a:moveTo>
                <a:lnTo>
                  <a:pt x="2988647" y="0"/>
                </a:lnTo>
                <a:lnTo>
                  <a:pt x="3329756" y="347212"/>
                </a:lnTo>
                <a:cubicBezTo>
                  <a:pt x="3675229" y="693230"/>
                  <a:pt x="4029804" y="1035833"/>
                  <a:pt x="4366173" y="1385265"/>
                </a:cubicBezTo>
                <a:cubicBezTo>
                  <a:pt x="4368350" y="2297488"/>
                  <a:pt x="4364458" y="3212745"/>
                  <a:pt x="4360567" y="4128003"/>
                </a:cubicBezTo>
                <a:lnTo>
                  <a:pt x="4355001" y="6850856"/>
                </a:lnTo>
                <a:lnTo>
                  <a:pt x="2127331" y="6850856"/>
                </a:lnTo>
                <a:lnTo>
                  <a:pt x="5028" y="4741494"/>
                </a:lnTo>
                <a:cubicBezTo>
                  <a:pt x="1763" y="3549509"/>
                  <a:pt x="-1503" y="2375730"/>
                  <a:pt x="742" y="1187336"/>
                </a:cubicBezTo>
                <a:close/>
              </a:path>
            </a:pathLst>
          </a:custGeom>
          <a:effectLst>
            <a:innerShdw blurRad="241300">
              <a:prstClr val="black">
                <a:alpha val="75000"/>
              </a:prstClr>
            </a:innerShdw>
          </a:effectLst>
        </p:spPr>
        <p:txBody>
          <a:bodyPr wrap="square">
            <a:noAutofit/>
          </a:bodyPr>
          <a:lstStyle/>
          <a:p>
            <a:r>
              <a:rPr lang="en-US"/>
              <a:t>Click icon to add picture</a:t>
            </a:r>
            <a:endParaRPr lang="en-GB"/>
          </a:p>
        </p:txBody>
      </p:sp>
      <p:sp>
        <p:nvSpPr>
          <p:cNvPr id="4" name="TextBox 3">
            <a:extLst>
              <a:ext uri="{FF2B5EF4-FFF2-40B4-BE49-F238E27FC236}">
                <a16:creationId xmlns:a16="http://schemas.microsoft.com/office/drawing/2014/main" id="{D2350FC8-2D7F-E87F-BC4A-619FBC8CA140}"/>
              </a:ext>
            </a:extLst>
          </p:cNvPr>
          <p:cNvSpPr txBox="1"/>
          <p:nvPr/>
        </p:nvSpPr>
        <p:spPr>
          <a:xfrm>
            <a:off x="528724" y="6137748"/>
            <a:ext cx="4396740" cy="438838"/>
          </a:xfrm>
          <a:prstGeom prst="rect">
            <a:avLst/>
          </a:prstGeom>
          <a:noFill/>
        </p:spPr>
        <p:txBody>
          <a:bodyPr wrap="square" rtlCol="0">
            <a:spAutoFit/>
          </a:bodyPr>
          <a:lstStyle/>
          <a:p>
            <a:pPr>
              <a:lnSpc>
                <a:spcPct val="150000"/>
              </a:lnSpc>
            </a:pPr>
            <a:r>
              <a:rPr lang="en-GB" sz="800" dirty="0">
                <a:solidFill>
                  <a:srgbClr val="55D2B1"/>
                </a:solidFill>
                <a:latin typeface="Arial" panose="020B0604020202020204" pitchFamily="34" charset="0"/>
                <a:ea typeface="Calibri" panose="020F0502020204030204" pitchFamily="34" charset="0"/>
                <a:cs typeface="Arial" panose="020B0604020202020204" pitchFamily="34" charset="0"/>
              </a:rPr>
              <a:t>savilleassessment.com</a:t>
            </a:r>
          </a:p>
          <a:p>
            <a:pPr>
              <a:lnSpc>
                <a:spcPct val="150000"/>
              </a:lnSpc>
            </a:pPr>
            <a:r>
              <a:rPr lang="en-GB" sz="800" dirty="0">
                <a:solidFill>
                  <a:schemeClr val="bg1"/>
                </a:solidFill>
                <a:latin typeface="Arial" panose="020B0604020202020204" pitchFamily="34" charset="0"/>
                <a:ea typeface="Calibri" panose="020F0502020204030204" pitchFamily="34" charset="0"/>
                <a:cs typeface="Arial" panose="020B0604020202020204" pitchFamily="34" charset="0"/>
              </a:rPr>
              <a:t>© 2024 Saville Assessment Ltd. All rights reserved.</a:t>
            </a:r>
          </a:p>
        </p:txBody>
      </p:sp>
      <p:sp>
        <p:nvSpPr>
          <p:cNvPr id="5" name="Text Placeholder 17">
            <a:extLst>
              <a:ext uri="{FF2B5EF4-FFF2-40B4-BE49-F238E27FC236}">
                <a16:creationId xmlns:a16="http://schemas.microsoft.com/office/drawing/2014/main" id="{9E7735F2-47B5-38F9-4A10-3F3591D804F9}"/>
              </a:ext>
            </a:extLst>
          </p:cNvPr>
          <p:cNvSpPr>
            <a:spLocks noGrp="1"/>
          </p:cNvSpPr>
          <p:nvPr>
            <p:ph type="body" sz="quarter" idx="10" hasCustomPrompt="1"/>
          </p:nvPr>
        </p:nvSpPr>
        <p:spPr>
          <a:xfrm>
            <a:off x="528638" y="3584751"/>
            <a:ext cx="5447289"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Main Title</a:t>
            </a:r>
          </a:p>
        </p:txBody>
      </p:sp>
      <p:sp>
        <p:nvSpPr>
          <p:cNvPr id="6" name="Text Placeholder 20">
            <a:extLst>
              <a:ext uri="{FF2B5EF4-FFF2-40B4-BE49-F238E27FC236}">
                <a16:creationId xmlns:a16="http://schemas.microsoft.com/office/drawing/2014/main" id="{01A96A6D-6411-7ABB-9F48-93B53A5A3FF5}"/>
              </a:ext>
            </a:extLst>
          </p:cNvPr>
          <p:cNvSpPr>
            <a:spLocks noGrp="1"/>
          </p:cNvSpPr>
          <p:nvPr>
            <p:ph type="body" sz="quarter" idx="11" hasCustomPrompt="1"/>
          </p:nvPr>
        </p:nvSpPr>
        <p:spPr>
          <a:xfrm>
            <a:off x="528638" y="5138148"/>
            <a:ext cx="4397375" cy="369743"/>
          </a:xfrm>
        </p:spPr>
        <p:txBody>
          <a:bodyPr>
            <a:noAutofit/>
          </a:bodyPr>
          <a:lstStyle>
            <a:lvl1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1pPr>
            <a:lvl2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2pPr>
            <a:lvl3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3pPr>
            <a:lvl4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4pPr>
            <a:lvl5pPr marL="0" algn="l" defTabSz="914400" rtl="0" eaLnBrk="1" latinLnBrk="0" hangingPunct="1">
              <a:defRPr lang="en-GB" sz="2000" kern="1200" dirty="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5pPr>
          </a:lstStyle>
          <a:p>
            <a:pPr lvl="0"/>
            <a:r>
              <a:rPr lang="en-US"/>
              <a:t>Subheading</a:t>
            </a:r>
          </a:p>
        </p:txBody>
      </p:sp>
      <p:pic>
        <p:nvPicPr>
          <p:cNvPr id="7" name="Graphic 6">
            <a:extLst>
              <a:ext uri="{FF2B5EF4-FFF2-40B4-BE49-F238E27FC236}">
                <a16:creationId xmlns:a16="http://schemas.microsoft.com/office/drawing/2014/main" id="{391886EC-1986-8FEF-C701-80920CC3E5C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638" y="482769"/>
            <a:ext cx="1646913" cy="1797449"/>
          </a:xfrm>
          <a:prstGeom prst="rect">
            <a:avLst/>
          </a:prstGeom>
        </p:spPr>
      </p:pic>
      <p:grpSp>
        <p:nvGrpSpPr>
          <p:cNvPr id="8" name="Group 7">
            <a:extLst>
              <a:ext uri="{FF2B5EF4-FFF2-40B4-BE49-F238E27FC236}">
                <a16:creationId xmlns:a16="http://schemas.microsoft.com/office/drawing/2014/main" id="{47CB7F87-07D6-6430-6813-EF8406DDE654}"/>
              </a:ext>
            </a:extLst>
          </p:cNvPr>
          <p:cNvGrpSpPr/>
          <p:nvPr/>
        </p:nvGrpSpPr>
        <p:grpSpPr>
          <a:xfrm>
            <a:off x="3850235" y="-493"/>
            <a:ext cx="8362044" cy="6871649"/>
            <a:chOff x="3850235" y="-493"/>
            <a:chExt cx="8362044" cy="6871649"/>
          </a:xfrm>
        </p:grpSpPr>
        <p:sp>
          <p:nvSpPr>
            <p:cNvPr id="9" name="Freeform: Shape 8">
              <a:extLst>
                <a:ext uri="{FF2B5EF4-FFF2-40B4-BE49-F238E27FC236}">
                  <a16:creationId xmlns:a16="http://schemas.microsoft.com/office/drawing/2014/main" id="{5018D83A-6ED4-6760-A2BA-FB82546A7075}"/>
                </a:ext>
              </a:extLst>
            </p:cNvPr>
            <p:cNvSpPr/>
            <p:nvPr/>
          </p:nvSpPr>
          <p:spPr>
            <a:xfrm>
              <a:off x="3850235" y="-493"/>
              <a:ext cx="3262976" cy="4733555"/>
            </a:xfrm>
            <a:custGeom>
              <a:avLst/>
              <a:gdLst>
                <a:gd name="connsiteX0" fmla="*/ 1293400 w 3262976"/>
                <a:gd name="connsiteY0" fmla="*/ 0 h 4733555"/>
                <a:gd name="connsiteX1" fmla="*/ 3262976 w 3262976"/>
                <a:gd name="connsiteY1" fmla="*/ 0 h 4733555"/>
                <a:gd name="connsiteX2" fmla="*/ 3262976 w 3262976"/>
                <a:gd name="connsiteY2" fmla="*/ 4733555 h 4733555"/>
                <a:gd name="connsiteX3" fmla="*/ 62362 w 3262976"/>
                <a:gd name="connsiteY3" fmla="*/ 1533435 h 4733555"/>
                <a:gd name="connsiteX4" fmla="*/ 0 w 3262976"/>
                <a:gd name="connsiteY4" fmla="*/ 1381988 h 4733555"/>
                <a:gd name="connsiteX5" fmla="*/ 62362 w 3262976"/>
                <a:gd name="connsiteY5" fmla="*/ 1231040 h 4733555"/>
                <a:gd name="connsiteX6" fmla="*/ 1293400 w 3262976"/>
                <a:gd name="connsiteY6" fmla="*/ 0 h 4733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2976" h="4733555">
                  <a:moveTo>
                    <a:pt x="1293400" y="0"/>
                  </a:moveTo>
                  <a:lnTo>
                    <a:pt x="3262976" y="0"/>
                  </a:lnTo>
                  <a:lnTo>
                    <a:pt x="3262976" y="4733555"/>
                  </a:lnTo>
                  <a:lnTo>
                    <a:pt x="62362" y="1533435"/>
                  </a:lnTo>
                  <a:cubicBezTo>
                    <a:pt x="20784" y="1491363"/>
                    <a:pt x="0" y="1436925"/>
                    <a:pt x="0" y="1381988"/>
                  </a:cubicBezTo>
                  <a:cubicBezTo>
                    <a:pt x="0" y="1327051"/>
                    <a:pt x="20784" y="1272613"/>
                    <a:pt x="62362" y="1231040"/>
                  </a:cubicBezTo>
                  <a:lnTo>
                    <a:pt x="1293400" y="0"/>
                  </a:lnTo>
                  <a:close/>
                </a:path>
              </a:pathLst>
            </a:custGeom>
            <a:solidFill>
              <a:srgbClr val="55D2B1"/>
            </a:solidFill>
            <a:ln w="9525" cap="flat">
              <a:noFill/>
              <a:prstDash val="solid"/>
              <a:miter/>
            </a:ln>
            <a:effectLst>
              <a:outerShdw blurRad="50800" dist="38100" algn="l" rotWithShape="0">
                <a:prstClr val="black">
                  <a:alpha val="40000"/>
                </a:prstClr>
              </a:outerShdw>
            </a:effectLst>
          </p:spPr>
          <p:txBody>
            <a:bodyPr wrap="square" rtlCol="0" anchor="ctr">
              <a:noAutofit/>
            </a:bodyPr>
            <a:lstStyle/>
            <a:p>
              <a:endParaRPr lang="en-GB"/>
            </a:p>
          </p:txBody>
        </p:sp>
        <p:sp>
          <p:nvSpPr>
            <p:cNvPr id="10" name="Freeform: Shape 9">
              <a:extLst>
                <a:ext uri="{FF2B5EF4-FFF2-40B4-BE49-F238E27FC236}">
                  <a16:creationId xmlns:a16="http://schemas.microsoft.com/office/drawing/2014/main" id="{659F47A6-EC81-9A38-C5E6-AA6257C06E28}"/>
                </a:ext>
              </a:extLst>
            </p:cNvPr>
            <p:cNvSpPr/>
            <p:nvPr/>
          </p:nvSpPr>
          <p:spPr>
            <a:xfrm>
              <a:off x="4975611" y="4733555"/>
              <a:ext cx="4275201" cy="2137601"/>
            </a:xfrm>
            <a:custGeom>
              <a:avLst/>
              <a:gdLst>
                <a:gd name="connsiteX0" fmla="*/ 2137601 w 4275201"/>
                <a:gd name="connsiteY0" fmla="*/ 0 h 2137601"/>
                <a:gd name="connsiteX1" fmla="*/ 4275201 w 4275201"/>
                <a:gd name="connsiteY1" fmla="*/ 2137601 h 2137601"/>
                <a:gd name="connsiteX2" fmla="*/ 0 w 4275201"/>
                <a:gd name="connsiteY2" fmla="*/ 2137601 h 2137601"/>
                <a:gd name="connsiteX3" fmla="*/ 2137601 w 4275201"/>
                <a:gd name="connsiteY3" fmla="*/ 0 h 2137601"/>
              </a:gdLst>
              <a:ahLst/>
              <a:cxnLst>
                <a:cxn ang="0">
                  <a:pos x="connsiteX0" y="connsiteY0"/>
                </a:cxn>
                <a:cxn ang="0">
                  <a:pos x="connsiteX1" y="connsiteY1"/>
                </a:cxn>
                <a:cxn ang="0">
                  <a:pos x="connsiteX2" y="connsiteY2"/>
                </a:cxn>
                <a:cxn ang="0">
                  <a:pos x="connsiteX3" y="connsiteY3"/>
                </a:cxn>
              </a:cxnLst>
              <a:rect l="l" t="t" r="r" b="b"/>
              <a:pathLst>
                <a:path w="4275201" h="2137601">
                  <a:moveTo>
                    <a:pt x="2137601" y="0"/>
                  </a:moveTo>
                  <a:lnTo>
                    <a:pt x="4275201" y="2137601"/>
                  </a:lnTo>
                  <a:lnTo>
                    <a:pt x="0" y="2137601"/>
                  </a:lnTo>
                  <a:lnTo>
                    <a:pt x="2137601" y="0"/>
                  </a:lnTo>
                  <a:close/>
                </a:path>
              </a:pathLst>
            </a:custGeom>
            <a:solidFill>
              <a:srgbClr val="55D2B1"/>
            </a:solidFill>
            <a:ln w="9525" cap="flat">
              <a:noFill/>
              <a:prstDash val="solid"/>
              <a:miter/>
            </a:ln>
            <a:effectLst>
              <a:outerShdw blurRad="50800" dist="38100" dir="18900000" algn="bl" rotWithShape="0">
                <a:prstClr val="black">
                  <a:alpha val="40000"/>
                </a:prstClr>
              </a:outerShdw>
            </a:effectLst>
          </p:spPr>
          <p:txBody>
            <a:bodyPr wrap="square" rtlCol="0" anchor="ctr">
              <a:noAutofit/>
            </a:bodyPr>
            <a:lstStyle/>
            <a:p>
              <a:endParaRPr lang="en-GB"/>
            </a:p>
          </p:txBody>
        </p:sp>
        <p:sp>
          <p:nvSpPr>
            <p:cNvPr id="11" name="Freeform: Shape 10">
              <a:extLst>
                <a:ext uri="{FF2B5EF4-FFF2-40B4-BE49-F238E27FC236}">
                  <a16:creationId xmlns:a16="http://schemas.microsoft.com/office/drawing/2014/main" id="{6B52BEF7-83B9-9F35-BF2D-DA0A9651B011}"/>
                </a:ext>
              </a:extLst>
            </p:cNvPr>
            <p:cNvSpPr/>
            <p:nvPr/>
          </p:nvSpPr>
          <p:spPr>
            <a:xfrm>
              <a:off x="10087553" y="-493"/>
              <a:ext cx="2124726" cy="1381988"/>
            </a:xfrm>
            <a:custGeom>
              <a:avLst/>
              <a:gdLst>
                <a:gd name="connsiteX0" fmla="*/ 0 w 2124726"/>
                <a:gd name="connsiteY0" fmla="*/ 0 h 1381988"/>
                <a:gd name="connsiteX1" fmla="*/ 2124726 w 2124726"/>
                <a:gd name="connsiteY1" fmla="*/ 0 h 1381988"/>
                <a:gd name="connsiteX2" fmla="*/ 2124726 w 2124726"/>
                <a:gd name="connsiteY2" fmla="*/ 639453 h 1381988"/>
                <a:gd name="connsiteX3" fmla="*/ 1382191 w 2124726"/>
                <a:gd name="connsiteY3" fmla="*/ 1381988 h 1381988"/>
                <a:gd name="connsiteX4" fmla="*/ 0 w 2124726"/>
                <a:gd name="connsiteY4" fmla="*/ 0 h 138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4726" h="1381988">
                  <a:moveTo>
                    <a:pt x="0" y="0"/>
                  </a:moveTo>
                  <a:lnTo>
                    <a:pt x="2124726" y="0"/>
                  </a:lnTo>
                  <a:lnTo>
                    <a:pt x="2124726" y="639453"/>
                  </a:lnTo>
                  <a:lnTo>
                    <a:pt x="1382191" y="1381988"/>
                  </a:lnTo>
                  <a:lnTo>
                    <a:pt x="0" y="0"/>
                  </a:lnTo>
                  <a:close/>
                </a:path>
              </a:pathLst>
            </a:custGeom>
            <a:solidFill>
              <a:srgbClr val="55D2B1"/>
            </a:solidFill>
            <a:ln w="9525" cap="flat">
              <a:noFill/>
              <a:prstDash val="solid"/>
              <a:miter/>
            </a:ln>
            <a:effectLst>
              <a:outerShdw blurRad="50800" dist="38100" dir="5400000" algn="t" rotWithShape="0">
                <a:prstClr val="black">
                  <a:alpha val="40000"/>
                </a:prstClr>
              </a:outerShdw>
            </a:effectLst>
          </p:spPr>
          <p:txBody>
            <a:bodyPr wrap="square" rtlCol="0" anchor="ctr">
              <a:noAutofit/>
            </a:bodyPr>
            <a:lstStyle/>
            <a:p>
              <a:endParaRPr lang="en-GB">
                <a:solidFill>
                  <a:schemeClr val="tx1"/>
                </a:solidFill>
              </a:endParaRPr>
            </a:p>
          </p:txBody>
        </p:sp>
        <p:sp>
          <p:nvSpPr>
            <p:cNvPr id="12" name="Freeform: Shape 11">
              <a:extLst>
                <a:ext uri="{FF2B5EF4-FFF2-40B4-BE49-F238E27FC236}">
                  <a16:creationId xmlns:a16="http://schemas.microsoft.com/office/drawing/2014/main" id="{8CDEEA79-9CA9-075A-3D83-989E4AC88243}"/>
                </a:ext>
              </a:extLst>
            </p:cNvPr>
            <p:cNvSpPr/>
            <p:nvPr/>
          </p:nvSpPr>
          <p:spPr>
            <a:xfrm>
              <a:off x="11469743" y="1381496"/>
              <a:ext cx="742536" cy="5469361"/>
            </a:xfrm>
            <a:custGeom>
              <a:avLst/>
              <a:gdLst>
                <a:gd name="connsiteX0" fmla="*/ 0 w 742536"/>
                <a:gd name="connsiteY0" fmla="*/ 0 h 5469361"/>
                <a:gd name="connsiteX1" fmla="*/ 742536 w 742536"/>
                <a:gd name="connsiteY1" fmla="*/ 742536 h 5469361"/>
                <a:gd name="connsiteX2" fmla="*/ 742536 w 742536"/>
                <a:gd name="connsiteY2" fmla="*/ 5469361 h 5469361"/>
                <a:gd name="connsiteX3" fmla="*/ 0 w 742536"/>
                <a:gd name="connsiteY3" fmla="*/ 5469361 h 5469361"/>
                <a:gd name="connsiteX4" fmla="*/ 0 w 742536"/>
                <a:gd name="connsiteY4" fmla="*/ 0 h 5469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536" h="5469361">
                  <a:moveTo>
                    <a:pt x="0" y="0"/>
                  </a:moveTo>
                  <a:lnTo>
                    <a:pt x="742536" y="742536"/>
                  </a:lnTo>
                  <a:lnTo>
                    <a:pt x="742536" y="5469361"/>
                  </a:lnTo>
                  <a:lnTo>
                    <a:pt x="0" y="5469361"/>
                  </a:lnTo>
                  <a:lnTo>
                    <a:pt x="0" y="0"/>
                  </a:lnTo>
                  <a:close/>
                </a:path>
              </a:pathLst>
            </a:custGeom>
            <a:solidFill>
              <a:srgbClr val="55D2B1"/>
            </a:solidFill>
            <a:ln w="9525" cap="flat">
              <a:noFill/>
              <a:prstDash val="solid"/>
              <a:miter/>
            </a:ln>
            <a:effectLst>
              <a:outerShdw blurRad="50800" dist="38100" dir="10800000" algn="r" rotWithShape="0">
                <a:prstClr val="black">
                  <a:alpha val="40000"/>
                </a:prstClr>
              </a:outerShdw>
            </a:effectLst>
          </p:spPr>
          <p:txBody>
            <a:bodyPr wrap="square" rtlCol="0" anchor="ctr">
              <a:noAutofit/>
            </a:bodyPr>
            <a:lstStyle/>
            <a:p>
              <a:endParaRPr lang="en-GB">
                <a:solidFill>
                  <a:schemeClr val="tx1"/>
                </a:solidFill>
              </a:endParaRPr>
            </a:p>
          </p:txBody>
        </p:sp>
      </p:grpSp>
    </p:spTree>
    <p:extLst>
      <p:ext uri="{BB962C8B-B14F-4D97-AF65-F5344CB8AC3E}">
        <p14:creationId xmlns:p14="http://schemas.microsoft.com/office/powerpoint/2010/main" val="2679273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ront Cover Man">
    <p:bg>
      <p:bgPr>
        <a:solidFill>
          <a:schemeClr val="tx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BCB0CA-9F5A-AA7B-4ECF-E9966F87B09C}"/>
              </a:ext>
            </a:extLst>
          </p:cNvPr>
          <p:cNvSpPr txBox="1"/>
          <p:nvPr/>
        </p:nvSpPr>
        <p:spPr>
          <a:xfrm>
            <a:off x="528724" y="6137748"/>
            <a:ext cx="4396740" cy="438838"/>
          </a:xfrm>
          <a:prstGeom prst="rect">
            <a:avLst/>
          </a:prstGeom>
          <a:noFill/>
        </p:spPr>
        <p:txBody>
          <a:bodyPr wrap="square" rtlCol="0">
            <a:spAutoFit/>
          </a:bodyPr>
          <a:lstStyle/>
          <a:p>
            <a:pPr>
              <a:lnSpc>
                <a:spcPct val="150000"/>
              </a:lnSpc>
            </a:pPr>
            <a:r>
              <a:rPr lang="en-GB" sz="800">
                <a:solidFill>
                  <a:srgbClr val="55D2B1"/>
                </a:solidFill>
                <a:latin typeface="Arial" panose="020B0604020202020204" pitchFamily="34" charset="0"/>
                <a:ea typeface="Calibri" panose="020F0502020204030204" pitchFamily="34" charset="0"/>
                <a:cs typeface="Arial" panose="020B0604020202020204" pitchFamily="34" charset="0"/>
              </a:rPr>
              <a:t>savilleassessment.com</a:t>
            </a:r>
          </a:p>
          <a:p>
            <a:pPr>
              <a:lnSpc>
                <a:spcPct val="150000"/>
              </a:lnSpc>
            </a:pPr>
            <a:r>
              <a:rPr lang="en-GB" sz="800">
                <a:solidFill>
                  <a:schemeClr val="bg1"/>
                </a:solidFill>
                <a:latin typeface="Arial" panose="020B0604020202020204" pitchFamily="34" charset="0"/>
                <a:ea typeface="Calibri" panose="020F0502020204030204" pitchFamily="34" charset="0"/>
                <a:cs typeface="Arial" panose="020B0604020202020204" pitchFamily="34" charset="0"/>
              </a:rPr>
              <a:t>© 2023 Saville Assessment Ltd. All rights reserved.</a:t>
            </a:r>
          </a:p>
        </p:txBody>
      </p:sp>
      <p:sp>
        <p:nvSpPr>
          <p:cNvPr id="19" name="Text Placeholder 17">
            <a:extLst>
              <a:ext uri="{FF2B5EF4-FFF2-40B4-BE49-F238E27FC236}">
                <a16:creationId xmlns:a16="http://schemas.microsoft.com/office/drawing/2014/main" id="{4C8C7832-2E0E-F5F4-D490-5C423AE1A45E}"/>
              </a:ext>
            </a:extLst>
          </p:cNvPr>
          <p:cNvSpPr>
            <a:spLocks noGrp="1"/>
          </p:cNvSpPr>
          <p:nvPr>
            <p:ph type="body" sz="quarter" idx="10" hasCustomPrompt="1"/>
          </p:nvPr>
        </p:nvSpPr>
        <p:spPr>
          <a:xfrm>
            <a:off x="528638" y="3584751"/>
            <a:ext cx="5447289"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Main Title</a:t>
            </a:r>
          </a:p>
        </p:txBody>
      </p:sp>
      <p:sp>
        <p:nvSpPr>
          <p:cNvPr id="22" name="Text Placeholder 20">
            <a:extLst>
              <a:ext uri="{FF2B5EF4-FFF2-40B4-BE49-F238E27FC236}">
                <a16:creationId xmlns:a16="http://schemas.microsoft.com/office/drawing/2014/main" id="{7828F340-6474-DAE7-FFDF-BAEB34AC81B9}"/>
              </a:ext>
            </a:extLst>
          </p:cNvPr>
          <p:cNvSpPr>
            <a:spLocks noGrp="1"/>
          </p:cNvSpPr>
          <p:nvPr>
            <p:ph type="body" sz="quarter" idx="11" hasCustomPrompt="1"/>
          </p:nvPr>
        </p:nvSpPr>
        <p:spPr>
          <a:xfrm>
            <a:off x="528638" y="5138148"/>
            <a:ext cx="4397375" cy="369743"/>
          </a:xfrm>
        </p:spPr>
        <p:txBody>
          <a:bodyPr>
            <a:noAutofit/>
          </a:bodyPr>
          <a:lstStyle>
            <a:lvl1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1pPr>
            <a:lvl2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2pPr>
            <a:lvl3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3pPr>
            <a:lvl4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4pPr>
            <a:lvl5pPr marL="0" algn="l" defTabSz="914400" rtl="0" eaLnBrk="1" latinLnBrk="0" hangingPunct="1">
              <a:defRPr lang="en-GB" sz="2000" kern="1200" dirty="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5pPr>
          </a:lstStyle>
          <a:p>
            <a:pPr lvl="0"/>
            <a:r>
              <a:rPr lang="en-US"/>
              <a:t>Subheading</a:t>
            </a:r>
          </a:p>
        </p:txBody>
      </p:sp>
      <p:pic>
        <p:nvPicPr>
          <p:cNvPr id="24" name="Graphic 23">
            <a:extLst>
              <a:ext uri="{FF2B5EF4-FFF2-40B4-BE49-F238E27FC236}">
                <a16:creationId xmlns:a16="http://schemas.microsoft.com/office/drawing/2014/main" id="{25CFE754-8A09-280B-2252-D1B48E4663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638" y="482769"/>
            <a:ext cx="1646913" cy="1797449"/>
          </a:xfrm>
          <a:prstGeom prst="rect">
            <a:avLst/>
          </a:prstGeom>
        </p:spPr>
      </p:pic>
      <p:grpSp>
        <p:nvGrpSpPr>
          <p:cNvPr id="28" name="Group 27">
            <a:extLst>
              <a:ext uri="{FF2B5EF4-FFF2-40B4-BE49-F238E27FC236}">
                <a16:creationId xmlns:a16="http://schemas.microsoft.com/office/drawing/2014/main" id="{954AA946-35DE-17F0-B6C8-74D4E89AE92F}"/>
              </a:ext>
            </a:extLst>
          </p:cNvPr>
          <p:cNvGrpSpPr/>
          <p:nvPr/>
        </p:nvGrpSpPr>
        <p:grpSpPr>
          <a:xfrm>
            <a:off x="3850235" y="-493"/>
            <a:ext cx="8362044" cy="6871649"/>
            <a:chOff x="3850235" y="-493"/>
            <a:chExt cx="8362044" cy="6871649"/>
          </a:xfrm>
        </p:grpSpPr>
        <p:sp>
          <p:nvSpPr>
            <p:cNvPr id="5" name="Freeform: Shape 4">
              <a:extLst>
                <a:ext uri="{FF2B5EF4-FFF2-40B4-BE49-F238E27FC236}">
                  <a16:creationId xmlns:a16="http://schemas.microsoft.com/office/drawing/2014/main" id="{6984A697-AFBF-AD99-7ABE-F14F9F86A554}"/>
                </a:ext>
              </a:extLst>
            </p:cNvPr>
            <p:cNvSpPr/>
            <p:nvPr/>
          </p:nvSpPr>
          <p:spPr>
            <a:xfrm>
              <a:off x="3850235" y="-493"/>
              <a:ext cx="3262976" cy="4733555"/>
            </a:xfrm>
            <a:custGeom>
              <a:avLst/>
              <a:gdLst>
                <a:gd name="connsiteX0" fmla="*/ 1293400 w 3262976"/>
                <a:gd name="connsiteY0" fmla="*/ 0 h 4733555"/>
                <a:gd name="connsiteX1" fmla="*/ 3262976 w 3262976"/>
                <a:gd name="connsiteY1" fmla="*/ 0 h 4733555"/>
                <a:gd name="connsiteX2" fmla="*/ 3262976 w 3262976"/>
                <a:gd name="connsiteY2" fmla="*/ 4733555 h 4733555"/>
                <a:gd name="connsiteX3" fmla="*/ 62362 w 3262976"/>
                <a:gd name="connsiteY3" fmla="*/ 1533435 h 4733555"/>
                <a:gd name="connsiteX4" fmla="*/ 0 w 3262976"/>
                <a:gd name="connsiteY4" fmla="*/ 1381988 h 4733555"/>
                <a:gd name="connsiteX5" fmla="*/ 62362 w 3262976"/>
                <a:gd name="connsiteY5" fmla="*/ 1231040 h 4733555"/>
                <a:gd name="connsiteX6" fmla="*/ 1293400 w 3262976"/>
                <a:gd name="connsiteY6" fmla="*/ 0 h 4733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2976" h="4733555">
                  <a:moveTo>
                    <a:pt x="1293400" y="0"/>
                  </a:moveTo>
                  <a:lnTo>
                    <a:pt x="3262976" y="0"/>
                  </a:lnTo>
                  <a:lnTo>
                    <a:pt x="3262976" y="4733555"/>
                  </a:lnTo>
                  <a:lnTo>
                    <a:pt x="62362" y="1533435"/>
                  </a:lnTo>
                  <a:cubicBezTo>
                    <a:pt x="20784" y="1491363"/>
                    <a:pt x="0" y="1436925"/>
                    <a:pt x="0" y="1381988"/>
                  </a:cubicBezTo>
                  <a:cubicBezTo>
                    <a:pt x="0" y="1327051"/>
                    <a:pt x="20784" y="1272613"/>
                    <a:pt x="62362" y="1231040"/>
                  </a:cubicBezTo>
                  <a:lnTo>
                    <a:pt x="1293400" y="0"/>
                  </a:lnTo>
                  <a:close/>
                </a:path>
              </a:pathLst>
            </a:custGeom>
            <a:solidFill>
              <a:srgbClr val="55D2B1"/>
            </a:solidFill>
            <a:ln w="9525" cap="flat">
              <a:noFill/>
              <a:prstDash val="solid"/>
              <a:miter/>
            </a:ln>
            <a:effectLst>
              <a:outerShdw blurRad="50800" dist="38100" algn="l" rotWithShape="0">
                <a:prstClr val="black">
                  <a:alpha val="40000"/>
                </a:prstClr>
              </a:outerShdw>
            </a:effectLst>
          </p:spPr>
          <p:txBody>
            <a:bodyPr wrap="square" rtlCol="0" anchor="ctr">
              <a:noAutofit/>
            </a:bodyPr>
            <a:lstStyle/>
            <a:p>
              <a:endParaRPr lang="en-GB"/>
            </a:p>
          </p:txBody>
        </p:sp>
        <p:sp>
          <p:nvSpPr>
            <p:cNvPr id="6" name="Freeform: Shape 5">
              <a:extLst>
                <a:ext uri="{FF2B5EF4-FFF2-40B4-BE49-F238E27FC236}">
                  <a16:creationId xmlns:a16="http://schemas.microsoft.com/office/drawing/2014/main" id="{E6E2EF6A-D392-2F93-5DA2-9468FA83EEDE}"/>
                </a:ext>
              </a:extLst>
            </p:cNvPr>
            <p:cNvSpPr/>
            <p:nvPr/>
          </p:nvSpPr>
          <p:spPr>
            <a:xfrm>
              <a:off x="4975611" y="4733555"/>
              <a:ext cx="4275201" cy="2137601"/>
            </a:xfrm>
            <a:custGeom>
              <a:avLst/>
              <a:gdLst>
                <a:gd name="connsiteX0" fmla="*/ 2137601 w 4275201"/>
                <a:gd name="connsiteY0" fmla="*/ 0 h 2137601"/>
                <a:gd name="connsiteX1" fmla="*/ 4275201 w 4275201"/>
                <a:gd name="connsiteY1" fmla="*/ 2137601 h 2137601"/>
                <a:gd name="connsiteX2" fmla="*/ 0 w 4275201"/>
                <a:gd name="connsiteY2" fmla="*/ 2137601 h 2137601"/>
                <a:gd name="connsiteX3" fmla="*/ 2137601 w 4275201"/>
                <a:gd name="connsiteY3" fmla="*/ 0 h 2137601"/>
              </a:gdLst>
              <a:ahLst/>
              <a:cxnLst>
                <a:cxn ang="0">
                  <a:pos x="connsiteX0" y="connsiteY0"/>
                </a:cxn>
                <a:cxn ang="0">
                  <a:pos x="connsiteX1" y="connsiteY1"/>
                </a:cxn>
                <a:cxn ang="0">
                  <a:pos x="connsiteX2" y="connsiteY2"/>
                </a:cxn>
                <a:cxn ang="0">
                  <a:pos x="connsiteX3" y="connsiteY3"/>
                </a:cxn>
              </a:cxnLst>
              <a:rect l="l" t="t" r="r" b="b"/>
              <a:pathLst>
                <a:path w="4275201" h="2137601">
                  <a:moveTo>
                    <a:pt x="2137601" y="0"/>
                  </a:moveTo>
                  <a:lnTo>
                    <a:pt x="4275201" y="2137601"/>
                  </a:lnTo>
                  <a:lnTo>
                    <a:pt x="0" y="2137601"/>
                  </a:lnTo>
                  <a:lnTo>
                    <a:pt x="2137601" y="0"/>
                  </a:lnTo>
                  <a:close/>
                </a:path>
              </a:pathLst>
            </a:custGeom>
            <a:solidFill>
              <a:srgbClr val="55D2B1"/>
            </a:solidFill>
            <a:ln w="9525" cap="flat">
              <a:noFill/>
              <a:prstDash val="solid"/>
              <a:miter/>
            </a:ln>
            <a:effectLst>
              <a:outerShdw blurRad="50800" dist="38100" dir="18900000" algn="bl" rotWithShape="0">
                <a:prstClr val="black">
                  <a:alpha val="40000"/>
                </a:prstClr>
              </a:outerShdw>
            </a:effectLst>
          </p:spPr>
          <p:txBody>
            <a:bodyPr wrap="square" rtlCol="0" anchor="ctr">
              <a:noAutofit/>
            </a:bodyPr>
            <a:lstStyle/>
            <a:p>
              <a:endParaRPr lang="en-GB"/>
            </a:p>
          </p:txBody>
        </p:sp>
        <p:sp>
          <p:nvSpPr>
            <p:cNvPr id="11" name="Freeform: Shape 10">
              <a:extLst>
                <a:ext uri="{FF2B5EF4-FFF2-40B4-BE49-F238E27FC236}">
                  <a16:creationId xmlns:a16="http://schemas.microsoft.com/office/drawing/2014/main" id="{CD205D5C-21C9-E2A3-C2AB-1DBED6BF9043}"/>
                </a:ext>
              </a:extLst>
            </p:cNvPr>
            <p:cNvSpPr/>
            <p:nvPr/>
          </p:nvSpPr>
          <p:spPr>
            <a:xfrm>
              <a:off x="10087553" y="-493"/>
              <a:ext cx="2124726" cy="1381988"/>
            </a:xfrm>
            <a:custGeom>
              <a:avLst/>
              <a:gdLst>
                <a:gd name="connsiteX0" fmla="*/ 0 w 2124726"/>
                <a:gd name="connsiteY0" fmla="*/ 0 h 1381988"/>
                <a:gd name="connsiteX1" fmla="*/ 2124726 w 2124726"/>
                <a:gd name="connsiteY1" fmla="*/ 0 h 1381988"/>
                <a:gd name="connsiteX2" fmla="*/ 2124726 w 2124726"/>
                <a:gd name="connsiteY2" fmla="*/ 639453 h 1381988"/>
                <a:gd name="connsiteX3" fmla="*/ 1382191 w 2124726"/>
                <a:gd name="connsiteY3" fmla="*/ 1381988 h 1381988"/>
                <a:gd name="connsiteX4" fmla="*/ 0 w 2124726"/>
                <a:gd name="connsiteY4" fmla="*/ 0 h 138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4726" h="1381988">
                  <a:moveTo>
                    <a:pt x="0" y="0"/>
                  </a:moveTo>
                  <a:lnTo>
                    <a:pt x="2124726" y="0"/>
                  </a:lnTo>
                  <a:lnTo>
                    <a:pt x="2124726" y="639453"/>
                  </a:lnTo>
                  <a:lnTo>
                    <a:pt x="1382191" y="1381988"/>
                  </a:lnTo>
                  <a:lnTo>
                    <a:pt x="0" y="0"/>
                  </a:lnTo>
                  <a:close/>
                </a:path>
              </a:pathLst>
            </a:custGeom>
            <a:solidFill>
              <a:srgbClr val="55D2B1"/>
            </a:solidFill>
            <a:ln w="9525" cap="flat">
              <a:noFill/>
              <a:prstDash val="solid"/>
              <a:miter/>
            </a:ln>
            <a:effectLst>
              <a:outerShdw blurRad="50800" dist="38100" dir="5400000" algn="t" rotWithShape="0">
                <a:prstClr val="black">
                  <a:alpha val="40000"/>
                </a:prstClr>
              </a:outerShdw>
            </a:effectLst>
          </p:spPr>
          <p:txBody>
            <a:bodyPr wrap="square" rtlCol="0" anchor="ctr">
              <a:noAutofit/>
            </a:bodyPr>
            <a:lstStyle/>
            <a:p>
              <a:endParaRPr lang="en-GB">
                <a:solidFill>
                  <a:schemeClr val="tx1"/>
                </a:solidFill>
              </a:endParaRPr>
            </a:p>
          </p:txBody>
        </p:sp>
        <p:sp>
          <p:nvSpPr>
            <p:cNvPr id="12" name="Freeform: Shape 11">
              <a:extLst>
                <a:ext uri="{FF2B5EF4-FFF2-40B4-BE49-F238E27FC236}">
                  <a16:creationId xmlns:a16="http://schemas.microsoft.com/office/drawing/2014/main" id="{568A2AEE-7518-23FD-F112-48044B22D52F}"/>
                </a:ext>
              </a:extLst>
            </p:cNvPr>
            <p:cNvSpPr/>
            <p:nvPr/>
          </p:nvSpPr>
          <p:spPr>
            <a:xfrm>
              <a:off x="11469743" y="1381496"/>
              <a:ext cx="742536" cy="5469361"/>
            </a:xfrm>
            <a:custGeom>
              <a:avLst/>
              <a:gdLst>
                <a:gd name="connsiteX0" fmla="*/ 0 w 742536"/>
                <a:gd name="connsiteY0" fmla="*/ 0 h 5469361"/>
                <a:gd name="connsiteX1" fmla="*/ 742536 w 742536"/>
                <a:gd name="connsiteY1" fmla="*/ 742536 h 5469361"/>
                <a:gd name="connsiteX2" fmla="*/ 742536 w 742536"/>
                <a:gd name="connsiteY2" fmla="*/ 5469361 h 5469361"/>
                <a:gd name="connsiteX3" fmla="*/ 0 w 742536"/>
                <a:gd name="connsiteY3" fmla="*/ 5469361 h 5469361"/>
                <a:gd name="connsiteX4" fmla="*/ 0 w 742536"/>
                <a:gd name="connsiteY4" fmla="*/ 0 h 5469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536" h="5469361">
                  <a:moveTo>
                    <a:pt x="0" y="0"/>
                  </a:moveTo>
                  <a:lnTo>
                    <a:pt x="742536" y="742536"/>
                  </a:lnTo>
                  <a:lnTo>
                    <a:pt x="742536" y="5469361"/>
                  </a:lnTo>
                  <a:lnTo>
                    <a:pt x="0" y="5469361"/>
                  </a:lnTo>
                  <a:lnTo>
                    <a:pt x="0" y="0"/>
                  </a:lnTo>
                  <a:close/>
                </a:path>
              </a:pathLst>
            </a:custGeom>
            <a:solidFill>
              <a:srgbClr val="55D2B1"/>
            </a:solidFill>
            <a:ln w="9525" cap="flat">
              <a:noFill/>
              <a:prstDash val="solid"/>
              <a:miter/>
            </a:ln>
            <a:effectLst>
              <a:outerShdw blurRad="50800" dist="38100" dir="10800000" algn="r" rotWithShape="0">
                <a:prstClr val="black">
                  <a:alpha val="40000"/>
                </a:prstClr>
              </a:outerShdw>
            </a:effectLst>
          </p:spPr>
          <p:txBody>
            <a:bodyPr wrap="square" rtlCol="0" anchor="ctr">
              <a:noAutofit/>
            </a:bodyPr>
            <a:lstStyle/>
            <a:p>
              <a:endParaRPr lang="en-GB">
                <a:solidFill>
                  <a:schemeClr val="tx1"/>
                </a:solidFill>
              </a:endParaRPr>
            </a:p>
          </p:txBody>
        </p:sp>
      </p:grpSp>
      <p:pic>
        <p:nvPicPr>
          <p:cNvPr id="4" name="Picture 3">
            <a:extLst>
              <a:ext uri="{FF2B5EF4-FFF2-40B4-BE49-F238E27FC236}">
                <a16:creationId xmlns:a16="http://schemas.microsoft.com/office/drawing/2014/main" id="{EEB72412-4469-D410-EEF0-101AE540F1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687" t="-179" r="26725" b="14094"/>
          <a:stretch/>
        </p:blipFill>
        <p:spPr>
          <a:xfrm>
            <a:off x="7105740" y="-7144"/>
            <a:ext cx="4366799" cy="6858000"/>
          </a:xfrm>
          <a:custGeom>
            <a:avLst/>
            <a:gdLst>
              <a:gd name="connsiteX0" fmla="*/ 5028 w 4366799"/>
              <a:gd name="connsiteY0" fmla="*/ 0 h 6858000"/>
              <a:gd name="connsiteX1" fmla="*/ 2988330 w 4366799"/>
              <a:gd name="connsiteY1" fmla="*/ 6821 h 6858000"/>
              <a:gd name="connsiteX2" fmla="*/ 4366173 w 4366799"/>
              <a:gd name="connsiteY2" fmla="*/ 1392409 h 6858000"/>
              <a:gd name="connsiteX3" fmla="*/ 4360567 w 4366799"/>
              <a:gd name="connsiteY3" fmla="*/ 4135147 h 6858000"/>
              <a:gd name="connsiteX4" fmla="*/ 4355001 w 4366799"/>
              <a:gd name="connsiteY4" fmla="*/ 6858000 h 6858000"/>
              <a:gd name="connsiteX5" fmla="*/ 2127331 w 4366799"/>
              <a:gd name="connsiteY5" fmla="*/ 6858000 h 6858000"/>
              <a:gd name="connsiteX6" fmla="*/ 5028 w 4366799"/>
              <a:gd name="connsiteY6" fmla="*/ 4748638 h 6858000"/>
              <a:gd name="connsiteX7" fmla="*/ 5028 w 436679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6799" h="6858000">
                <a:moveTo>
                  <a:pt x="5028" y="0"/>
                </a:moveTo>
                <a:lnTo>
                  <a:pt x="2988330" y="6821"/>
                </a:lnTo>
                <a:cubicBezTo>
                  <a:pt x="3436822" y="472730"/>
                  <a:pt x="3917681" y="926500"/>
                  <a:pt x="4366173" y="1392409"/>
                </a:cubicBezTo>
                <a:cubicBezTo>
                  <a:pt x="4368350" y="2304632"/>
                  <a:pt x="4364458" y="3219889"/>
                  <a:pt x="4360567" y="4135147"/>
                </a:cubicBezTo>
                <a:lnTo>
                  <a:pt x="4355001" y="6858000"/>
                </a:lnTo>
                <a:lnTo>
                  <a:pt x="2127331" y="6858000"/>
                </a:lnTo>
                <a:lnTo>
                  <a:pt x="5028" y="4748638"/>
                </a:lnTo>
                <a:cubicBezTo>
                  <a:pt x="674" y="3159324"/>
                  <a:pt x="-3681" y="1602377"/>
                  <a:pt x="5028" y="0"/>
                </a:cubicBezTo>
                <a:close/>
              </a:path>
            </a:pathLst>
          </a:custGeom>
          <a:effectLst>
            <a:innerShdw blurRad="241300">
              <a:prstClr val="black">
                <a:alpha val="75000"/>
              </a:prstClr>
            </a:innerShdw>
          </a:effectLst>
        </p:spPr>
      </p:pic>
    </p:spTree>
    <p:extLst>
      <p:ext uri="{BB962C8B-B14F-4D97-AF65-F5344CB8AC3E}">
        <p14:creationId xmlns:p14="http://schemas.microsoft.com/office/powerpoint/2010/main" val="3579171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ront Cover 2 Editable">
    <p:bg>
      <p:bgPr>
        <a:solidFill>
          <a:schemeClr val="tx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E9316C-ED89-0FB1-B3C9-92E5D7311479}"/>
              </a:ext>
            </a:extLst>
          </p:cNvPr>
          <p:cNvSpPr>
            <a:spLocks noGrp="1"/>
          </p:cNvSpPr>
          <p:nvPr>
            <p:ph type="pic" sz="quarter" idx="12"/>
          </p:nvPr>
        </p:nvSpPr>
        <p:spPr>
          <a:xfrm>
            <a:off x="7583555" y="0"/>
            <a:ext cx="2497843" cy="6858000"/>
          </a:xfrm>
          <a:custGeom>
            <a:avLst/>
            <a:gdLst>
              <a:gd name="connsiteX0" fmla="*/ 0 w 2497843"/>
              <a:gd name="connsiteY0" fmla="*/ 0 h 6858000"/>
              <a:gd name="connsiteX1" fmla="*/ 330194 w 2497843"/>
              <a:gd name="connsiteY1" fmla="*/ 0 h 6858000"/>
              <a:gd name="connsiteX2" fmla="*/ 2497843 w 2497843"/>
              <a:gd name="connsiteY2" fmla="*/ 2181817 h 6858000"/>
              <a:gd name="connsiteX3" fmla="*/ 2496118 w 2497843"/>
              <a:gd name="connsiteY3" fmla="*/ 4678364 h 6858000"/>
              <a:gd name="connsiteX4" fmla="*/ 2494613 w 2497843"/>
              <a:gd name="connsiteY4" fmla="*/ 6858000 h 6858000"/>
              <a:gd name="connsiteX5" fmla="*/ 2177923 w 2497843"/>
              <a:gd name="connsiteY5" fmla="*/ 6858000 h 6858000"/>
              <a:gd name="connsiteX6" fmla="*/ 6011 w 2497843"/>
              <a:gd name="connsiteY6" fmla="*/ 468307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843" h="6858000">
                <a:moveTo>
                  <a:pt x="0" y="0"/>
                </a:moveTo>
                <a:lnTo>
                  <a:pt x="330194" y="0"/>
                </a:lnTo>
                <a:lnTo>
                  <a:pt x="2497843" y="2181817"/>
                </a:lnTo>
                <a:cubicBezTo>
                  <a:pt x="2495121" y="3011853"/>
                  <a:pt x="2495620" y="3845108"/>
                  <a:pt x="2496118" y="4678364"/>
                </a:cubicBezTo>
                <a:lnTo>
                  <a:pt x="2494613" y="6858000"/>
                </a:lnTo>
                <a:lnTo>
                  <a:pt x="2177923" y="6858000"/>
                </a:lnTo>
                <a:lnTo>
                  <a:pt x="6011" y="4683078"/>
                </a:lnTo>
                <a:close/>
              </a:path>
            </a:pathLst>
          </a:custGeom>
        </p:spPr>
        <p:txBody>
          <a:bodyPr wrap="square">
            <a:noAutofit/>
          </a:bodyPr>
          <a:lstStyle/>
          <a:p>
            <a:r>
              <a:rPr lang="en-US"/>
              <a:t>Click icon to add picture</a:t>
            </a:r>
            <a:endParaRPr lang="en-GB"/>
          </a:p>
        </p:txBody>
      </p:sp>
      <p:sp>
        <p:nvSpPr>
          <p:cNvPr id="9" name="TextBox 8">
            <a:extLst>
              <a:ext uri="{FF2B5EF4-FFF2-40B4-BE49-F238E27FC236}">
                <a16:creationId xmlns:a16="http://schemas.microsoft.com/office/drawing/2014/main" id="{A4BCB0CA-9F5A-AA7B-4ECF-E9966F87B09C}"/>
              </a:ext>
            </a:extLst>
          </p:cNvPr>
          <p:cNvSpPr txBox="1"/>
          <p:nvPr/>
        </p:nvSpPr>
        <p:spPr>
          <a:xfrm>
            <a:off x="528724" y="6137748"/>
            <a:ext cx="4396740" cy="438838"/>
          </a:xfrm>
          <a:prstGeom prst="rect">
            <a:avLst/>
          </a:prstGeom>
          <a:noFill/>
        </p:spPr>
        <p:txBody>
          <a:bodyPr wrap="square" rtlCol="0">
            <a:spAutoFit/>
          </a:bodyPr>
          <a:lstStyle/>
          <a:p>
            <a:pPr>
              <a:lnSpc>
                <a:spcPct val="150000"/>
              </a:lnSpc>
            </a:pPr>
            <a:r>
              <a:rPr lang="en-GB" sz="800">
                <a:solidFill>
                  <a:srgbClr val="55D2B1"/>
                </a:solidFill>
                <a:latin typeface="Arial" panose="020B0604020202020204" pitchFamily="34" charset="0"/>
                <a:ea typeface="Calibri" panose="020F0502020204030204" pitchFamily="34" charset="0"/>
                <a:cs typeface="Arial" panose="020B0604020202020204" pitchFamily="34" charset="0"/>
              </a:rPr>
              <a:t>savilleassessment.com</a:t>
            </a:r>
          </a:p>
          <a:p>
            <a:pPr>
              <a:lnSpc>
                <a:spcPct val="150000"/>
              </a:lnSpc>
            </a:pPr>
            <a:r>
              <a:rPr lang="en-GB" sz="800">
                <a:solidFill>
                  <a:schemeClr val="bg1"/>
                </a:solidFill>
                <a:latin typeface="Arial" panose="020B0604020202020204" pitchFamily="34" charset="0"/>
                <a:ea typeface="Calibri" panose="020F0502020204030204" pitchFamily="34" charset="0"/>
                <a:cs typeface="Arial" panose="020B0604020202020204" pitchFamily="34" charset="0"/>
              </a:rPr>
              <a:t>© 2023 Saville Assessment Ltd. All rights reserved.</a:t>
            </a:r>
          </a:p>
        </p:txBody>
      </p:sp>
      <p:sp>
        <p:nvSpPr>
          <p:cNvPr id="19" name="Text Placeholder 17">
            <a:extLst>
              <a:ext uri="{FF2B5EF4-FFF2-40B4-BE49-F238E27FC236}">
                <a16:creationId xmlns:a16="http://schemas.microsoft.com/office/drawing/2014/main" id="{4C8C7832-2E0E-F5F4-D490-5C423AE1A45E}"/>
              </a:ext>
            </a:extLst>
          </p:cNvPr>
          <p:cNvSpPr>
            <a:spLocks noGrp="1"/>
          </p:cNvSpPr>
          <p:nvPr>
            <p:ph type="body" sz="quarter" idx="10" hasCustomPrompt="1"/>
          </p:nvPr>
        </p:nvSpPr>
        <p:spPr>
          <a:xfrm>
            <a:off x="528638" y="3584751"/>
            <a:ext cx="5447289"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Main Title</a:t>
            </a:r>
          </a:p>
        </p:txBody>
      </p:sp>
      <p:sp>
        <p:nvSpPr>
          <p:cNvPr id="22" name="Text Placeholder 20">
            <a:extLst>
              <a:ext uri="{FF2B5EF4-FFF2-40B4-BE49-F238E27FC236}">
                <a16:creationId xmlns:a16="http://schemas.microsoft.com/office/drawing/2014/main" id="{7828F340-6474-DAE7-FFDF-BAEB34AC81B9}"/>
              </a:ext>
            </a:extLst>
          </p:cNvPr>
          <p:cNvSpPr>
            <a:spLocks noGrp="1"/>
          </p:cNvSpPr>
          <p:nvPr>
            <p:ph type="body" sz="quarter" idx="11" hasCustomPrompt="1"/>
          </p:nvPr>
        </p:nvSpPr>
        <p:spPr>
          <a:xfrm>
            <a:off x="528638" y="5138148"/>
            <a:ext cx="4397375" cy="369743"/>
          </a:xfrm>
        </p:spPr>
        <p:txBody>
          <a:bodyPr>
            <a:noAutofit/>
          </a:bodyPr>
          <a:lstStyle>
            <a:lvl1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1pPr>
            <a:lvl2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2pPr>
            <a:lvl3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3pPr>
            <a:lvl4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4pPr>
            <a:lvl5pPr marL="0" algn="l" defTabSz="914400" rtl="0" eaLnBrk="1" latinLnBrk="0" hangingPunct="1">
              <a:defRPr lang="en-GB" sz="2000" kern="1200" dirty="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5pPr>
          </a:lstStyle>
          <a:p>
            <a:pPr lvl="0"/>
            <a:r>
              <a:rPr lang="en-US"/>
              <a:t>Subheading</a:t>
            </a:r>
          </a:p>
        </p:txBody>
      </p:sp>
      <p:pic>
        <p:nvPicPr>
          <p:cNvPr id="24" name="Graphic 23">
            <a:extLst>
              <a:ext uri="{FF2B5EF4-FFF2-40B4-BE49-F238E27FC236}">
                <a16:creationId xmlns:a16="http://schemas.microsoft.com/office/drawing/2014/main" id="{25CFE754-8A09-280B-2252-D1B48E4663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638" y="482769"/>
            <a:ext cx="1646913" cy="1797449"/>
          </a:xfrm>
          <a:prstGeom prst="rect">
            <a:avLst/>
          </a:prstGeom>
        </p:spPr>
      </p:pic>
      <p:sp>
        <p:nvSpPr>
          <p:cNvPr id="31" name="Freeform: Shape 30">
            <a:extLst>
              <a:ext uri="{FF2B5EF4-FFF2-40B4-BE49-F238E27FC236}">
                <a16:creationId xmlns:a16="http://schemas.microsoft.com/office/drawing/2014/main" id="{2DABC660-8022-FC13-ED94-2A6591A92F75}"/>
              </a:ext>
            </a:extLst>
          </p:cNvPr>
          <p:cNvSpPr/>
          <p:nvPr/>
        </p:nvSpPr>
        <p:spPr>
          <a:xfrm>
            <a:off x="5154207" y="0"/>
            <a:ext cx="2431167" cy="4677403"/>
          </a:xfrm>
          <a:custGeom>
            <a:avLst/>
            <a:gdLst>
              <a:gd name="connsiteX0" fmla="*/ 2114222 w 2431167"/>
              <a:gd name="connsiteY0" fmla="*/ 0 h 4677403"/>
              <a:gd name="connsiteX1" fmla="*/ 2431167 w 2431167"/>
              <a:gd name="connsiteY1" fmla="*/ 0 h 4677403"/>
              <a:gd name="connsiteX2" fmla="*/ 2431167 w 2431167"/>
              <a:gd name="connsiteY2" fmla="*/ 4677403 h 4677403"/>
              <a:gd name="connsiteX3" fmla="*/ 46465 w 2431167"/>
              <a:gd name="connsiteY3" fmla="*/ 2293069 h 4677403"/>
              <a:gd name="connsiteX4" fmla="*/ 0 w 2431167"/>
              <a:gd name="connsiteY4" fmla="*/ 2180229 h 4677403"/>
              <a:gd name="connsiteX5" fmla="*/ 46465 w 2431167"/>
              <a:gd name="connsiteY5" fmla="*/ 2067761 h 4677403"/>
              <a:gd name="connsiteX6" fmla="*/ 2114222 w 2431167"/>
              <a:gd name="connsiteY6" fmla="*/ 0 h 4677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167" h="4677403">
                <a:moveTo>
                  <a:pt x="2114222" y="0"/>
                </a:moveTo>
                <a:lnTo>
                  <a:pt x="2431167" y="0"/>
                </a:lnTo>
                <a:lnTo>
                  <a:pt x="2431167" y="4677403"/>
                </a:lnTo>
                <a:lnTo>
                  <a:pt x="46465" y="2293069"/>
                </a:lnTo>
                <a:cubicBezTo>
                  <a:pt x="15486" y="2261722"/>
                  <a:pt x="0" y="2221161"/>
                  <a:pt x="0" y="2180229"/>
                </a:cubicBezTo>
                <a:cubicBezTo>
                  <a:pt x="0" y="2139297"/>
                  <a:pt x="15486" y="2098736"/>
                  <a:pt x="46465" y="2067761"/>
                </a:cubicBezTo>
                <a:lnTo>
                  <a:pt x="2114222" y="0"/>
                </a:lnTo>
                <a:close/>
              </a:path>
            </a:pathLst>
          </a:custGeom>
          <a:solidFill>
            <a:srgbClr val="55D2B1"/>
          </a:solidFill>
          <a:ln w="9525" cap="flat">
            <a:noFill/>
            <a:prstDash val="solid"/>
            <a:miter/>
          </a:ln>
        </p:spPr>
        <p:txBody>
          <a:bodyPr wrap="square" rtlCol="0" anchor="ctr">
            <a:noAutofit/>
          </a:bodyPr>
          <a:lstStyle/>
          <a:p>
            <a:endParaRPr lang="en-GB"/>
          </a:p>
        </p:txBody>
      </p:sp>
      <p:sp>
        <p:nvSpPr>
          <p:cNvPr id="30" name="Freeform: Shape 29">
            <a:extLst>
              <a:ext uri="{FF2B5EF4-FFF2-40B4-BE49-F238E27FC236}">
                <a16:creationId xmlns:a16="http://schemas.microsoft.com/office/drawing/2014/main" id="{45D51146-78F9-36C1-5F18-B68766C2AFD3}"/>
              </a:ext>
            </a:extLst>
          </p:cNvPr>
          <p:cNvSpPr/>
          <p:nvPr/>
        </p:nvSpPr>
        <p:spPr>
          <a:xfrm>
            <a:off x="7902366" y="1"/>
            <a:ext cx="4289634" cy="2180229"/>
          </a:xfrm>
          <a:custGeom>
            <a:avLst/>
            <a:gdLst>
              <a:gd name="connsiteX0" fmla="*/ 0 w 4289634"/>
              <a:gd name="connsiteY0" fmla="*/ 0 h 2180229"/>
              <a:gd name="connsiteX1" fmla="*/ 4289634 w 4289634"/>
              <a:gd name="connsiteY1" fmla="*/ 0 h 2180229"/>
              <a:gd name="connsiteX2" fmla="*/ 4289634 w 4289634"/>
              <a:gd name="connsiteY2" fmla="*/ 71145 h 2180229"/>
              <a:gd name="connsiteX3" fmla="*/ 2180550 w 4289634"/>
              <a:gd name="connsiteY3" fmla="*/ 2180229 h 2180229"/>
              <a:gd name="connsiteX4" fmla="*/ 0 w 4289634"/>
              <a:gd name="connsiteY4" fmla="*/ 0 h 2180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9634" h="2180229">
                <a:moveTo>
                  <a:pt x="0" y="0"/>
                </a:moveTo>
                <a:lnTo>
                  <a:pt x="4289634" y="0"/>
                </a:lnTo>
                <a:lnTo>
                  <a:pt x="4289634" y="71145"/>
                </a:lnTo>
                <a:lnTo>
                  <a:pt x="2180550" y="2180229"/>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9" name="Freeform: Shape 28">
            <a:extLst>
              <a:ext uri="{FF2B5EF4-FFF2-40B4-BE49-F238E27FC236}">
                <a16:creationId xmlns:a16="http://schemas.microsoft.com/office/drawing/2014/main" id="{44F23861-71EF-FB7B-D83A-FD0B69A915CF}"/>
              </a:ext>
            </a:extLst>
          </p:cNvPr>
          <p:cNvSpPr/>
          <p:nvPr/>
        </p:nvSpPr>
        <p:spPr>
          <a:xfrm>
            <a:off x="10082915" y="2180229"/>
            <a:ext cx="2109085" cy="4677771"/>
          </a:xfrm>
          <a:custGeom>
            <a:avLst/>
            <a:gdLst>
              <a:gd name="connsiteX0" fmla="*/ 0 w 2109085"/>
              <a:gd name="connsiteY0" fmla="*/ 0 h 4677771"/>
              <a:gd name="connsiteX1" fmla="*/ 2109085 w 2109085"/>
              <a:gd name="connsiteY1" fmla="*/ 2109084 h 4677771"/>
              <a:gd name="connsiteX2" fmla="*/ 2109085 w 2109085"/>
              <a:gd name="connsiteY2" fmla="*/ 2885264 h 4677771"/>
              <a:gd name="connsiteX3" fmla="*/ 316577 w 2109085"/>
              <a:gd name="connsiteY3" fmla="*/ 4677771 h 4677771"/>
              <a:gd name="connsiteX4" fmla="*/ 0 w 2109085"/>
              <a:gd name="connsiteY4" fmla="*/ 4677771 h 4677771"/>
              <a:gd name="connsiteX5" fmla="*/ 0 w 2109085"/>
              <a:gd name="connsiteY5" fmla="*/ 0 h 467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85" h="4677771">
                <a:moveTo>
                  <a:pt x="0" y="0"/>
                </a:moveTo>
                <a:lnTo>
                  <a:pt x="2109085" y="2109084"/>
                </a:lnTo>
                <a:lnTo>
                  <a:pt x="2109085" y="2885264"/>
                </a:lnTo>
                <a:lnTo>
                  <a:pt x="316577" y="4677771"/>
                </a:lnTo>
                <a:lnTo>
                  <a:pt x="0" y="4677771"/>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7" name="Freeform: Shape 26">
            <a:extLst>
              <a:ext uri="{FF2B5EF4-FFF2-40B4-BE49-F238E27FC236}">
                <a16:creationId xmlns:a16="http://schemas.microsoft.com/office/drawing/2014/main" id="{607C1F27-4157-330B-6282-14AA0D2BEB10}"/>
              </a:ext>
            </a:extLst>
          </p:cNvPr>
          <p:cNvSpPr/>
          <p:nvPr/>
        </p:nvSpPr>
        <p:spPr>
          <a:xfrm>
            <a:off x="5405145" y="4677772"/>
            <a:ext cx="4360458" cy="2180229"/>
          </a:xfrm>
          <a:custGeom>
            <a:avLst/>
            <a:gdLst>
              <a:gd name="connsiteX0" fmla="*/ 2180229 w 4360458"/>
              <a:gd name="connsiteY0" fmla="*/ 0 h 2180229"/>
              <a:gd name="connsiteX1" fmla="*/ 4360458 w 4360458"/>
              <a:gd name="connsiteY1" fmla="*/ 2180229 h 2180229"/>
              <a:gd name="connsiteX2" fmla="*/ 0 w 4360458"/>
              <a:gd name="connsiteY2" fmla="*/ 2180229 h 2180229"/>
              <a:gd name="connsiteX3" fmla="*/ 2180229 w 4360458"/>
              <a:gd name="connsiteY3" fmla="*/ 0 h 2180229"/>
            </a:gdLst>
            <a:ahLst/>
            <a:cxnLst>
              <a:cxn ang="0">
                <a:pos x="connsiteX0" y="connsiteY0"/>
              </a:cxn>
              <a:cxn ang="0">
                <a:pos x="connsiteX1" y="connsiteY1"/>
              </a:cxn>
              <a:cxn ang="0">
                <a:pos x="connsiteX2" y="connsiteY2"/>
              </a:cxn>
              <a:cxn ang="0">
                <a:pos x="connsiteX3" y="connsiteY3"/>
              </a:cxn>
            </a:cxnLst>
            <a:rect l="l" t="t" r="r" b="b"/>
            <a:pathLst>
              <a:path w="4360458" h="2180229">
                <a:moveTo>
                  <a:pt x="2180229" y="0"/>
                </a:moveTo>
                <a:lnTo>
                  <a:pt x="4360458" y="2180229"/>
                </a:lnTo>
                <a:lnTo>
                  <a:pt x="0" y="2180229"/>
                </a:lnTo>
                <a:lnTo>
                  <a:pt x="2180229" y="0"/>
                </a:lnTo>
                <a:close/>
              </a:path>
            </a:pathLst>
          </a:custGeom>
          <a:solidFill>
            <a:srgbClr val="55D2B1"/>
          </a:solidFill>
          <a:ln w="9525"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C75FF41F-8D71-C825-C894-11E761AE6B02}"/>
              </a:ext>
            </a:extLst>
          </p:cNvPr>
          <p:cNvSpPr/>
          <p:nvPr/>
        </p:nvSpPr>
        <p:spPr>
          <a:xfrm>
            <a:off x="10903333" y="810569"/>
            <a:ext cx="1303654" cy="2739497"/>
          </a:xfrm>
          <a:custGeom>
            <a:avLst/>
            <a:gdLst>
              <a:gd name="connsiteX0" fmla="*/ 1303654 w 1303654"/>
              <a:gd name="connsiteY0" fmla="*/ 0 h 2739497"/>
              <a:gd name="connsiteX1" fmla="*/ 1303654 w 1303654"/>
              <a:gd name="connsiteY1" fmla="*/ 2739497 h 2739497"/>
              <a:gd name="connsiteX2" fmla="*/ 46464 w 1303654"/>
              <a:gd name="connsiteY2" fmla="*/ 1482500 h 2739497"/>
              <a:gd name="connsiteX3" fmla="*/ 0 w 1303654"/>
              <a:gd name="connsiteY3" fmla="*/ 1369661 h 2739497"/>
              <a:gd name="connsiteX4" fmla="*/ 46464 w 1303654"/>
              <a:gd name="connsiteY4" fmla="*/ 1257193 h 2739497"/>
              <a:gd name="connsiteX5" fmla="*/ 1303654 w 1303654"/>
              <a:gd name="connsiteY5" fmla="*/ 0 h 273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3654" h="2739497">
                <a:moveTo>
                  <a:pt x="1303654" y="0"/>
                </a:moveTo>
                <a:lnTo>
                  <a:pt x="1303654" y="2739497"/>
                </a:lnTo>
                <a:lnTo>
                  <a:pt x="46464" y="1482500"/>
                </a:lnTo>
                <a:cubicBezTo>
                  <a:pt x="15486" y="1451153"/>
                  <a:pt x="0" y="1410593"/>
                  <a:pt x="0" y="1369661"/>
                </a:cubicBezTo>
                <a:cubicBezTo>
                  <a:pt x="0" y="1328728"/>
                  <a:pt x="15486" y="1288168"/>
                  <a:pt x="46464" y="1257193"/>
                </a:cubicBezTo>
                <a:lnTo>
                  <a:pt x="1303654"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5" name="Freeform: Shape 14">
            <a:extLst>
              <a:ext uri="{FF2B5EF4-FFF2-40B4-BE49-F238E27FC236}">
                <a16:creationId xmlns:a16="http://schemas.microsoft.com/office/drawing/2014/main" id="{EFDE87BB-EB76-6461-ED3A-FB14B63B5EF9}"/>
              </a:ext>
            </a:extLst>
          </p:cNvPr>
          <p:cNvSpPr/>
          <p:nvPr/>
        </p:nvSpPr>
        <p:spPr>
          <a:xfrm>
            <a:off x="11154270" y="5805284"/>
            <a:ext cx="1052717" cy="1052716"/>
          </a:xfrm>
          <a:custGeom>
            <a:avLst/>
            <a:gdLst>
              <a:gd name="connsiteX0" fmla="*/ 1052717 w 1052717"/>
              <a:gd name="connsiteY0" fmla="*/ 0 h 1052716"/>
              <a:gd name="connsiteX1" fmla="*/ 1052717 w 1052717"/>
              <a:gd name="connsiteY1" fmla="*/ 1052716 h 1052716"/>
              <a:gd name="connsiteX2" fmla="*/ 0 w 1052717"/>
              <a:gd name="connsiteY2" fmla="*/ 1052716 h 1052716"/>
              <a:gd name="connsiteX3" fmla="*/ 1052717 w 1052717"/>
              <a:gd name="connsiteY3" fmla="*/ 0 h 1052716"/>
            </a:gdLst>
            <a:ahLst/>
            <a:cxnLst>
              <a:cxn ang="0">
                <a:pos x="connsiteX0" y="connsiteY0"/>
              </a:cxn>
              <a:cxn ang="0">
                <a:pos x="connsiteX1" y="connsiteY1"/>
              </a:cxn>
              <a:cxn ang="0">
                <a:pos x="connsiteX2" y="connsiteY2"/>
              </a:cxn>
              <a:cxn ang="0">
                <a:pos x="connsiteX3" y="connsiteY3"/>
              </a:cxn>
            </a:cxnLst>
            <a:rect l="l" t="t" r="r" b="b"/>
            <a:pathLst>
              <a:path w="1052717" h="1052716">
                <a:moveTo>
                  <a:pt x="1052717" y="0"/>
                </a:moveTo>
                <a:lnTo>
                  <a:pt x="1052717" y="1052716"/>
                </a:lnTo>
                <a:lnTo>
                  <a:pt x="0" y="1052716"/>
                </a:lnTo>
                <a:lnTo>
                  <a:pt x="1052717"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654673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ront Cover 2 Woman">
    <p:bg>
      <p:bgPr>
        <a:solidFill>
          <a:schemeClr val="tx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BCB0CA-9F5A-AA7B-4ECF-E9966F87B09C}"/>
              </a:ext>
            </a:extLst>
          </p:cNvPr>
          <p:cNvSpPr txBox="1"/>
          <p:nvPr/>
        </p:nvSpPr>
        <p:spPr>
          <a:xfrm>
            <a:off x="528724" y="6137748"/>
            <a:ext cx="4396740" cy="438838"/>
          </a:xfrm>
          <a:prstGeom prst="rect">
            <a:avLst/>
          </a:prstGeom>
          <a:noFill/>
        </p:spPr>
        <p:txBody>
          <a:bodyPr wrap="square" rtlCol="0">
            <a:spAutoFit/>
          </a:bodyPr>
          <a:lstStyle/>
          <a:p>
            <a:pPr>
              <a:lnSpc>
                <a:spcPct val="150000"/>
              </a:lnSpc>
            </a:pPr>
            <a:r>
              <a:rPr lang="en-GB" sz="800">
                <a:solidFill>
                  <a:srgbClr val="55D2B1"/>
                </a:solidFill>
                <a:latin typeface="Arial" panose="020B0604020202020204" pitchFamily="34" charset="0"/>
                <a:ea typeface="Calibri" panose="020F0502020204030204" pitchFamily="34" charset="0"/>
                <a:cs typeface="Arial" panose="020B0604020202020204" pitchFamily="34" charset="0"/>
              </a:rPr>
              <a:t>savilleassessment.com</a:t>
            </a:r>
          </a:p>
          <a:p>
            <a:pPr>
              <a:lnSpc>
                <a:spcPct val="150000"/>
              </a:lnSpc>
            </a:pPr>
            <a:r>
              <a:rPr lang="en-GB" sz="800">
                <a:solidFill>
                  <a:schemeClr val="bg1"/>
                </a:solidFill>
                <a:latin typeface="Arial" panose="020B0604020202020204" pitchFamily="34" charset="0"/>
                <a:ea typeface="Calibri" panose="020F0502020204030204" pitchFamily="34" charset="0"/>
                <a:cs typeface="Arial" panose="020B0604020202020204" pitchFamily="34" charset="0"/>
              </a:rPr>
              <a:t>© 2023 Saville Assessment Ltd. All rights reserved.</a:t>
            </a:r>
          </a:p>
        </p:txBody>
      </p:sp>
      <p:sp>
        <p:nvSpPr>
          <p:cNvPr id="19" name="Text Placeholder 17">
            <a:extLst>
              <a:ext uri="{FF2B5EF4-FFF2-40B4-BE49-F238E27FC236}">
                <a16:creationId xmlns:a16="http://schemas.microsoft.com/office/drawing/2014/main" id="{4C8C7832-2E0E-F5F4-D490-5C423AE1A45E}"/>
              </a:ext>
            </a:extLst>
          </p:cNvPr>
          <p:cNvSpPr>
            <a:spLocks noGrp="1"/>
          </p:cNvSpPr>
          <p:nvPr>
            <p:ph type="body" sz="quarter" idx="10" hasCustomPrompt="1"/>
          </p:nvPr>
        </p:nvSpPr>
        <p:spPr>
          <a:xfrm>
            <a:off x="528638" y="3584751"/>
            <a:ext cx="5447289"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Main Title</a:t>
            </a:r>
          </a:p>
        </p:txBody>
      </p:sp>
      <p:sp>
        <p:nvSpPr>
          <p:cNvPr id="22" name="Text Placeholder 20">
            <a:extLst>
              <a:ext uri="{FF2B5EF4-FFF2-40B4-BE49-F238E27FC236}">
                <a16:creationId xmlns:a16="http://schemas.microsoft.com/office/drawing/2014/main" id="{7828F340-6474-DAE7-FFDF-BAEB34AC81B9}"/>
              </a:ext>
            </a:extLst>
          </p:cNvPr>
          <p:cNvSpPr>
            <a:spLocks noGrp="1"/>
          </p:cNvSpPr>
          <p:nvPr>
            <p:ph type="body" sz="quarter" idx="11" hasCustomPrompt="1"/>
          </p:nvPr>
        </p:nvSpPr>
        <p:spPr>
          <a:xfrm>
            <a:off x="528638" y="5138148"/>
            <a:ext cx="4397375" cy="369743"/>
          </a:xfrm>
        </p:spPr>
        <p:txBody>
          <a:bodyPr>
            <a:noAutofit/>
          </a:bodyPr>
          <a:lstStyle>
            <a:lvl1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1pPr>
            <a:lvl2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2pPr>
            <a:lvl3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3pPr>
            <a:lvl4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4pPr>
            <a:lvl5pPr marL="0" algn="l" defTabSz="914400" rtl="0" eaLnBrk="1" latinLnBrk="0" hangingPunct="1">
              <a:defRPr lang="en-GB" sz="2000" kern="1200" dirty="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5pPr>
          </a:lstStyle>
          <a:p>
            <a:pPr lvl="0"/>
            <a:r>
              <a:rPr lang="en-US"/>
              <a:t>Subheading</a:t>
            </a:r>
          </a:p>
        </p:txBody>
      </p:sp>
      <p:pic>
        <p:nvPicPr>
          <p:cNvPr id="24" name="Graphic 23">
            <a:extLst>
              <a:ext uri="{FF2B5EF4-FFF2-40B4-BE49-F238E27FC236}">
                <a16:creationId xmlns:a16="http://schemas.microsoft.com/office/drawing/2014/main" id="{25CFE754-8A09-280B-2252-D1B48E4663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638" y="482769"/>
            <a:ext cx="1646913" cy="1797449"/>
          </a:xfrm>
          <a:prstGeom prst="rect">
            <a:avLst/>
          </a:prstGeom>
        </p:spPr>
      </p:pic>
      <p:sp>
        <p:nvSpPr>
          <p:cNvPr id="31" name="Freeform: Shape 30">
            <a:extLst>
              <a:ext uri="{FF2B5EF4-FFF2-40B4-BE49-F238E27FC236}">
                <a16:creationId xmlns:a16="http://schemas.microsoft.com/office/drawing/2014/main" id="{2DABC660-8022-FC13-ED94-2A6591A92F75}"/>
              </a:ext>
            </a:extLst>
          </p:cNvPr>
          <p:cNvSpPr/>
          <p:nvPr/>
        </p:nvSpPr>
        <p:spPr>
          <a:xfrm>
            <a:off x="5154207" y="0"/>
            <a:ext cx="2431167" cy="4677403"/>
          </a:xfrm>
          <a:custGeom>
            <a:avLst/>
            <a:gdLst>
              <a:gd name="connsiteX0" fmla="*/ 2114222 w 2431167"/>
              <a:gd name="connsiteY0" fmla="*/ 0 h 4677403"/>
              <a:gd name="connsiteX1" fmla="*/ 2431167 w 2431167"/>
              <a:gd name="connsiteY1" fmla="*/ 0 h 4677403"/>
              <a:gd name="connsiteX2" fmla="*/ 2431167 w 2431167"/>
              <a:gd name="connsiteY2" fmla="*/ 4677403 h 4677403"/>
              <a:gd name="connsiteX3" fmla="*/ 46465 w 2431167"/>
              <a:gd name="connsiteY3" fmla="*/ 2293069 h 4677403"/>
              <a:gd name="connsiteX4" fmla="*/ 0 w 2431167"/>
              <a:gd name="connsiteY4" fmla="*/ 2180229 h 4677403"/>
              <a:gd name="connsiteX5" fmla="*/ 46465 w 2431167"/>
              <a:gd name="connsiteY5" fmla="*/ 2067761 h 4677403"/>
              <a:gd name="connsiteX6" fmla="*/ 2114222 w 2431167"/>
              <a:gd name="connsiteY6" fmla="*/ 0 h 4677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167" h="4677403">
                <a:moveTo>
                  <a:pt x="2114222" y="0"/>
                </a:moveTo>
                <a:lnTo>
                  <a:pt x="2431167" y="0"/>
                </a:lnTo>
                <a:lnTo>
                  <a:pt x="2431167" y="4677403"/>
                </a:lnTo>
                <a:lnTo>
                  <a:pt x="46465" y="2293069"/>
                </a:lnTo>
                <a:cubicBezTo>
                  <a:pt x="15486" y="2261722"/>
                  <a:pt x="0" y="2221161"/>
                  <a:pt x="0" y="2180229"/>
                </a:cubicBezTo>
                <a:cubicBezTo>
                  <a:pt x="0" y="2139297"/>
                  <a:pt x="15486" y="2098736"/>
                  <a:pt x="46465" y="2067761"/>
                </a:cubicBezTo>
                <a:lnTo>
                  <a:pt x="2114222" y="0"/>
                </a:lnTo>
                <a:close/>
              </a:path>
            </a:pathLst>
          </a:custGeom>
          <a:solidFill>
            <a:srgbClr val="55D2B1"/>
          </a:solidFill>
          <a:ln w="9525" cap="flat">
            <a:noFill/>
            <a:prstDash val="solid"/>
            <a:miter/>
          </a:ln>
        </p:spPr>
        <p:txBody>
          <a:bodyPr wrap="square" rtlCol="0" anchor="ctr">
            <a:noAutofit/>
          </a:bodyPr>
          <a:lstStyle/>
          <a:p>
            <a:endParaRPr lang="en-GB"/>
          </a:p>
        </p:txBody>
      </p:sp>
      <p:sp>
        <p:nvSpPr>
          <p:cNvPr id="30" name="Freeform: Shape 29">
            <a:extLst>
              <a:ext uri="{FF2B5EF4-FFF2-40B4-BE49-F238E27FC236}">
                <a16:creationId xmlns:a16="http://schemas.microsoft.com/office/drawing/2014/main" id="{45D51146-78F9-36C1-5F18-B68766C2AFD3}"/>
              </a:ext>
            </a:extLst>
          </p:cNvPr>
          <p:cNvSpPr/>
          <p:nvPr/>
        </p:nvSpPr>
        <p:spPr>
          <a:xfrm>
            <a:off x="7902366" y="1"/>
            <a:ext cx="4289634" cy="2180229"/>
          </a:xfrm>
          <a:custGeom>
            <a:avLst/>
            <a:gdLst>
              <a:gd name="connsiteX0" fmla="*/ 0 w 4289634"/>
              <a:gd name="connsiteY0" fmla="*/ 0 h 2180229"/>
              <a:gd name="connsiteX1" fmla="*/ 4289634 w 4289634"/>
              <a:gd name="connsiteY1" fmla="*/ 0 h 2180229"/>
              <a:gd name="connsiteX2" fmla="*/ 4289634 w 4289634"/>
              <a:gd name="connsiteY2" fmla="*/ 71145 h 2180229"/>
              <a:gd name="connsiteX3" fmla="*/ 2180550 w 4289634"/>
              <a:gd name="connsiteY3" fmla="*/ 2180229 h 2180229"/>
              <a:gd name="connsiteX4" fmla="*/ 0 w 4289634"/>
              <a:gd name="connsiteY4" fmla="*/ 0 h 2180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9634" h="2180229">
                <a:moveTo>
                  <a:pt x="0" y="0"/>
                </a:moveTo>
                <a:lnTo>
                  <a:pt x="4289634" y="0"/>
                </a:lnTo>
                <a:lnTo>
                  <a:pt x="4289634" y="71145"/>
                </a:lnTo>
                <a:lnTo>
                  <a:pt x="2180550" y="2180229"/>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9" name="Freeform: Shape 28">
            <a:extLst>
              <a:ext uri="{FF2B5EF4-FFF2-40B4-BE49-F238E27FC236}">
                <a16:creationId xmlns:a16="http://schemas.microsoft.com/office/drawing/2014/main" id="{44F23861-71EF-FB7B-D83A-FD0B69A915CF}"/>
              </a:ext>
            </a:extLst>
          </p:cNvPr>
          <p:cNvSpPr/>
          <p:nvPr/>
        </p:nvSpPr>
        <p:spPr>
          <a:xfrm>
            <a:off x="10082915" y="2180229"/>
            <a:ext cx="2109085" cy="4677771"/>
          </a:xfrm>
          <a:custGeom>
            <a:avLst/>
            <a:gdLst>
              <a:gd name="connsiteX0" fmla="*/ 0 w 2109085"/>
              <a:gd name="connsiteY0" fmla="*/ 0 h 4677771"/>
              <a:gd name="connsiteX1" fmla="*/ 2109085 w 2109085"/>
              <a:gd name="connsiteY1" fmla="*/ 2109084 h 4677771"/>
              <a:gd name="connsiteX2" fmla="*/ 2109085 w 2109085"/>
              <a:gd name="connsiteY2" fmla="*/ 2885264 h 4677771"/>
              <a:gd name="connsiteX3" fmla="*/ 316577 w 2109085"/>
              <a:gd name="connsiteY3" fmla="*/ 4677771 h 4677771"/>
              <a:gd name="connsiteX4" fmla="*/ 0 w 2109085"/>
              <a:gd name="connsiteY4" fmla="*/ 4677771 h 4677771"/>
              <a:gd name="connsiteX5" fmla="*/ 0 w 2109085"/>
              <a:gd name="connsiteY5" fmla="*/ 0 h 467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85" h="4677771">
                <a:moveTo>
                  <a:pt x="0" y="0"/>
                </a:moveTo>
                <a:lnTo>
                  <a:pt x="2109085" y="2109084"/>
                </a:lnTo>
                <a:lnTo>
                  <a:pt x="2109085" y="2885264"/>
                </a:lnTo>
                <a:lnTo>
                  <a:pt x="316577" y="4677771"/>
                </a:lnTo>
                <a:lnTo>
                  <a:pt x="0" y="4677771"/>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7" name="Freeform: Shape 26">
            <a:extLst>
              <a:ext uri="{FF2B5EF4-FFF2-40B4-BE49-F238E27FC236}">
                <a16:creationId xmlns:a16="http://schemas.microsoft.com/office/drawing/2014/main" id="{607C1F27-4157-330B-6282-14AA0D2BEB10}"/>
              </a:ext>
            </a:extLst>
          </p:cNvPr>
          <p:cNvSpPr/>
          <p:nvPr/>
        </p:nvSpPr>
        <p:spPr>
          <a:xfrm>
            <a:off x="5405145" y="4677772"/>
            <a:ext cx="4360458" cy="2180229"/>
          </a:xfrm>
          <a:custGeom>
            <a:avLst/>
            <a:gdLst>
              <a:gd name="connsiteX0" fmla="*/ 2180229 w 4360458"/>
              <a:gd name="connsiteY0" fmla="*/ 0 h 2180229"/>
              <a:gd name="connsiteX1" fmla="*/ 4360458 w 4360458"/>
              <a:gd name="connsiteY1" fmla="*/ 2180229 h 2180229"/>
              <a:gd name="connsiteX2" fmla="*/ 0 w 4360458"/>
              <a:gd name="connsiteY2" fmla="*/ 2180229 h 2180229"/>
              <a:gd name="connsiteX3" fmla="*/ 2180229 w 4360458"/>
              <a:gd name="connsiteY3" fmla="*/ 0 h 2180229"/>
            </a:gdLst>
            <a:ahLst/>
            <a:cxnLst>
              <a:cxn ang="0">
                <a:pos x="connsiteX0" y="connsiteY0"/>
              </a:cxn>
              <a:cxn ang="0">
                <a:pos x="connsiteX1" y="connsiteY1"/>
              </a:cxn>
              <a:cxn ang="0">
                <a:pos x="connsiteX2" y="connsiteY2"/>
              </a:cxn>
              <a:cxn ang="0">
                <a:pos x="connsiteX3" y="connsiteY3"/>
              </a:cxn>
            </a:cxnLst>
            <a:rect l="l" t="t" r="r" b="b"/>
            <a:pathLst>
              <a:path w="4360458" h="2180229">
                <a:moveTo>
                  <a:pt x="2180229" y="0"/>
                </a:moveTo>
                <a:lnTo>
                  <a:pt x="4360458" y="2180229"/>
                </a:lnTo>
                <a:lnTo>
                  <a:pt x="0" y="2180229"/>
                </a:lnTo>
                <a:lnTo>
                  <a:pt x="2180229" y="0"/>
                </a:lnTo>
                <a:close/>
              </a:path>
            </a:pathLst>
          </a:custGeom>
          <a:solidFill>
            <a:srgbClr val="55D2B1"/>
          </a:solidFill>
          <a:ln w="9525" cap="flat">
            <a:noFill/>
            <a:prstDash val="solid"/>
            <a:miter/>
          </a:ln>
        </p:spPr>
        <p:txBody>
          <a:bodyPr wrap="square" rtlCol="0" anchor="ctr">
            <a:noAutofit/>
          </a:bodyPr>
          <a:lstStyle/>
          <a:p>
            <a:endParaRPr lang="en-GB"/>
          </a:p>
        </p:txBody>
      </p:sp>
      <p:pic>
        <p:nvPicPr>
          <p:cNvPr id="34" name="Picture 33">
            <a:extLst>
              <a:ext uri="{FF2B5EF4-FFF2-40B4-BE49-F238E27FC236}">
                <a16:creationId xmlns:a16="http://schemas.microsoft.com/office/drawing/2014/main" id="{3C246AC6-634E-7AC3-E98E-4996D7815C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475" r="32989"/>
          <a:stretch/>
        </p:blipFill>
        <p:spPr>
          <a:xfrm>
            <a:off x="7604337" y="0"/>
            <a:ext cx="2497843" cy="6858000"/>
          </a:xfrm>
          <a:custGeom>
            <a:avLst/>
            <a:gdLst>
              <a:gd name="connsiteX0" fmla="*/ 0 w 2497843"/>
              <a:gd name="connsiteY0" fmla="*/ 0 h 6858000"/>
              <a:gd name="connsiteX1" fmla="*/ 330194 w 2497843"/>
              <a:gd name="connsiteY1" fmla="*/ 0 h 6858000"/>
              <a:gd name="connsiteX2" fmla="*/ 2497843 w 2497843"/>
              <a:gd name="connsiteY2" fmla="*/ 2181817 h 6858000"/>
              <a:gd name="connsiteX3" fmla="*/ 2496118 w 2497843"/>
              <a:gd name="connsiteY3" fmla="*/ 4678364 h 6858000"/>
              <a:gd name="connsiteX4" fmla="*/ 2494613 w 2497843"/>
              <a:gd name="connsiteY4" fmla="*/ 6858000 h 6858000"/>
              <a:gd name="connsiteX5" fmla="*/ 2177923 w 2497843"/>
              <a:gd name="connsiteY5" fmla="*/ 6858000 h 6858000"/>
              <a:gd name="connsiteX6" fmla="*/ 6011 w 2497843"/>
              <a:gd name="connsiteY6" fmla="*/ 468307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843" h="6858000">
                <a:moveTo>
                  <a:pt x="0" y="0"/>
                </a:moveTo>
                <a:lnTo>
                  <a:pt x="330194" y="0"/>
                </a:lnTo>
                <a:lnTo>
                  <a:pt x="2497843" y="2181817"/>
                </a:lnTo>
                <a:cubicBezTo>
                  <a:pt x="2495121" y="3011853"/>
                  <a:pt x="2495620" y="3845108"/>
                  <a:pt x="2496118" y="4678364"/>
                </a:cubicBezTo>
                <a:lnTo>
                  <a:pt x="2494613" y="6858000"/>
                </a:lnTo>
                <a:lnTo>
                  <a:pt x="2177923" y="6858000"/>
                </a:lnTo>
                <a:lnTo>
                  <a:pt x="6011" y="4683078"/>
                </a:lnTo>
                <a:close/>
              </a:path>
            </a:pathLst>
          </a:custGeom>
          <a:effectLst>
            <a:innerShdw blurRad="63500" dist="50800" dir="18900000">
              <a:prstClr val="black">
                <a:alpha val="50000"/>
              </a:prstClr>
            </a:innerShdw>
          </a:effectLst>
        </p:spPr>
      </p:pic>
      <p:sp>
        <p:nvSpPr>
          <p:cNvPr id="14" name="Freeform: Shape 13">
            <a:extLst>
              <a:ext uri="{FF2B5EF4-FFF2-40B4-BE49-F238E27FC236}">
                <a16:creationId xmlns:a16="http://schemas.microsoft.com/office/drawing/2014/main" id="{C75FF41F-8D71-C825-C894-11E761AE6B02}"/>
              </a:ext>
            </a:extLst>
          </p:cNvPr>
          <p:cNvSpPr/>
          <p:nvPr/>
        </p:nvSpPr>
        <p:spPr>
          <a:xfrm>
            <a:off x="10903333" y="810569"/>
            <a:ext cx="1303654" cy="2739497"/>
          </a:xfrm>
          <a:custGeom>
            <a:avLst/>
            <a:gdLst>
              <a:gd name="connsiteX0" fmla="*/ 1303654 w 1303654"/>
              <a:gd name="connsiteY0" fmla="*/ 0 h 2739497"/>
              <a:gd name="connsiteX1" fmla="*/ 1303654 w 1303654"/>
              <a:gd name="connsiteY1" fmla="*/ 2739497 h 2739497"/>
              <a:gd name="connsiteX2" fmla="*/ 46464 w 1303654"/>
              <a:gd name="connsiteY2" fmla="*/ 1482500 h 2739497"/>
              <a:gd name="connsiteX3" fmla="*/ 0 w 1303654"/>
              <a:gd name="connsiteY3" fmla="*/ 1369661 h 2739497"/>
              <a:gd name="connsiteX4" fmla="*/ 46464 w 1303654"/>
              <a:gd name="connsiteY4" fmla="*/ 1257193 h 2739497"/>
              <a:gd name="connsiteX5" fmla="*/ 1303654 w 1303654"/>
              <a:gd name="connsiteY5" fmla="*/ 0 h 273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3654" h="2739497">
                <a:moveTo>
                  <a:pt x="1303654" y="0"/>
                </a:moveTo>
                <a:lnTo>
                  <a:pt x="1303654" y="2739497"/>
                </a:lnTo>
                <a:lnTo>
                  <a:pt x="46464" y="1482500"/>
                </a:lnTo>
                <a:cubicBezTo>
                  <a:pt x="15486" y="1451153"/>
                  <a:pt x="0" y="1410593"/>
                  <a:pt x="0" y="1369661"/>
                </a:cubicBezTo>
                <a:cubicBezTo>
                  <a:pt x="0" y="1328728"/>
                  <a:pt x="15486" y="1288168"/>
                  <a:pt x="46464" y="1257193"/>
                </a:cubicBezTo>
                <a:lnTo>
                  <a:pt x="1303654"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5" name="Freeform: Shape 14">
            <a:extLst>
              <a:ext uri="{FF2B5EF4-FFF2-40B4-BE49-F238E27FC236}">
                <a16:creationId xmlns:a16="http://schemas.microsoft.com/office/drawing/2014/main" id="{EFDE87BB-EB76-6461-ED3A-FB14B63B5EF9}"/>
              </a:ext>
            </a:extLst>
          </p:cNvPr>
          <p:cNvSpPr/>
          <p:nvPr/>
        </p:nvSpPr>
        <p:spPr>
          <a:xfrm>
            <a:off x="11154270" y="5805284"/>
            <a:ext cx="1052717" cy="1052716"/>
          </a:xfrm>
          <a:custGeom>
            <a:avLst/>
            <a:gdLst>
              <a:gd name="connsiteX0" fmla="*/ 1052717 w 1052717"/>
              <a:gd name="connsiteY0" fmla="*/ 0 h 1052716"/>
              <a:gd name="connsiteX1" fmla="*/ 1052717 w 1052717"/>
              <a:gd name="connsiteY1" fmla="*/ 1052716 h 1052716"/>
              <a:gd name="connsiteX2" fmla="*/ 0 w 1052717"/>
              <a:gd name="connsiteY2" fmla="*/ 1052716 h 1052716"/>
              <a:gd name="connsiteX3" fmla="*/ 1052717 w 1052717"/>
              <a:gd name="connsiteY3" fmla="*/ 0 h 1052716"/>
            </a:gdLst>
            <a:ahLst/>
            <a:cxnLst>
              <a:cxn ang="0">
                <a:pos x="connsiteX0" y="connsiteY0"/>
              </a:cxn>
              <a:cxn ang="0">
                <a:pos x="connsiteX1" y="connsiteY1"/>
              </a:cxn>
              <a:cxn ang="0">
                <a:pos x="connsiteX2" y="connsiteY2"/>
              </a:cxn>
              <a:cxn ang="0">
                <a:pos x="connsiteX3" y="connsiteY3"/>
              </a:cxn>
            </a:cxnLst>
            <a:rect l="l" t="t" r="r" b="b"/>
            <a:pathLst>
              <a:path w="1052717" h="1052716">
                <a:moveTo>
                  <a:pt x="1052717" y="0"/>
                </a:moveTo>
                <a:lnTo>
                  <a:pt x="1052717" y="1052716"/>
                </a:lnTo>
                <a:lnTo>
                  <a:pt x="0" y="1052716"/>
                </a:lnTo>
                <a:lnTo>
                  <a:pt x="1052717"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83146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ront Cover 2 Man">
    <p:bg>
      <p:bgPr>
        <a:solidFill>
          <a:schemeClr val="tx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BCB0CA-9F5A-AA7B-4ECF-E9966F87B09C}"/>
              </a:ext>
            </a:extLst>
          </p:cNvPr>
          <p:cNvSpPr txBox="1"/>
          <p:nvPr/>
        </p:nvSpPr>
        <p:spPr>
          <a:xfrm>
            <a:off x="528724" y="6137748"/>
            <a:ext cx="4396740" cy="438838"/>
          </a:xfrm>
          <a:prstGeom prst="rect">
            <a:avLst/>
          </a:prstGeom>
          <a:noFill/>
        </p:spPr>
        <p:txBody>
          <a:bodyPr wrap="square" rtlCol="0">
            <a:spAutoFit/>
          </a:bodyPr>
          <a:lstStyle/>
          <a:p>
            <a:pPr>
              <a:lnSpc>
                <a:spcPct val="150000"/>
              </a:lnSpc>
            </a:pPr>
            <a:r>
              <a:rPr lang="en-GB" sz="800">
                <a:solidFill>
                  <a:srgbClr val="55D2B1"/>
                </a:solidFill>
                <a:latin typeface="Arial" panose="020B0604020202020204" pitchFamily="34" charset="0"/>
                <a:ea typeface="Calibri" panose="020F0502020204030204" pitchFamily="34" charset="0"/>
                <a:cs typeface="Arial" panose="020B0604020202020204" pitchFamily="34" charset="0"/>
              </a:rPr>
              <a:t>savilleassessment.com</a:t>
            </a:r>
          </a:p>
          <a:p>
            <a:pPr>
              <a:lnSpc>
                <a:spcPct val="150000"/>
              </a:lnSpc>
            </a:pPr>
            <a:r>
              <a:rPr lang="en-GB" sz="800">
                <a:solidFill>
                  <a:schemeClr val="bg1"/>
                </a:solidFill>
                <a:latin typeface="Arial" panose="020B0604020202020204" pitchFamily="34" charset="0"/>
                <a:ea typeface="Calibri" panose="020F0502020204030204" pitchFamily="34" charset="0"/>
                <a:cs typeface="Arial" panose="020B0604020202020204" pitchFamily="34" charset="0"/>
              </a:rPr>
              <a:t>© 2023 Saville Assessment Ltd. All rights reserved.</a:t>
            </a:r>
          </a:p>
        </p:txBody>
      </p:sp>
      <p:sp>
        <p:nvSpPr>
          <p:cNvPr id="19" name="Text Placeholder 17">
            <a:extLst>
              <a:ext uri="{FF2B5EF4-FFF2-40B4-BE49-F238E27FC236}">
                <a16:creationId xmlns:a16="http://schemas.microsoft.com/office/drawing/2014/main" id="{4C8C7832-2E0E-F5F4-D490-5C423AE1A45E}"/>
              </a:ext>
            </a:extLst>
          </p:cNvPr>
          <p:cNvSpPr>
            <a:spLocks noGrp="1"/>
          </p:cNvSpPr>
          <p:nvPr>
            <p:ph type="body" sz="quarter" idx="10" hasCustomPrompt="1"/>
          </p:nvPr>
        </p:nvSpPr>
        <p:spPr>
          <a:xfrm>
            <a:off x="528638" y="3584751"/>
            <a:ext cx="5447289"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Main Title</a:t>
            </a:r>
          </a:p>
        </p:txBody>
      </p:sp>
      <p:sp>
        <p:nvSpPr>
          <p:cNvPr id="22" name="Text Placeholder 20">
            <a:extLst>
              <a:ext uri="{FF2B5EF4-FFF2-40B4-BE49-F238E27FC236}">
                <a16:creationId xmlns:a16="http://schemas.microsoft.com/office/drawing/2014/main" id="{7828F340-6474-DAE7-FFDF-BAEB34AC81B9}"/>
              </a:ext>
            </a:extLst>
          </p:cNvPr>
          <p:cNvSpPr>
            <a:spLocks noGrp="1"/>
          </p:cNvSpPr>
          <p:nvPr>
            <p:ph type="body" sz="quarter" idx="11" hasCustomPrompt="1"/>
          </p:nvPr>
        </p:nvSpPr>
        <p:spPr>
          <a:xfrm>
            <a:off x="528638" y="5138148"/>
            <a:ext cx="4397375" cy="369743"/>
          </a:xfrm>
        </p:spPr>
        <p:txBody>
          <a:bodyPr>
            <a:noAutofit/>
          </a:bodyPr>
          <a:lstStyle>
            <a:lvl1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1pPr>
            <a:lvl2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2pPr>
            <a:lvl3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3pPr>
            <a:lvl4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4pPr>
            <a:lvl5pPr marL="0" algn="l" defTabSz="914400" rtl="0" eaLnBrk="1" latinLnBrk="0" hangingPunct="1">
              <a:defRPr lang="en-GB" sz="2000" kern="1200" dirty="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5pPr>
          </a:lstStyle>
          <a:p>
            <a:pPr lvl="0"/>
            <a:r>
              <a:rPr lang="en-US"/>
              <a:t>Subheading</a:t>
            </a:r>
          </a:p>
        </p:txBody>
      </p:sp>
      <p:pic>
        <p:nvPicPr>
          <p:cNvPr id="24" name="Graphic 23">
            <a:extLst>
              <a:ext uri="{FF2B5EF4-FFF2-40B4-BE49-F238E27FC236}">
                <a16:creationId xmlns:a16="http://schemas.microsoft.com/office/drawing/2014/main" id="{25CFE754-8A09-280B-2252-D1B48E4663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638" y="482769"/>
            <a:ext cx="1646913" cy="1797449"/>
          </a:xfrm>
          <a:prstGeom prst="rect">
            <a:avLst/>
          </a:prstGeom>
        </p:spPr>
      </p:pic>
      <p:sp>
        <p:nvSpPr>
          <p:cNvPr id="31" name="Freeform: Shape 30">
            <a:extLst>
              <a:ext uri="{FF2B5EF4-FFF2-40B4-BE49-F238E27FC236}">
                <a16:creationId xmlns:a16="http://schemas.microsoft.com/office/drawing/2014/main" id="{2DABC660-8022-FC13-ED94-2A6591A92F75}"/>
              </a:ext>
            </a:extLst>
          </p:cNvPr>
          <p:cNvSpPr/>
          <p:nvPr/>
        </p:nvSpPr>
        <p:spPr>
          <a:xfrm>
            <a:off x="5154207" y="0"/>
            <a:ext cx="2431167" cy="4677403"/>
          </a:xfrm>
          <a:custGeom>
            <a:avLst/>
            <a:gdLst>
              <a:gd name="connsiteX0" fmla="*/ 2114222 w 2431167"/>
              <a:gd name="connsiteY0" fmla="*/ 0 h 4677403"/>
              <a:gd name="connsiteX1" fmla="*/ 2431167 w 2431167"/>
              <a:gd name="connsiteY1" fmla="*/ 0 h 4677403"/>
              <a:gd name="connsiteX2" fmla="*/ 2431167 w 2431167"/>
              <a:gd name="connsiteY2" fmla="*/ 4677403 h 4677403"/>
              <a:gd name="connsiteX3" fmla="*/ 46465 w 2431167"/>
              <a:gd name="connsiteY3" fmla="*/ 2293069 h 4677403"/>
              <a:gd name="connsiteX4" fmla="*/ 0 w 2431167"/>
              <a:gd name="connsiteY4" fmla="*/ 2180229 h 4677403"/>
              <a:gd name="connsiteX5" fmla="*/ 46465 w 2431167"/>
              <a:gd name="connsiteY5" fmla="*/ 2067761 h 4677403"/>
              <a:gd name="connsiteX6" fmla="*/ 2114222 w 2431167"/>
              <a:gd name="connsiteY6" fmla="*/ 0 h 4677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167" h="4677403">
                <a:moveTo>
                  <a:pt x="2114222" y="0"/>
                </a:moveTo>
                <a:lnTo>
                  <a:pt x="2431167" y="0"/>
                </a:lnTo>
                <a:lnTo>
                  <a:pt x="2431167" y="4677403"/>
                </a:lnTo>
                <a:lnTo>
                  <a:pt x="46465" y="2293069"/>
                </a:lnTo>
                <a:cubicBezTo>
                  <a:pt x="15486" y="2261722"/>
                  <a:pt x="0" y="2221161"/>
                  <a:pt x="0" y="2180229"/>
                </a:cubicBezTo>
                <a:cubicBezTo>
                  <a:pt x="0" y="2139297"/>
                  <a:pt x="15486" y="2098736"/>
                  <a:pt x="46465" y="2067761"/>
                </a:cubicBezTo>
                <a:lnTo>
                  <a:pt x="2114222" y="0"/>
                </a:lnTo>
                <a:close/>
              </a:path>
            </a:pathLst>
          </a:custGeom>
          <a:solidFill>
            <a:srgbClr val="55D2B1"/>
          </a:solidFill>
          <a:ln w="9525" cap="flat">
            <a:noFill/>
            <a:prstDash val="solid"/>
            <a:miter/>
          </a:ln>
        </p:spPr>
        <p:txBody>
          <a:bodyPr wrap="square" rtlCol="0" anchor="ctr">
            <a:noAutofit/>
          </a:bodyPr>
          <a:lstStyle/>
          <a:p>
            <a:endParaRPr lang="en-GB"/>
          </a:p>
        </p:txBody>
      </p:sp>
      <p:sp>
        <p:nvSpPr>
          <p:cNvPr id="30" name="Freeform: Shape 29">
            <a:extLst>
              <a:ext uri="{FF2B5EF4-FFF2-40B4-BE49-F238E27FC236}">
                <a16:creationId xmlns:a16="http://schemas.microsoft.com/office/drawing/2014/main" id="{45D51146-78F9-36C1-5F18-B68766C2AFD3}"/>
              </a:ext>
            </a:extLst>
          </p:cNvPr>
          <p:cNvSpPr/>
          <p:nvPr/>
        </p:nvSpPr>
        <p:spPr>
          <a:xfrm>
            <a:off x="7902366" y="1"/>
            <a:ext cx="4289634" cy="2180229"/>
          </a:xfrm>
          <a:custGeom>
            <a:avLst/>
            <a:gdLst>
              <a:gd name="connsiteX0" fmla="*/ 0 w 4289634"/>
              <a:gd name="connsiteY0" fmla="*/ 0 h 2180229"/>
              <a:gd name="connsiteX1" fmla="*/ 4289634 w 4289634"/>
              <a:gd name="connsiteY1" fmla="*/ 0 h 2180229"/>
              <a:gd name="connsiteX2" fmla="*/ 4289634 w 4289634"/>
              <a:gd name="connsiteY2" fmla="*/ 71145 h 2180229"/>
              <a:gd name="connsiteX3" fmla="*/ 2180550 w 4289634"/>
              <a:gd name="connsiteY3" fmla="*/ 2180229 h 2180229"/>
              <a:gd name="connsiteX4" fmla="*/ 0 w 4289634"/>
              <a:gd name="connsiteY4" fmla="*/ 0 h 2180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9634" h="2180229">
                <a:moveTo>
                  <a:pt x="0" y="0"/>
                </a:moveTo>
                <a:lnTo>
                  <a:pt x="4289634" y="0"/>
                </a:lnTo>
                <a:lnTo>
                  <a:pt x="4289634" y="71145"/>
                </a:lnTo>
                <a:lnTo>
                  <a:pt x="2180550" y="2180229"/>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9" name="Freeform: Shape 28">
            <a:extLst>
              <a:ext uri="{FF2B5EF4-FFF2-40B4-BE49-F238E27FC236}">
                <a16:creationId xmlns:a16="http://schemas.microsoft.com/office/drawing/2014/main" id="{44F23861-71EF-FB7B-D83A-FD0B69A915CF}"/>
              </a:ext>
            </a:extLst>
          </p:cNvPr>
          <p:cNvSpPr/>
          <p:nvPr/>
        </p:nvSpPr>
        <p:spPr>
          <a:xfrm>
            <a:off x="10082915" y="2179767"/>
            <a:ext cx="2109085" cy="4677771"/>
          </a:xfrm>
          <a:custGeom>
            <a:avLst/>
            <a:gdLst>
              <a:gd name="connsiteX0" fmla="*/ 0 w 2109085"/>
              <a:gd name="connsiteY0" fmla="*/ 0 h 4677771"/>
              <a:gd name="connsiteX1" fmla="*/ 2109085 w 2109085"/>
              <a:gd name="connsiteY1" fmla="*/ 2109084 h 4677771"/>
              <a:gd name="connsiteX2" fmla="*/ 2109085 w 2109085"/>
              <a:gd name="connsiteY2" fmla="*/ 2885264 h 4677771"/>
              <a:gd name="connsiteX3" fmla="*/ 316577 w 2109085"/>
              <a:gd name="connsiteY3" fmla="*/ 4677771 h 4677771"/>
              <a:gd name="connsiteX4" fmla="*/ 0 w 2109085"/>
              <a:gd name="connsiteY4" fmla="*/ 4677771 h 4677771"/>
              <a:gd name="connsiteX5" fmla="*/ 0 w 2109085"/>
              <a:gd name="connsiteY5" fmla="*/ 0 h 467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85" h="4677771">
                <a:moveTo>
                  <a:pt x="0" y="0"/>
                </a:moveTo>
                <a:lnTo>
                  <a:pt x="2109085" y="2109084"/>
                </a:lnTo>
                <a:lnTo>
                  <a:pt x="2109085" y="2885264"/>
                </a:lnTo>
                <a:lnTo>
                  <a:pt x="316577" y="4677771"/>
                </a:lnTo>
                <a:lnTo>
                  <a:pt x="0" y="4677771"/>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7" name="Freeform: Shape 26">
            <a:extLst>
              <a:ext uri="{FF2B5EF4-FFF2-40B4-BE49-F238E27FC236}">
                <a16:creationId xmlns:a16="http://schemas.microsoft.com/office/drawing/2014/main" id="{607C1F27-4157-330B-6282-14AA0D2BEB10}"/>
              </a:ext>
            </a:extLst>
          </p:cNvPr>
          <p:cNvSpPr/>
          <p:nvPr/>
        </p:nvSpPr>
        <p:spPr>
          <a:xfrm>
            <a:off x="5405145" y="4677772"/>
            <a:ext cx="4360458" cy="2180229"/>
          </a:xfrm>
          <a:custGeom>
            <a:avLst/>
            <a:gdLst>
              <a:gd name="connsiteX0" fmla="*/ 2180229 w 4360458"/>
              <a:gd name="connsiteY0" fmla="*/ 0 h 2180229"/>
              <a:gd name="connsiteX1" fmla="*/ 4360458 w 4360458"/>
              <a:gd name="connsiteY1" fmla="*/ 2180229 h 2180229"/>
              <a:gd name="connsiteX2" fmla="*/ 0 w 4360458"/>
              <a:gd name="connsiteY2" fmla="*/ 2180229 h 2180229"/>
              <a:gd name="connsiteX3" fmla="*/ 2180229 w 4360458"/>
              <a:gd name="connsiteY3" fmla="*/ 0 h 2180229"/>
            </a:gdLst>
            <a:ahLst/>
            <a:cxnLst>
              <a:cxn ang="0">
                <a:pos x="connsiteX0" y="connsiteY0"/>
              </a:cxn>
              <a:cxn ang="0">
                <a:pos x="connsiteX1" y="connsiteY1"/>
              </a:cxn>
              <a:cxn ang="0">
                <a:pos x="connsiteX2" y="connsiteY2"/>
              </a:cxn>
              <a:cxn ang="0">
                <a:pos x="connsiteX3" y="connsiteY3"/>
              </a:cxn>
            </a:cxnLst>
            <a:rect l="l" t="t" r="r" b="b"/>
            <a:pathLst>
              <a:path w="4360458" h="2180229">
                <a:moveTo>
                  <a:pt x="2180229" y="0"/>
                </a:moveTo>
                <a:lnTo>
                  <a:pt x="4360458" y="2180229"/>
                </a:lnTo>
                <a:lnTo>
                  <a:pt x="0" y="2180229"/>
                </a:lnTo>
                <a:lnTo>
                  <a:pt x="2180229" y="0"/>
                </a:lnTo>
                <a:close/>
              </a:path>
            </a:pathLst>
          </a:custGeom>
          <a:solidFill>
            <a:srgbClr val="55D2B1"/>
          </a:solidFill>
          <a:ln w="9525" cap="flat">
            <a:noFill/>
            <a:prstDash val="solid"/>
            <a:miter/>
          </a:ln>
        </p:spPr>
        <p:txBody>
          <a:bodyPr wrap="square" rtlCol="0" anchor="ctr">
            <a:noAutofit/>
          </a:bodyPr>
          <a:lstStyle/>
          <a:p>
            <a:endParaRPr lang="en-GB"/>
          </a:p>
        </p:txBody>
      </p:sp>
      <p:sp>
        <p:nvSpPr>
          <p:cNvPr id="5" name="Freeform: Shape 4">
            <a:extLst>
              <a:ext uri="{FF2B5EF4-FFF2-40B4-BE49-F238E27FC236}">
                <a16:creationId xmlns:a16="http://schemas.microsoft.com/office/drawing/2014/main" id="{6CD4417A-638B-8102-FE62-167676AB0168}"/>
              </a:ext>
            </a:extLst>
          </p:cNvPr>
          <p:cNvSpPr/>
          <p:nvPr/>
        </p:nvSpPr>
        <p:spPr>
          <a:xfrm>
            <a:off x="7591048" y="-462"/>
            <a:ext cx="2497843" cy="6858000"/>
          </a:xfrm>
          <a:custGeom>
            <a:avLst/>
            <a:gdLst>
              <a:gd name="connsiteX0" fmla="*/ 0 w 2497843"/>
              <a:gd name="connsiteY0" fmla="*/ 0 h 6858000"/>
              <a:gd name="connsiteX1" fmla="*/ 330194 w 2497843"/>
              <a:gd name="connsiteY1" fmla="*/ 0 h 6858000"/>
              <a:gd name="connsiteX2" fmla="*/ 2497843 w 2497843"/>
              <a:gd name="connsiteY2" fmla="*/ 2181817 h 6858000"/>
              <a:gd name="connsiteX3" fmla="*/ 2496118 w 2497843"/>
              <a:gd name="connsiteY3" fmla="*/ 4678364 h 6858000"/>
              <a:gd name="connsiteX4" fmla="*/ 2494613 w 2497843"/>
              <a:gd name="connsiteY4" fmla="*/ 6858000 h 6858000"/>
              <a:gd name="connsiteX5" fmla="*/ 2177923 w 2497843"/>
              <a:gd name="connsiteY5" fmla="*/ 6858000 h 6858000"/>
              <a:gd name="connsiteX6" fmla="*/ 6011 w 2497843"/>
              <a:gd name="connsiteY6" fmla="*/ 4683078 h 6858000"/>
              <a:gd name="connsiteX7" fmla="*/ 0 w 249784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7843" h="6858000">
                <a:moveTo>
                  <a:pt x="0" y="0"/>
                </a:moveTo>
                <a:lnTo>
                  <a:pt x="330194" y="0"/>
                </a:lnTo>
                <a:lnTo>
                  <a:pt x="2497843" y="2181817"/>
                </a:lnTo>
                <a:cubicBezTo>
                  <a:pt x="2495121" y="3011853"/>
                  <a:pt x="2495620" y="3845108"/>
                  <a:pt x="2496118" y="4678364"/>
                </a:cubicBezTo>
                <a:lnTo>
                  <a:pt x="2494613" y="6858000"/>
                </a:lnTo>
                <a:lnTo>
                  <a:pt x="2177923" y="6858000"/>
                </a:lnTo>
                <a:lnTo>
                  <a:pt x="6011" y="4683078"/>
                </a:lnTo>
                <a:lnTo>
                  <a:pt x="0" y="0"/>
                </a:lnTo>
                <a:close/>
              </a:path>
            </a:pathLst>
          </a:custGeom>
          <a:solidFill>
            <a:srgbClr val="72B0D5"/>
          </a:solidFill>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34" name="Picture 33">
            <a:extLst>
              <a:ext uri="{FF2B5EF4-FFF2-40B4-BE49-F238E27FC236}">
                <a16:creationId xmlns:a16="http://schemas.microsoft.com/office/drawing/2014/main" id="{3C246AC6-634E-7AC3-E98E-4996D7815C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103" t="-11006" r="34852" b="-343"/>
          <a:stretch/>
        </p:blipFill>
        <p:spPr>
          <a:xfrm>
            <a:off x="7588381" y="10160"/>
            <a:ext cx="2497843" cy="6858000"/>
          </a:xfrm>
          <a:custGeom>
            <a:avLst/>
            <a:gdLst>
              <a:gd name="connsiteX0" fmla="*/ 0 w 2497843"/>
              <a:gd name="connsiteY0" fmla="*/ 0 h 6858000"/>
              <a:gd name="connsiteX1" fmla="*/ 330194 w 2497843"/>
              <a:gd name="connsiteY1" fmla="*/ 0 h 6858000"/>
              <a:gd name="connsiteX2" fmla="*/ 2497843 w 2497843"/>
              <a:gd name="connsiteY2" fmla="*/ 2181817 h 6858000"/>
              <a:gd name="connsiteX3" fmla="*/ 2496118 w 2497843"/>
              <a:gd name="connsiteY3" fmla="*/ 4678364 h 6858000"/>
              <a:gd name="connsiteX4" fmla="*/ 2494613 w 2497843"/>
              <a:gd name="connsiteY4" fmla="*/ 6858000 h 6858000"/>
              <a:gd name="connsiteX5" fmla="*/ 2177923 w 2497843"/>
              <a:gd name="connsiteY5" fmla="*/ 6858000 h 6858000"/>
              <a:gd name="connsiteX6" fmla="*/ 6011 w 2497843"/>
              <a:gd name="connsiteY6" fmla="*/ 468307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843" h="6858000">
                <a:moveTo>
                  <a:pt x="0" y="0"/>
                </a:moveTo>
                <a:lnTo>
                  <a:pt x="330194" y="0"/>
                </a:lnTo>
                <a:lnTo>
                  <a:pt x="2497843" y="2181817"/>
                </a:lnTo>
                <a:cubicBezTo>
                  <a:pt x="2495121" y="3011853"/>
                  <a:pt x="2495620" y="3845108"/>
                  <a:pt x="2496118" y="4678364"/>
                </a:cubicBezTo>
                <a:lnTo>
                  <a:pt x="2494613" y="6858000"/>
                </a:lnTo>
                <a:lnTo>
                  <a:pt x="2177923" y="6858000"/>
                </a:lnTo>
                <a:lnTo>
                  <a:pt x="6011" y="4683078"/>
                </a:lnTo>
                <a:close/>
              </a:path>
            </a:pathLst>
          </a:custGeom>
          <a:effectLst/>
        </p:spPr>
      </p:pic>
      <p:sp>
        <p:nvSpPr>
          <p:cNvPr id="14" name="Freeform: Shape 13">
            <a:extLst>
              <a:ext uri="{FF2B5EF4-FFF2-40B4-BE49-F238E27FC236}">
                <a16:creationId xmlns:a16="http://schemas.microsoft.com/office/drawing/2014/main" id="{C75FF41F-8D71-C825-C894-11E761AE6B02}"/>
              </a:ext>
            </a:extLst>
          </p:cNvPr>
          <p:cNvSpPr/>
          <p:nvPr/>
        </p:nvSpPr>
        <p:spPr>
          <a:xfrm>
            <a:off x="10903333" y="810569"/>
            <a:ext cx="1303654" cy="2739497"/>
          </a:xfrm>
          <a:custGeom>
            <a:avLst/>
            <a:gdLst>
              <a:gd name="connsiteX0" fmla="*/ 1303654 w 1303654"/>
              <a:gd name="connsiteY0" fmla="*/ 0 h 2739497"/>
              <a:gd name="connsiteX1" fmla="*/ 1303654 w 1303654"/>
              <a:gd name="connsiteY1" fmla="*/ 2739497 h 2739497"/>
              <a:gd name="connsiteX2" fmla="*/ 46464 w 1303654"/>
              <a:gd name="connsiteY2" fmla="*/ 1482500 h 2739497"/>
              <a:gd name="connsiteX3" fmla="*/ 0 w 1303654"/>
              <a:gd name="connsiteY3" fmla="*/ 1369661 h 2739497"/>
              <a:gd name="connsiteX4" fmla="*/ 46464 w 1303654"/>
              <a:gd name="connsiteY4" fmla="*/ 1257193 h 2739497"/>
              <a:gd name="connsiteX5" fmla="*/ 1303654 w 1303654"/>
              <a:gd name="connsiteY5" fmla="*/ 0 h 273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3654" h="2739497">
                <a:moveTo>
                  <a:pt x="1303654" y="0"/>
                </a:moveTo>
                <a:lnTo>
                  <a:pt x="1303654" y="2739497"/>
                </a:lnTo>
                <a:lnTo>
                  <a:pt x="46464" y="1482500"/>
                </a:lnTo>
                <a:cubicBezTo>
                  <a:pt x="15486" y="1451153"/>
                  <a:pt x="0" y="1410593"/>
                  <a:pt x="0" y="1369661"/>
                </a:cubicBezTo>
                <a:cubicBezTo>
                  <a:pt x="0" y="1328728"/>
                  <a:pt x="15486" y="1288168"/>
                  <a:pt x="46464" y="1257193"/>
                </a:cubicBezTo>
                <a:lnTo>
                  <a:pt x="1303654"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5" name="Freeform: Shape 14">
            <a:extLst>
              <a:ext uri="{FF2B5EF4-FFF2-40B4-BE49-F238E27FC236}">
                <a16:creationId xmlns:a16="http://schemas.microsoft.com/office/drawing/2014/main" id="{EFDE87BB-EB76-6461-ED3A-FB14B63B5EF9}"/>
              </a:ext>
            </a:extLst>
          </p:cNvPr>
          <p:cNvSpPr/>
          <p:nvPr/>
        </p:nvSpPr>
        <p:spPr>
          <a:xfrm>
            <a:off x="11154270" y="5805284"/>
            <a:ext cx="1052717" cy="1052716"/>
          </a:xfrm>
          <a:custGeom>
            <a:avLst/>
            <a:gdLst>
              <a:gd name="connsiteX0" fmla="*/ 1052717 w 1052717"/>
              <a:gd name="connsiteY0" fmla="*/ 0 h 1052716"/>
              <a:gd name="connsiteX1" fmla="*/ 1052717 w 1052717"/>
              <a:gd name="connsiteY1" fmla="*/ 1052716 h 1052716"/>
              <a:gd name="connsiteX2" fmla="*/ 0 w 1052717"/>
              <a:gd name="connsiteY2" fmla="*/ 1052716 h 1052716"/>
              <a:gd name="connsiteX3" fmla="*/ 1052717 w 1052717"/>
              <a:gd name="connsiteY3" fmla="*/ 0 h 1052716"/>
            </a:gdLst>
            <a:ahLst/>
            <a:cxnLst>
              <a:cxn ang="0">
                <a:pos x="connsiteX0" y="connsiteY0"/>
              </a:cxn>
              <a:cxn ang="0">
                <a:pos x="connsiteX1" y="connsiteY1"/>
              </a:cxn>
              <a:cxn ang="0">
                <a:pos x="connsiteX2" y="connsiteY2"/>
              </a:cxn>
              <a:cxn ang="0">
                <a:pos x="connsiteX3" y="connsiteY3"/>
              </a:cxn>
            </a:cxnLst>
            <a:rect l="l" t="t" r="r" b="b"/>
            <a:pathLst>
              <a:path w="1052717" h="1052716">
                <a:moveTo>
                  <a:pt x="1052717" y="0"/>
                </a:moveTo>
                <a:lnTo>
                  <a:pt x="1052717" y="1052716"/>
                </a:lnTo>
                <a:lnTo>
                  <a:pt x="0" y="1052716"/>
                </a:lnTo>
                <a:lnTo>
                  <a:pt x="1052717"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180825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Divider 1">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34D8F86C-0EDC-7502-57AE-547023D69728}"/>
              </a:ext>
            </a:extLst>
          </p:cNvPr>
          <p:cNvSpPr>
            <a:spLocks noGrp="1"/>
          </p:cNvSpPr>
          <p:nvPr>
            <p:ph type="pic" sz="quarter" idx="11"/>
          </p:nvPr>
        </p:nvSpPr>
        <p:spPr>
          <a:xfrm>
            <a:off x="4561636" y="0"/>
            <a:ext cx="7630364" cy="6858000"/>
          </a:xfrm>
          <a:custGeom>
            <a:avLst/>
            <a:gdLst>
              <a:gd name="connsiteX0" fmla="*/ 5211554 w 7630364"/>
              <a:gd name="connsiteY0" fmla="*/ 0 h 6858000"/>
              <a:gd name="connsiteX1" fmla="*/ 7630364 w 7630364"/>
              <a:gd name="connsiteY1" fmla="*/ 0 h 6858000"/>
              <a:gd name="connsiteX2" fmla="*/ 7630364 w 7630364"/>
              <a:gd name="connsiteY2" fmla="*/ 6858000 h 6858000"/>
              <a:gd name="connsiteX3" fmla="*/ 1074595 w 7630364"/>
              <a:gd name="connsiteY3" fmla="*/ 6858000 h 6858000"/>
              <a:gd name="connsiteX4" fmla="*/ 206541 w 7630364"/>
              <a:gd name="connsiteY4" fmla="*/ 5989950 h 6858000"/>
              <a:gd name="connsiteX5" fmla="*/ 0 w 7630364"/>
              <a:gd name="connsiteY5" fmla="*/ 5497472 h 6858000"/>
              <a:gd name="connsiteX6" fmla="*/ 206541 w 7630364"/>
              <a:gd name="connsiteY6" fmla="*/ 500499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0364" h="6858000">
                <a:moveTo>
                  <a:pt x="5211554" y="0"/>
                </a:moveTo>
                <a:lnTo>
                  <a:pt x="7630364" y="0"/>
                </a:lnTo>
                <a:lnTo>
                  <a:pt x="7630364" y="6858000"/>
                </a:lnTo>
                <a:lnTo>
                  <a:pt x="1074595" y="6858000"/>
                </a:lnTo>
                <a:lnTo>
                  <a:pt x="206541" y="5989950"/>
                </a:lnTo>
                <a:cubicBezTo>
                  <a:pt x="79436" y="5862845"/>
                  <a:pt x="0" y="5688110"/>
                  <a:pt x="0" y="5497472"/>
                </a:cubicBezTo>
                <a:cubicBezTo>
                  <a:pt x="0" y="5322737"/>
                  <a:pt x="63533" y="5147963"/>
                  <a:pt x="206541" y="5004994"/>
                </a:cubicBezTo>
                <a:close/>
              </a:path>
            </a:pathLst>
          </a:custGeom>
          <a:solidFill>
            <a:schemeClr val="accent1"/>
          </a:solidFill>
        </p:spPr>
        <p:txBody>
          <a:bodyPr wrap="square">
            <a:noAutofit/>
          </a:bodyPr>
          <a:lstStyle/>
          <a:p>
            <a:r>
              <a:rPr lang="en-US"/>
              <a:t>Click icon to add picture</a:t>
            </a:r>
            <a:endParaRPr lang="en-GB"/>
          </a:p>
        </p:txBody>
      </p:sp>
      <p:sp>
        <p:nvSpPr>
          <p:cNvPr id="14" name="Text Placeholder 17">
            <a:extLst>
              <a:ext uri="{FF2B5EF4-FFF2-40B4-BE49-F238E27FC236}">
                <a16:creationId xmlns:a16="http://schemas.microsoft.com/office/drawing/2014/main" id="{B8039770-0FBA-5289-1101-16C99105DDF0}"/>
              </a:ext>
            </a:extLst>
          </p:cNvPr>
          <p:cNvSpPr>
            <a:spLocks noGrp="1"/>
          </p:cNvSpPr>
          <p:nvPr>
            <p:ph type="body" sz="quarter" idx="10" hasCustomPrompt="1"/>
          </p:nvPr>
        </p:nvSpPr>
        <p:spPr>
          <a:xfrm>
            <a:off x="343911" y="1275660"/>
            <a:ext cx="5447289"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This is a Section Title</a:t>
            </a:r>
          </a:p>
        </p:txBody>
      </p:sp>
    </p:spTree>
    <p:extLst>
      <p:ext uri="{BB962C8B-B14F-4D97-AF65-F5344CB8AC3E}">
        <p14:creationId xmlns:p14="http://schemas.microsoft.com/office/powerpoint/2010/main" val="2940626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Divider 2">
    <p:bg>
      <p:bgPr>
        <a:solidFill>
          <a:schemeClr val="tx2"/>
        </a:solidFill>
        <a:effectLst/>
      </p:bgPr>
    </p:bg>
    <p:spTree>
      <p:nvGrpSpPr>
        <p:cNvPr id="1" name=""/>
        <p:cNvGrpSpPr/>
        <p:nvPr/>
      </p:nvGrpSpPr>
      <p:grpSpPr>
        <a:xfrm>
          <a:off x="0" y="0"/>
          <a:ext cx="0" cy="0"/>
          <a:chOff x="0" y="0"/>
          <a:chExt cx="0" cy="0"/>
        </a:xfrm>
      </p:grpSpPr>
      <p:sp>
        <p:nvSpPr>
          <p:cNvPr id="6" name="Text Placeholder 17">
            <a:extLst>
              <a:ext uri="{FF2B5EF4-FFF2-40B4-BE49-F238E27FC236}">
                <a16:creationId xmlns:a16="http://schemas.microsoft.com/office/drawing/2014/main" id="{88E6685F-C9E9-B7C5-D9CB-9A751E503AE5}"/>
              </a:ext>
            </a:extLst>
          </p:cNvPr>
          <p:cNvSpPr>
            <a:spLocks noGrp="1"/>
          </p:cNvSpPr>
          <p:nvPr>
            <p:ph type="body" sz="quarter" idx="10" hasCustomPrompt="1"/>
          </p:nvPr>
        </p:nvSpPr>
        <p:spPr>
          <a:xfrm>
            <a:off x="343912" y="4877840"/>
            <a:ext cx="3590780"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This is a Section Title</a:t>
            </a:r>
          </a:p>
        </p:txBody>
      </p:sp>
      <p:sp>
        <p:nvSpPr>
          <p:cNvPr id="10" name="Picture Placeholder 9">
            <a:extLst>
              <a:ext uri="{FF2B5EF4-FFF2-40B4-BE49-F238E27FC236}">
                <a16:creationId xmlns:a16="http://schemas.microsoft.com/office/drawing/2014/main" id="{F3F181DD-0BA1-7923-265B-653FF3AAAF15}"/>
              </a:ext>
            </a:extLst>
          </p:cNvPr>
          <p:cNvSpPr>
            <a:spLocks noGrp="1"/>
          </p:cNvSpPr>
          <p:nvPr>
            <p:ph type="pic" sz="quarter" idx="12"/>
          </p:nvPr>
        </p:nvSpPr>
        <p:spPr>
          <a:xfrm>
            <a:off x="5704568" y="-12700"/>
            <a:ext cx="6492875" cy="6870700"/>
          </a:xfrm>
          <a:custGeom>
            <a:avLst/>
            <a:gdLst>
              <a:gd name="connsiteX0" fmla="*/ 0 w 6492875"/>
              <a:gd name="connsiteY0" fmla="*/ 0 h 6870700"/>
              <a:gd name="connsiteX1" fmla="*/ 6492875 w 6492875"/>
              <a:gd name="connsiteY1" fmla="*/ 0 h 6870700"/>
              <a:gd name="connsiteX2" fmla="*/ 6492875 w 6492875"/>
              <a:gd name="connsiteY2" fmla="*/ 6870700 h 6870700"/>
              <a:gd name="connsiteX3" fmla="*/ 0 w 6492875"/>
              <a:gd name="connsiteY3" fmla="*/ 6870700 h 6870700"/>
              <a:gd name="connsiteX4" fmla="*/ 0 w 6492875"/>
              <a:gd name="connsiteY4" fmla="*/ 0 h 6870700"/>
              <a:gd name="connsiteX0" fmla="*/ 16328 w 6492875"/>
              <a:gd name="connsiteY0" fmla="*/ 1567543 h 6870700"/>
              <a:gd name="connsiteX1" fmla="*/ 6492875 w 6492875"/>
              <a:gd name="connsiteY1" fmla="*/ 0 h 6870700"/>
              <a:gd name="connsiteX2" fmla="*/ 6492875 w 6492875"/>
              <a:gd name="connsiteY2" fmla="*/ 6870700 h 6870700"/>
              <a:gd name="connsiteX3" fmla="*/ 0 w 6492875"/>
              <a:gd name="connsiteY3" fmla="*/ 6870700 h 6870700"/>
              <a:gd name="connsiteX4" fmla="*/ 16328 w 6492875"/>
              <a:gd name="connsiteY4" fmla="*/ 1567543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2875" h="6870700">
                <a:moveTo>
                  <a:pt x="16328" y="1567543"/>
                </a:moveTo>
                <a:lnTo>
                  <a:pt x="6492875" y="0"/>
                </a:lnTo>
                <a:lnTo>
                  <a:pt x="6492875" y="6870700"/>
                </a:lnTo>
                <a:lnTo>
                  <a:pt x="0" y="6870700"/>
                </a:lnTo>
                <a:cubicBezTo>
                  <a:pt x="5443" y="5102981"/>
                  <a:pt x="10885" y="3335262"/>
                  <a:pt x="16328" y="1567543"/>
                </a:cubicBezTo>
                <a:close/>
              </a:path>
            </a:pathLst>
          </a:custGeom>
          <a:solidFill>
            <a:schemeClr val="accent1"/>
          </a:solidFill>
        </p:spPr>
        <p:txBody>
          <a:bodyPr/>
          <a:lstStyle/>
          <a:p>
            <a:r>
              <a:rPr lang="en-US"/>
              <a:t>Click icon to add picture</a:t>
            </a:r>
            <a:endParaRPr lang="en-GB"/>
          </a:p>
        </p:txBody>
      </p:sp>
    </p:spTree>
    <p:extLst>
      <p:ext uri="{BB962C8B-B14F-4D97-AF65-F5344CB8AC3E}">
        <p14:creationId xmlns:p14="http://schemas.microsoft.com/office/powerpoint/2010/main" val="1242536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ection Divider 3">
    <p:bg>
      <p:bgPr>
        <a:solidFill>
          <a:schemeClr val="tx2"/>
        </a:solidFill>
        <a:effectLst/>
      </p:bgPr>
    </p:bg>
    <p:spTree>
      <p:nvGrpSpPr>
        <p:cNvPr id="1" name=""/>
        <p:cNvGrpSpPr/>
        <p:nvPr/>
      </p:nvGrpSpPr>
      <p:grpSpPr>
        <a:xfrm>
          <a:off x="0" y="0"/>
          <a:ext cx="0" cy="0"/>
          <a:chOff x="0" y="0"/>
          <a:chExt cx="0" cy="0"/>
        </a:xfrm>
      </p:grpSpPr>
      <p:sp>
        <p:nvSpPr>
          <p:cNvPr id="6" name="Text Placeholder 17">
            <a:extLst>
              <a:ext uri="{FF2B5EF4-FFF2-40B4-BE49-F238E27FC236}">
                <a16:creationId xmlns:a16="http://schemas.microsoft.com/office/drawing/2014/main" id="{88E6685F-C9E9-B7C5-D9CB-9A751E503AE5}"/>
              </a:ext>
            </a:extLst>
          </p:cNvPr>
          <p:cNvSpPr>
            <a:spLocks noGrp="1"/>
          </p:cNvSpPr>
          <p:nvPr>
            <p:ph type="body" sz="quarter" idx="10" hasCustomPrompt="1"/>
          </p:nvPr>
        </p:nvSpPr>
        <p:spPr>
          <a:xfrm>
            <a:off x="343722" y="809745"/>
            <a:ext cx="3590780"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This is a Section Title</a:t>
            </a:r>
          </a:p>
        </p:txBody>
      </p:sp>
      <p:sp>
        <p:nvSpPr>
          <p:cNvPr id="8" name="Picture Placeholder 7">
            <a:extLst>
              <a:ext uri="{FF2B5EF4-FFF2-40B4-BE49-F238E27FC236}">
                <a16:creationId xmlns:a16="http://schemas.microsoft.com/office/drawing/2014/main" id="{7DF8343D-233D-C38E-C6DC-48AB472AD99E}"/>
              </a:ext>
            </a:extLst>
          </p:cNvPr>
          <p:cNvSpPr>
            <a:spLocks noGrp="1"/>
          </p:cNvSpPr>
          <p:nvPr>
            <p:ph type="pic" sz="quarter" idx="11"/>
          </p:nvPr>
        </p:nvSpPr>
        <p:spPr>
          <a:xfrm>
            <a:off x="2571912" y="1488606"/>
            <a:ext cx="9620088" cy="5369394"/>
          </a:xfrm>
          <a:custGeom>
            <a:avLst/>
            <a:gdLst>
              <a:gd name="connsiteX0" fmla="*/ 6924701 w 9620088"/>
              <a:gd name="connsiteY0" fmla="*/ 0 h 5369394"/>
              <a:gd name="connsiteX1" fmla="*/ 9443029 w 9620088"/>
              <a:gd name="connsiteY1" fmla="*/ 457203 h 5369394"/>
              <a:gd name="connsiteX2" fmla="*/ 9620088 w 9620088"/>
              <a:gd name="connsiteY2" fmla="*/ 529815 h 5369394"/>
              <a:gd name="connsiteX3" fmla="*/ 9620088 w 9620088"/>
              <a:gd name="connsiteY3" fmla="*/ 5369394 h 5369394"/>
              <a:gd name="connsiteX4" fmla="*/ 0 w 9620088"/>
              <a:gd name="connsiteY4" fmla="*/ 5369394 h 5369394"/>
              <a:gd name="connsiteX5" fmla="*/ 25377 w 9620088"/>
              <a:gd name="connsiteY5" fmla="*/ 5274802 h 5369394"/>
              <a:gd name="connsiteX6" fmla="*/ 6924701 w 9620088"/>
              <a:gd name="connsiteY6" fmla="*/ 0 h 53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0088" h="5369394">
                <a:moveTo>
                  <a:pt x="6924701" y="0"/>
                </a:moveTo>
                <a:cubicBezTo>
                  <a:pt x="7786551" y="0"/>
                  <a:pt x="8644207" y="149897"/>
                  <a:pt x="9443029" y="457203"/>
                </a:cubicBezTo>
                <a:lnTo>
                  <a:pt x="9620088" y="529815"/>
                </a:lnTo>
                <a:lnTo>
                  <a:pt x="9620088" y="5369394"/>
                </a:lnTo>
                <a:lnTo>
                  <a:pt x="0" y="5369394"/>
                </a:lnTo>
                <a:lnTo>
                  <a:pt x="25377" y="5274802"/>
                </a:lnTo>
                <a:cubicBezTo>
                  <a:pt x="1076014" y="1665517"/>
                  <a:pt x="4051869" y="0"/>
                  <a:pt x="6924701" y="0"/>
                </a:cubicBezTo>
                <a:close/>
              </a:path>
            </a:pathLst>
          </a:custGeom>
          <a:solidFill>
            <a:schemeClr val="accent1"/>
          </a:solidFill>
        </p:spPr>
        <p:txBody>
          <a:bodyPr wrap="square">
            <a:noAutofit/>
          </a:bodyPr>
          <a:lstStyle/>
          <a:p>
            <a:r>
              <a:rPr lang="en-US"/>
              <a:t>Click icon to add picture</a:t>
            </a:r>
            <a:endParaRPr lang="en-GB"/>
          </a:p>
        </p:txBody>
      </p:sp>
    </p:spTree>
    <p:extLst>
      <p:ext uri="{BB962C8B-B14F-4D97-AF65-F5344CB8AC3E}">
        <p14:creationId xmlns:p14="http://schemas.microsoft.com/office/powerpoint/2010/main" val="2032398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Hire Talent Divider - whit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143221A-3574-AD6A-D251-432E5FF727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93758" y="2260171"/>
            <a:ext cx="1479578" cy="1468284"/>
          </a:xfrm>
          <a:prstGeom prst="rect">
            <a:avLst/>
          </a:prstGeom>
        </p:spPr>
      </p:pic>
      <p:sp>
        <p:nvSpPr>
          <p:cNvPr id="7" name="TextBox 6">
            <a:extLst>
              <a:ext uri="{FF2B5EF4-FFF2-40B4-BE49-F238E27FC236}">
                <a16:creationId xmlns:a16="http://schemas.microsoft.com/office/drawing/2014/main" id="{EBF1A715-142F-A4A1-1D9B-AA1F2645900B}"/>
              </a:ext>
            </a:extLst>
          </p:cNvPr>
          <p:cNvSpPr txBox="1"/>
          <p:nvPr/>
        </p:nvSpPr>
        <p:spPr>
          <a:xfrm>
            <a:off x="1509301" y="3951498"/>
            <a:ext cx="3848493" cy="646331"/>
          </a:xfrm>
          <a:prstGeom prst="rect">
            <a:avLst/>
          </a:prstGeom>
          <a:noFill/>
        </p:spPr>
        <p:txBody>
          <a:bodyPr wrap="square">
            <a:spAutoFit/>
          </a:bodyPr>
          <a:lstStyle/>
          <a:p>
            <a:pPr marL="0" lvl="0" indent="0" algn="ctr" defTabSz="914400" rtl="0" eaLnBrk="1" latinLnBrk="0" hangingPunct="1">
              <a:lnSpc>
                <a:spcPct val="90000"/>
              </a:lnSpc>
              <a:spcBef>
                <a:spcPts val="1000"/>
              </a:spcBef>
              <a:buClr>
                <a:schemeClr val="accent2"/>
              </a:buClr>
              <a:buFont typeface="Arial" panose="020B0604020202020204" pitchFamily="34" charset="0"/>
              <a:buNone/>
            </a:pPr>
            <a:r>
              <a:rPr lang="en-US" sz="4000" b="1" kern="1200">
                <a:solidFill>
                  <a:schemeClr val="tx2"/>
                </a:solidFill>
                <a:latin typeface="Segoe UI" panose="020B0502040204020203" pitchFamily="34" charset="0"/>
                <a:ea typeface="Calibri" panose="020F0502020204030204" pitchFamily="34" charset="0"/>
                <a:cs typeface="Segoe UI" panose="020B0502040204020203" pitchFamily="34" charset="0"/>
              </a:rPr>
              <a:t>Hire Talent</a:t>
            </a:r>
          </a:p>
        </p:txBody>
      </p:sp>
      <p:sp>
        <p:nvSpPr>
          <p:cNvPr id="2" name="Freeform: Shape 1">
            <a:extLst>
              <a:ext uri="{FF2B5EF4-FFF2-40B4-BE49-F238E27FC236}">
                <a16:creationId xmlns:a16="http://schemas.microsoft.com/office/drawing/2014/main" id="{2BD5672B-1157-D6DA-2D99-D4749E3A9C18}"/>
              </a:ext>
            </a:extLst>
          </p:cNvPr>
          <p:cNvSpPr/>
          <p:nvPr/>
        </p:nvSpPr>
        <p:spPr>
          <a:xfrm>
            <a:off x="6586612" y="0"/>
            <a:ext cx="5036862" cy="2903264"/>
          </a:xfrm>
          <a:custGeom>
            <a:avLst/>
            <a:gdLst>
              <a:gd name="connsiteX0" fmla="*/ 3704121 w 5036862"/>
              <a:gd name="connsiteY0" fmla="*/ 0 h 2903264"/>
              <a:gd name="connsiteX1" fmla="*/ 5036862 w 5036862"/>
              <a:gd name="connsiteY1" fmla="*/ 0 h 2903264"/>
              <a:gd name="connsiteX2" fmla="*/ 5036862 w 5036862"/>
              <a:gd name="connsiteY2" fmla="*/ 1700030 h 2903264"/>
              <a:gd name="connsiteX3" fmla="*/ 3842758 w 5036862"/>
              <a:gd name="connsiteY3" fmla="*/ 2903264 h 2903264"/>
              <a:gd name="connsiteX4" fmla="*/ 0 w 5036862"/>
              <a:gd name="connsiteY4" fmla="*/ 2903264 h 2903264"/>
              <a:gd name="connsiteX5" fmla="*/ 1332742 w 5036862"/>
              <a:gd name="connsiteY5" fmla="*/ 1570522 h 2903264"/>
              <a:gd name="connsiteX6" fmla="*/ 3704121 w 5036862"/>
              <a:gd name="connsiteY6" fmla="*/ 1570522 h 2903264"/>
              <a:gd name="connsiteX7" fmla="*/ 3704121 w 5036862"/>
              <a:gd name="connsiteY7" fmla="*/ 0 h 290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36862" h="2903264">
                <a:moveTo>
                  <a:pt x="3704121" y="0"/>
                </a:moveTo>
                <a:lnTo>
                  <a:pt x="5036862" y="0"/>
                </a:lnTo>
                <a:lnTo>
                  <a:pt x="5036862" y="1700030"/>
                </a:lnTo>
                <a:cubicBezTo>
                  <a:pt x="4466624" y="1878889"/>
                  <a:pt x="4017623" y="2331314"/>
                  <a:pt x="3842758" y="2903264"/>
                </a:cubicBezTo>
                <a:lnTo>
                  <a:pt x="0" y="2903264"/>
                </a:lnTo>
                <a:lnTo>
                  <a:pt x="1332742" y="1570522"/>
                </a:lnTo>
                <a:lnTo>
                  <a:pt x="3704121" y="1570522"/>
                </a:lnTo>
                <a:lnTo>
                  <a:pt x="3704121" y="0"/>
                </a:lnTo>
                <a:close/>
              </a:path>
            </a:pathLst>
          </a:custGeom>
          <a:solidFill>
            <a:schemeClr val="accent1">
              <a:alpha val="25000"/>
            </a:schemeClr>
          </a:solidFill>
          <a:ln w="28502"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0590DC5-CA8A-4690-A4EB-360323E32735}"/>
              </a:ext>
            </a:extLst>
          </p:cNvPr>
          <p:cNvSpPr/>
          <p:nvPr/>
        </p:nvSpPr>
        <p:spPr>
          <a:xfrm>
            <a:off x="11116850" y="2364974"/>
            <a:ext cx="1075151" cy="2140603"/>
          </a:xfrm>
          <a:custGeom>
            <a:avLst/>
            <a:gdLst>
              <a:gd name="connsiteX0" fmla="*/ 1070301 w 1075151"/>
              <a:gd name="connsiteY0" fmla="*/ 0 h 2140603"/>
              <a:gd name="connsiteX1" fmla="*/ 1075151 w 1075151"/>
              <a:gd name="connsiteY1" fmla="*/ 245 h 2140603"/>
              <a:gd name="connsiteX2" fmla="*/ 1075151 w 1075151"/>
              <a:gd name="connsiteY2" fmla="*/ 2140358 h 2140603"/>
              <a:gd name="connsiteX3" fmla="*/ 1070301 w 1075151"/>
              <a:gd name="connsiteY3" fmla="*/ 2140603 h 2140603"/>
              <a:gd name="connsiteX4" fmla="*/ 0 w 1075151"/>
              <a:gd name="connsiteY4" fmla="*/ 1070301 h 2140603"/>
              <a:gd name="connsiteX5" fmla="*/ 1070301 w 1075151"/>
              <a:gd name="connsiteY5" fmla="*/ 0 h 214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151" h="2140603">
                <a:moveTo>
                  <a:pt x="1070301" y="0"/>
                </a:moveTo>
                <a:lnTo>
                  <a:pt x="1075151" y="245"/>
                </a:lnTo>
                <a:lnTo>
                  <a:pt x="1075151" y="2140358"/>
                </a:lnTo>
                <a:lnTo>
                  <a:pt x="1070301" y="2140603"/>
                </a:lnTo>
                <a:cubicBezTo>
                  <a:pt x="479190" y="2140603"/>
                  <a:pt x="0" y="1661413"/>
                  <a:pt x="0" y="1070301"/>
                </a:cubicBezTo>
                <a:cubicBezTo>
                  <a:pt x="0" y="479190"/>
                  <a:pt x="479190" y="0"/>
                  <a:pt x="1070301" y="0"/>
                </a:cubicBezTo>
                <a:close/>
              </a:path>
            </a:pathLst>
          </a:custGeom>
          <a:solidFill>
            <a:schemeClr val="tx2">
              <a:alpha val="25000"/>
            </a:schemeClr>
          </a:solidFill>
          <a:ln w="28502"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69BDA78-3C1B-2857-7592-DC39FD13E515}"/>
              </a:ext>
            </a:extLst>
          </p:cNvPr>
          <p:cNvSpPr/>
          <p:nvPr/>
        </p:nvSpPr>
        <p:spPr>
          <a:xfrm>
            <a:off x="6907188" y="3967003"/>
            <a:ext cx="4716287" cy="2890997"/>
          </a:xfrm>
          <a:custGeom>
            <a:avLst/>
            <a:gdLst>
              <a:gd name="connsiteX0" fmla="*/ 227697 w 4716287"/>
              <a:gd name="connsiteY0" fmla="*/ 0 h 2890997"/>
              <a:gd name="connsiteX1" fmla="*/ 3522182 w 4716287"/>
              <a:gd name="connsiteY1" fmla="*/ 0 h 2890997"/>
              <a:gd name="connsiteX2" fmla="*/ 4716287 w 4716287"/>
              <a:gd name="connsiteY2" fmla="*/ 1203233 h 2890997"/>
              <a:gd name="connsiteX3" fmla="*/ 4716287 w 4716287"/>
              <a:gd name="connsiteY3" fmla="*/ 2890997 h 2890997"/>
              <a:gd name="connsiteX4" fmla="*/ 3383545 w 4716287"/>
              <a:gd name="connsiteY4" fmla="*/ 2890997 h 2890997"/>
              <a:gd name="connsiteX5" fmla="*/ 3383545 w 4716287"/>
              <a:gd name="connsiteY5" fmla="*/ 1332742 h 2890997"/>
              <a:gd name="connsiteX6" fmla="*/ 1012166 w 4716287"/>
              <a:gd name="connsiteY6" fmla="*/ 1332742 h 2890997"/>
              <a:gd name="connsiteX7" fmla="*/ 67095 w 4716287"/>
              <a:gd name="connsiteY7" fmla="*/ 387670 h 2890997"/>
              <a:gd name="connsiteX8" fmla="*/ 12610 w 4716287"/>
              <a:gd name="connsiteY8" fmla="*/ 153756 h 2890997"/>
              <a:gd name="connsiteX9" fmla="*/ 227697 w 4716287"/>
              <a:gd name="connsiteY9" fmla="*/ 0 h 289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6287" h="2890997">
                <a:moveTo>
                  <a:pt x="227697" y="0"/>
                </a:moveTo>
                <a:lnTo>
                  <a:pt x="3522182" y="0"/>
                </a:lnTo>
                <a:cubicBezTo>
                  <a:pt x="3697047" y="572235"/>
                  <a:pt x="4146049" y="1024374"/>
                  <a:pt x="4716287" y="1203233"/>
                </a:cubicBezTo>
                <a:lnTo>
                  <a:pt x="4716287" y="2890997"/>
                </a:lnTo>
                <a:lnTo>
                  <a:pt x="3383545" y="2890997"/>
                </a:lnTo>
                <a:lnTo>
                  <a:pt x="3383545" y="1332742"/>
                </a:lnTo>
                <a:lnTo>
                  <a:pt x="1012166" y="1332742"/>
                </a:lnTo>
                <a:lnTo>
                  <a:pt x="67095" y="387670"/>
                </a:lnTo>
                <a:cubicBezTo>
                  <a:pt x="-512" y="320063"/>
                  <a:pt x="-13634" y="230206"/>
                  <a:pt x="12610" y="153756"/>
                </a:cubicBezTo>
                <a:cubicBezTo>
                  <a:pt x="41992" y="68177"/>
                  <a:pt x="120724" y="0"/>
                  <a:pt x="227697" y="0"/>
                </a:cubicBezTo>
                <a:close/>
              </a:path>
            </a:pathLst>
          </a:custGeom>
          <a:solidFill>
            <a:schemeClr val="accent1">
              <a:alpha val="25000"/>
            </a:schemeClr>
          </a:solidFill>
          <a:ln w="28502" cap="flat">
            <a:noFill/>
            <a:prstDash val="solid"/>
            <a:miter/>
          </a:ln>
        </p:spPr>
        <p:txBody>
          <a:bodyPr rtlCol="0" anchor="ctr"/>
          <a:lstStyle/>
          <a:p>
            <a:endParaRPr lang="en-GB"/>
          </a:p>
        </p:txBody>
      </p:sp>
    </p:spTree>
    <p:extLst>
      <p:ext uri="{BB962C8B-B14F-4D97-AF65-F5344CB8AC3E}">
        <p14:creationId xmlns:p14="http://schemas.microsoft.com/office/powerpoint/2010/main" val="3785138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Hire Talent Divider - navy">
    <p:bg>
      <p:bgPr>
        <a:solidFill>
          <a:schemeClr val="tx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7F2BE814-5E39-6CFB-F084-542E0CF02F17}"/>
              </a:ext>
            </a:extLst>
          </p:cNvPr>
          <p:cNvSpPr/>
          <p:nvPr/>
        </p:nvSpPr>
        <p:spPr>
          <a:xfrm>
            <a:off x="6586612" y="0"/>
            <a:ext cx="5036862" cy="2903264"/>
          </a:xfrm>
          <a:custGeom>
            <a:avLst/>
            <a:gdLst>
              <a:gd name="connsiteX0" fmla="*/ 3704121 w 5036862"/>
              <a:gd name="connsiteY0" fmla="*/ 0 h 2903264"/>
              <a:gd name="connsiteX1" fmla="*/ 5036862 w 5036862"/>
              <a:gd name="connsiteY1" fmla="*/ 0 h 2903264"/>
              <a:gd name="connsiteX2" fmla="*/ 5036862 w 5036862"/>
              <a:gd name="connsiteY2" fmla="*/ 1700030 h 2903264"/>
              <a:gd name="connsiteX3" fmla="*/ 3842758 w 5036862"/>
              <a:gd name="connsiteY3" fmla="*/ 2903264 h 2903264"/>
              <a:gd name="connsiteX4" fmla="*/ 0 w 5036862"/>
              <a:gd name="connsiteY4" fmla="*/ 2903264 h 2903264"/>
              <a:gd name="connsiteX5" fmla="*/ 1332742 w 5036862"/>
              <a:gd name="connsiteY5" fmla="*/ 1570522 h 2903264"/>
              <a:gd name="connsiteX6" fmla="*/ 3704121 w 5036862"/>
              <a:gd name="connsiteY6" fmla="*/ 1570522 h 2903264"/>
              <a:gd name="connsiteX7" fmla="*/ 3704121 w 5036862"/>
              <a:gd name="connsiteY7" fmla="*/ 0 h 290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36862" h="2903264">
                <a:moveTo>
                  <a:pt x="3704121" y="0"/>
                </a:moveTo>
                <a:lnTo>
                  <a:pt x="5036862" y="0"/>
                </a:lnTo>
                <a:lnTo>
                  <a:pt x="5036862" y="1700030"/>
                </a:lnTo>
                <a:cubicBezTo>
                  <a:pt x="4466624" y="1878889"/>
                  <a:pt x="4017623" y="2331314"/>
                  <a:pt x="3842758" y="2903264"/>
                </a:cubicBezTo>
                <a:lnTo>
                  <a:pt x="0" y="2903264"/>
                </a:lnTo>
                <a:lnTo>
                  <a:pt x="1332742" y="1570522"/>
                </a:lnTo>
                <a:lnTo>
                  <a:pt x="3704121" y="1570522"/>
                </a:lnTo>
                <a:lnTo>
                  <a:pt x="3704121" y="0"/>
                </a:lnTo>
                <a:close/>
              </a:path>
            </a:pathLst>
          </a:custGeom>
          <a:solidFill>
            <a:schemeClr val="bg1">
              <a:alpha val="25000"/>
            </a:schemeClr>
          </a:solidFill>
          <a:ln w="28502"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845532C-7ED9-051F-468C-872DD57897DA}"/>
              </a:ext>
            </a:extLst>
          </p:cNvPr>
          <p:cNvSpPr/>
          <p:nvPr/>
        </p:nvSpPr>
        <p:spPr>
          <a:xfrm>
            <a:off x="11116850" y="2364974"/>
            <a:ext cx="1075151" cy="2140603"/>
          </a:xfrm>
          <a:custGeom>
            <a:avLst/>
            <a:gdLst>
              <a:gd name="connsiteX0" fmla="*/ 1070301 w 1075151"/>
              <a:gd name="connsiteY0" fmla="*/ 0 h 2140603"/>
              <a:gd name="connsiteX1" fmla="*/ 1075151 w 1075151"/>
              <a:gd name="connsiteY1" fmla="*/ 245 h 2140603"/>
              <a:gd name="connsiteX2" fmla="*/ 1075151 w 1075151"/>
              <a:gd name="connsiteY2" fmla="*/ 2140358 h 2140603"/>
              <a:gd name="connsiteX3" fmla="*/ 1070301 w 1075151"/>
              <a:gd name="connsiteY3" fmla="*/ 2140603 h 2140603"/>
              <a:gd name="connsiteX4" fmla="*/ 0 w 1075151"/>
              <a:gd name="connsiteY4" fmla="*/ 1070301 h 2140603"/>
              <a:gd name="connsiteX5" fmla="*/ 1070301 w 1075151"/>
              <a:gd name="connsiteY5" fmla="*/ 0 h 214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151" h="2140603">
                <a:moveTo>
                  <a:pt x="1070301" y="0"/>
                </a:moveTo>
                <a:lnTo>
                  <a:pt x="1075151" y="245"/>
                </a:lnTo>
                <a:lnTo>
                  <a:pt x="1075151" y="2140358"/>
                </a:lnTo>
                <a:lnTo>
                  <a:pt x="1070301" y="2140603"/>
                </a:lnTo>
                <a:cubicBezTo>
                  <a:pt x="479190" y="2140603"/>
                  <a:pt x="0" y="1661413"/>
                  <a:pt x="0" y="1070301"/>
                </a:cubicBezTo>
                <a:cubicBezTo>
                  <a:pt x="0" y="479190"/>
                  <a:pt x="479190" y="0"/>
                  <a:pt x="1070301" y="0"/>
                </a:cubicBezTo>
                <a:close/>
              </a:path>
            </a:pathLst>
          </a:custGeom>
          <a:solidFill>
            <a:schemeClr val="accent1">
              <a:alpha val="25000"/>
            </a:schemeClr>
          </a:solidFill>
          <a:ln w="28502"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4FE21FF-70FC-C949-ED0A-D5491C139442}"/>
              </a:ext>
            </a:extLst>
          </p:cNvPr>
          <p:cNvSpPr/>
          <p:nvPr/>
        </p:nvSpPr>
        <p:spPr>
          <a:xfrm>
            <a:off x="6907188" y="3967003"/>
            <a:ext cx="4716287" cy="2890997"/>
          </a:xfrm>
          <a:custGeom>
            <a:avLst/>
            <a:gdLst>
              <a:gd name="connsiteX0" fmla="*/ 227697 w 4716287"/>
              <a:gd name="connsiteY0" fmla="*/ 0 h 2890997"/>
              <a:gd name="connsiteX1" fmla="*/ 3522182 w 4716287"/>
              <a:gd name="connsiteY1" fmla="*/ 0 h 2890997"/>
              <a:gd name="connsiteX2" fmla="*/ 4716287 w 4716287"/>
              <a:gd name="connsiteY2" fmla="*/ 1203233 h 2890997"/>
              <a:gd name="connsiteX3" fmla="*/ 4716287 w 4716287"/>
              <a:gd name="connsiteY3" fmla="*/ 2890997 h 2890997"/>
              <a:gd name="connsiteX4" fmla="*/ 3383545 w 4716287"/>
              <a:gd name="connsiteY4" fmla="*/ 2890997 h 2890997"/>
              <a:gd name="connsiteX5" fmla="*/ 3383545 w 4716287"/>
              <a:gd name="connsiteY5" fmla="*/ 1332742 h 2890997"/>
              <a:gd name="connsiteX6" fmla="*/ 1012166 w 4716287"/>
              <a:gd name="connsiteY6" fmla="*/ 1332742 h 2890997"/>
              <a:gd name="connsiteX7" fmla="*/ 67095 w 4716287"/>
              <a:gd name="connsiteY7" fmla="*/ 387670 h 2890997"/>
              <a:gd name="connsiteX8" fmla="*/ 12610 w 4716287"/>
              <a:gd name="connsiteY8" fmla="*/ 153756 h 2890997"/>
              <a:gd name="connsiteX9" fmla="*/ 227697 w 4716287"/>
              <a:gd name="connsiteY9" fmla="*/ 0 h 289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6287" h="2890997">
                <a:moveTo>
                  <a:pt x="227697" y="0"/>
                </a:moveTo>
                <a:lnTo>
                  <a:pt x="3522182" y="0"/>
                </a:lnTo>
                <a:cubicBezTo>
                  <a:pt x="3697047" y="572235"/>
                  <a:pt x="4146049" y="1024374"/>
                  <a:pt x="4716287" y="1203233"/>
                </a:cubicBezTo>
                <a:lnTo>
                  <a:pt x="4716287" y="2890997"/>
                </a:lnTo>
                <a:lnTo>
                  <a:pt x="3383545" y="2890997"/>
                </a:lnTo>
                <a:lnTo>
                  <a:pt x="3383545" y="1332742"/>
                </a:lnTo>
                <a:lnTo>
                  <a:pt x="1012166" y="1332742"/>
                </a:lnTo>
                <a:lnTo>
                  <a:pt x="67095" y="387670"/>
                </a:lnTo>
                <a:cubicBezTo>
                  <a:pt x="-512" y="320063"/>
                  <a:pt x="-13634" y="230206"/>
                  <a:pt x="12610" y="153756"/>
                </a:cubicBezTo>
                <a:cubicBezTo>
                  <a:pt x="41992" y="68177"/>
                  <a:pt x="120724" y="0"/>
                  <a:pt x="227697" y="0"/>
                </a:cubicBezTo>
                <a:close/>
              </a:path>
            </a:pathLst>
          </a:custGeom>
          <a:solidFill>
            <a:schemeClr val="bg1">
              <a:alpha val="25000"/>
            </a:schemeClr>
          </a:solidFill>
          <a:ln w="28502"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9637B2C7-045A-85BB-5617-7FAF25EF59ED}"/>
              </a:ext>
            </a:extLst>
          </p:cNvPr>
          <p:cNvGrpSpPr/>
          <p:nvPr/>
        </p:nvGrpSpPr>
        <p:grpSpPr>
          <a:xfrm>
            <a:off x="1509301" y="2260171"/>
            <a:ext cx="3848493" cy="2337658"/>
            <a:chOff x="2017301" y="1960716"/>
            <a:chExt cx="3848493" cy="2337658"/>
          </a:xfrm>
        </p:grpSpPr>
        <p:grpSp>
          <p:nvGrpSpPr>
            <p:cNvPr id="5" name="Graphic 2">
              <a:extLst>
                <a:ext uri="{FF2B5EF4-FFF2-40B4-BE49-F238E27FC236}">
                  <a16:creationId xmlns:a16="http://schemas.microsoft.com/office/drawing/2014/main" id="{E104E099-C76F-EE2B-51B2-028D5F2617E5}"/>
                </a:ext>
              </a:extLst>
            </p:cNvPr>
            <p:cNvGrpSpPr/>
            <p:nvPr/>
          </p:nvGrpSpPr>
          <p:grpSpPr>
            <a:xfrm>
              <a:off x="3201758" y="1960716"/>
              <a:ext cx="1478297" cy="1469902"/>
              <a:chOff x="3201758" y="1960716"/>
              <a:chExt cx="1478297" cy="1469902"/>
            </a:xfrm>
            <a:solidFill>
              <a:schemeClr val="bg1"/>
            </a:solidFill>
          </p:grpSpPr>
          <p:sp>
            <p:nvSpPr>
              <p:cNvPr id="6" name="Freeform: Shape 5">
                <a:extLst>
                  <a:ext uri="{FF2B5EF4-FFF2-40B4-BE49-F238E27FC236}">
                    <a16:creationId xmlns:a16="http://schemas.microsoft.com/office/drawing/2014/main" id="{A649823E-CFCC-E4CB-7874-D61690594472}"/>
                  </a:ext>
                </a:extLst>
              </p:cNvPr>
              <p:cNvSpPr/>
              <p:nvPr/>
            </p:nvSpPr>
            <p:spPr>
              <a:xfrm>
                <a:off x="3201758" y="2003025"/>
                <a:ext cx="664755" cy="622447"/>
              </a:xfrm>
              <a:custGeom>
                <a:avLst/>
                <a:gdLst>
                  <a:gd name="connsiteX0" fmla="*/ 664756 w 664755"/>
                  <a:gd name="connsiteY0" fmla="*/ 463647 h 622447"/>
                  <a:gd name="connsiteX1" fmla="*/ 664756 w 664755"/>
                  <a:gd name="connsiteY1" fmla="*/ 30051 h 622447"/>
                  <a:gd name="connsiteX2" fmla="*/ 644464 w 664755"/>
                  <a:gd name="connsiteY2" fmla="*/ 1664 h 622447"/>
                  <a:gd name="connsiteX3" fmla="*/ 613592 w 664755"/>
                  <a:gd name="connsiteY3" fmla="*/ 8855 h 622447"/>
                  <a:gd name="connsiteX4" fmla="*/ 488863 w 664755"/>
                  <a:gd name="connsiteY4" fmla="*/ 133584 h 622447"/>
                  <a:gd name="connsiteX5" fmla="*/ 488863 w 664755"/>
                  <a:gd name="connsiteY5" fmla="*/ 446554 h 622447"/>
                  <a:gd name="connsiteX6" fmla="*/ 175893 w 664755"/>
                  <a:gd name="connsiteY6" fmla="*/ 446554 h 622447"/>
                  <a:gd name="connsiteX7" fmla="*/ 0 w 664755"/>
                  <a:gd name="connsiteY7" fmla="*/ 622447 h 622447"/>
                  <a:gd name="connsiteX8" fmla="*/ 507160 w 664755"/>
                  <a:gd name="connsiteY8" fmla="*/ 622447 h 622447"/>
                  <a:gd name="connsiteX9" fmla="*/ 664756 w 664755"/>
                  <a:gd name="connsiteY9" fmla="*/ 463647 h 6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4755" h="622447">
                    <a:moveTo>
                      <a:pt x="664756" y="463647"/>
                    </a:moveTo>
                    <a:lnTo>
                      <a:pt x="664756" y="30051"/>
                    </a:lnTo>
                    <a:cubicBezTo>
                      <a:pt x="664756" y="15933"/>
                      <a:pt x="655758" y="5542"/>
                      <a:pt x="644464" y="1664"/>
                    </a:cubicBezTo>
                    <a:cubicBezTo>
                      <a:pt x="634374" y="-1799"/>
                      <a:pt x="622515" y="-68"/>
                      <a:pt x="613592" y="8855"/>
                    </a:cubicBezTo>
                    <a:lnTo>
                      <a:pt x="488863" y="133584"/>
                    </a:lnTo>
                    <a:lnTo>
                      <a:pt x="488863" y="446554"/>
                    </a:lnTo>
                    <a:lnTo>
                      <a:pt x="175893" y="446554"/>
                    </a:lnTo>
                    <a:lnTo>
                      <a:pt x="0" y="622447"/>
                    </a:lnTo>
                    <a:lnTo>
                      <a:pt x="507160" y="622447"/>
                    </a:lnTo>
                    <a:cubicBezTo>
                      <a:pt x="530239" y="546962"/>
                      <a:pt x="589497" y="487252"/>
                      <a:pt x="664756" y="463647"/>
                    </a:cubicBezTo>
                    <a:close/>
                  </a:path>
                </a:pathLst>
              </a:custGeom>
              <a:solidFill>
                <a:schemeClr val="bg1"/>
              </a:solidFill>
              <a:ln w="3757"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8E4FFDA1-EB48-EC53-AFEF-7533B7D4A235}"/>
                  </a:ext>
                </a:extLst>
              </p:cNvPr>
              <p:cNvSpPr/>
              <p:nvPr/>
            </p:nvSpPr>
            <p:spPr>
              <a:xfrm>
                <a:off x="3244066" y="2765862"/>
                <a:ext cx="622446" cy="664756"/>
              </a:xfrm>
              <a:custGeom>
                <a:avLst/>
                <a:gdLst>
                  <a:gd name="connsiteX0" fmla="*/ 464851 w 622446"/>
                  <a:gd name="connsiteY0" fmla="*/ 0 h 664756"/>
                  <a:gd name="connsiteX1" fmla="*/ 30051 w 622446"/>
                  <a:gd name="connsiteY1" fmla="*/ 0 h 664756"/>
                  <a:gd name="connsiteX2" fmla="*/ 1664 w 622446"/>
                  <a:gd name="connsiteY2" fmla="*/ 20292 h 664756"/>
                  <a:gd name="connsiteX3" fmla="*/ 8855 w 622446"/>
                  <a:gd name="connsiteY3" fmla="*/ 51164 h 664756"/>
                  <a:gd name="connsiteX4" fmla="*/ 133584 w 622446"/>
                  <a:gd name="connsiteY4" fmla="*/ 175893 h 664756"/>
                  <a:gd name="connsiteX5" fmla="*/ 446554 w 622446"/>
                  <a:gd name="connsiteY5" fmla="*/ 175893 h 664756"/>
                  <a:gd name="connsiteX6" fmla="*/ 446554 w 622446"/>
                  <a:gd name="connsiteY6" fmla="*/ 488863 h 664756"/>
                  <a:gd name="connsiteX7" fmla="*/ 622447 w 622446"/>
                  <a:gd name="connsiteY7" fmla="*/ 664756 h 664756"/>
                  <a:gd name="connsiteX8" fmla="*/ 622447 w 622446"/>
                  <a:gd name="connsiteY8" fmla="*/ 158801 h 664756"/>
                  <a:gd name="connsiteX9" fmla="*/ 464851 w 622446"/>
                  <a:gd name="connsiteY9" fmla="*/ 0 h 66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446" h="664756">
                    <a:moveTo>
                      <a:pt x="464851" y="0"/>
                    </a:moveTo>
                    <a:lnTo>
                      <a:pt x="30051" y="0"/>
                    </a:lnTo>
                    <a:cubicBezTo>
                      <a:pt x="15933" y="0"/>
                      <a:pt x="5542" y="8998"/>
                      <a:pt x="1664" y="20292"/>
                    </a:cubicBezTo>
                    <a:cubicBezTo>
                      <a:pt x="-1799" y="30382"/>
                      <a:pt x="-68" y="42241"/>
                      <a:pt x="8855" y="51164"/>
                    </a:cubicBezTo>
                    <a:lnTo>
                      <a:pt x="133584" y="175893"/>
                    </a:lnTo>
                    <a:lnTo>
                      <a:pt x="446554" y="175893"/>
                    </a:lnTo>
                    <a:lnTo>
                      <a:pt x="446554" y="488863"/>
                    </a:lnTo>
                    <a:lnTo>
                      <a:pt x="622447" y="664756"/>
                    </a:lnTo>
                    <a:lnTo>
                      <a:pt x="622447" y="158801"/>
                    </a:lnTo>
                    <a:cubicBezTo>
                      <a:pt x="547188" y="135195"/>
                      <a:pt x="487930" y="75522"/>
                      <a:pt x="464851" y="0"/>
                    </a:cubicBezTo>
                    <a:close/>
                  </a:path>
                </a:pathLst>
              </a:custGeom>
              <a:solidFill>
                <a:schemeClr val="bg1"/>
              </a:solidFill>
              <a:ln w="3757"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9A94F1B3-B6C4-E8FE-7BD1-B71C1C01D993}"/>
                  </a:ext>
                </a:extLst>
              </p:cNvPr>
              <p:cNvSpPr/>
              <p:nvPr/>
            </p:nvSpPr>
            <p:spPr>
              <a:xfrm>
                <a:off x="4015299" y="2765862"/>
                <a:ext cx="664755" cy="622447"/>
              </a:xfrm>
              <a:custGeom>
                <a:avLst/>
                <a:gdLst>
                  <a:gd name="connsiteX0" fmla="*/ 152626 w 664755"/>
                  <a:gd name="connsiteY0" fmla="*/ 0 h 622447"/>
                  <a:gd name="connsiteX1" fmla="*/ 0 w 664755"/>
                  <a:gd name="connsiteY1" fmla="*/ 157106 h 622447"/>
                  <a:gd name="connsiteX2" fmla="*/ 0 w 664755"/>
                  <a:gd name="connsiteY2" fmla="*/ 592396 h 622447"/>
                  <a:gd name="connsiteX3" fmla="*/ 20292 w 664755"/>
                  <a:gd name="connsiteY3" fmla="*/ 620783 h 622447"/>
                  <a:gd name="connsiteX4" fmla="*/ 51164 w 664755"/>
                  <a:gd name="connsiteY4" fmla="*/ 613592 h 622447"/>
                  <a:gd name="connsiteX5" fmla="*/ 175893 w 664755"/>
                  <a:gd name="connsiteY5" fmla="*/ 488863 h 622447"/>
                  <a:gd name="connsiteX6" fmla="*/ 175893 w 664755"/>
                  <a:gd name="connsiteY6" fmla="*/ 175893 h 622447"/>
                  <a:gd name="connsiteX7" fmla="*/ 488863 w 664755"/>
                  <a:gd name="connsiteY7" fmla="*/ 175893 h 622447"/>
                  <a:gd name="connsiteX8" fmla="*/ 664756 w 664755"/>
                  <a:gd name="connsiteY8" fmla="*/ 0 h 622447"/>
                  <a:gd name="connsiteX9" fmla="*/ 152626 w 664755"/>
                  <a:gd name="connsiteY9" fmla="*/ 0 h 6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4755" h="622447">
                    <a:moveTo>
                      <a:pt x="152626" y="0"/>
                    </a:moveTo>
                    <a:cubicBezTo>
                      <a:pt x="130075" y="73828"/>
                      <a:pt x="72887" y="132484"/>
                      <a:pt x="0" y="157106"/>
                    </a:cubicBezTo>
                    <a:lnTo>
                      <a:pt x="0" y="592396"/>
                    </a:lnTo>
                    <a:cubicBezTo>
                      <a:pt x="0" y="606514"/>
                      <a:pt x="8998" y="616905"/>
                      <a:pt x="20292" y="620783"/>
                    </a:cubicBezTo>
                    <a:cubicBezTo>
                      <a:pt x="30382" y="624247"/>
                      <a:pt x="42241" y="622515"/>
                      <a:pt x="51164" y="613592"/>
                    </a:cubicBezTo>
                    <a:lnTo>
                      <a:pt x="175893" y="488863"/>
                    </a:lnTo>
                    <a:lnTo>
                      <a:pt x="175893" y="175893"/>
                    </a:lnTo>
                    <a:lnTo>
                      <a:pt x="488863" y="175893"/>
                    </a:lnTo>
                    <a:lnTo>
                      <a:pt x="664756" y="0"/>
                    </a:lnTo>
                    <a:lnTo>
                      <a:pt x="152626" y="0"/>
                    </a:lnTo>
                    <a:close/>
                  </a:path>
                </a:pathLst>
              </a:custGeom>
              <a:solidFill>
                <a:schemeClr val="bg1"/>
              </a:solidFill>
              <a:ln w="3757"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A4A57DB-CCFD-943E-C3C3-4B928070570C}"/>
                  </a:ext>
                </a:extLst>
              </p:cNvPr>
              <p:cNvSpPr/>
              <p:nvPr/>
            </p:nvSpPr>
            <p:spPr>
              <a:xfrm>
                <a:off x="4015299" y="1960716"/>
                <a:ext cx="622446" cy="664756"/>
              </a:xfrm>
              <a:custGeom>
                <a:avLst/>
                <a:gdLst>
                  <a:gd name="connsiteX0" fmla="*/ 152626 w 622446"/>
                  <a:gd name="connsiteY0" fmla="*/ 664756 h 664756"/>
                  <a:gd name="connsiteX1" fmla="*/ 592396 w 622446"/>
                  <a:gd name="connsiteY1" fmla="*/ 664756 h 664756"/>
                  <a:gd name="connsiteX2" fmla="*/ 620783 w 622446"/>
                  <a:gd name="connsiteY2" fmla="*/ 644464 h 664756"/>
                  <a:gd name="connsiteX3" fmla="*/ 613592 w 622446"/>
                  <a:gd name="connsiteY3" fmla="*/ 613592 h 664756"/>
                  <a:gd name="connsiteX4" fmla="*/ 488863 w 622446"/>
                  <a:gd name="connsiteY4" fmla="*/ 488863 h 664756"/>
                  <a:gd name="connsiteX5" fmla="*/ 175893 w 622446"/>
                  <a:gd name="connsiteY5" fmla="*/ 488863 h 664756"/>
                  <a:gd name="connsiteX6" fmla="*/ 175893 w 622446"/>
                  <a:gd name="connsiteY6" fmla="*/ 175893 h 664756"/>
                  <a:gd name="connsiteX7" fmla="*/ 0 w 622446"/>
                  <a:gd name="connsiteY7" fmla="*/ 0 h 664756"/>
                  <a:gd name="connsiteX8" fmla="*/ 0 w 622446"/>
                  <a:gd name="connsiteY8" fmla="*/ 507650 h 664756"/>
                  <a:gd name="connsiteX9" fmla="*/ 152626 w 622446"/>
                  <a:gd name="connsiteY9" fmla="*/ 664756 h 66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446" h="664756">
                    <a:moveTo>
                      <a:pt x="152626" y="664756"/>
                    </a:moveTo>
                    <a:lnTo>
                      <a:pt x="592396" y="664756"/>
                    </a:lnTo>
                    <a:cubicBezTo>
                      <a:pt x="606514" y="664756"/>
                      <a:pt x="616905" y="655758"/>
                      <a:pt x="620783" y="644464"/>
                    </a:cubicBezTo>
                    <a:cubicBezTo>
                      <a:pt x="624246" y="634374"/>
                      <a:pt x="622515" y="622515"/>
                      <a:pt x="613592" y="613592"/>
                    </a:cubicBezTo>
                    <a:lnTo>
                      <a:pt x="488863" y="488863"/>
                    </a:lnTo>
                    <a:lnTo>
                      <a:pt x="175893" y="488863"/>
                    </a:lnTo>
                    <a:lnTo>
                      <a:pt x="175893" y="175893"/>
                    </a:lnTo>
                    <a:lnTo>
                      <a:pt x="0" y="0"/>
                    </a:lnTo>
                    <a:lnTo>
                      <a:pt x="0" y="507650"/>
                    </a:lnTo>
                    <a:cubicBezTo>
                      <a:pt x="72887" y="532309"/>
                      <a:pt x="130075" y="590928"/>
                      <a:pt x="152626" y="664756"/>
                    </a:cubicBezTo>
                    <a:close/>
                  </a:path>
                </a:pathLst>
              </a:custGeom>
              <a:solidFill>
                <a:schemeClr val="bg1"/>
              </a:solidFill>
              <a:ln w="3757" cap="flat">
                <a:noFill/>
                <a:prstDash val="solid"/>
                <a:miter/>
              </a:ln>
            </p:spPr>
            <p:txBody>
              <a:bodyPr rtlCol="0" anchor="ctr"/>
              <a:lstStyle/>
              <a:p>
                <a:endParaRPr lang="en-GB"/>
              </a:p>
            </p:txBody>
          </p:sp>
        </p:grpSp>
        <p:sp>
          <p:nvSpPr>
            <p:cNvPr id="12" name="Freeform: Shape 11">
              <a:extLst>
                <a:ext uri="{FF2B5EF4-FFF2-40B4-BE49-F238E27FC236}">
                  <a16:creationId xmlns:a16="http://schemas.microsoft.com/office/drawing/2014/main" id="{9E99A25F-38EB-7165-2399-271B86C74DDF}"/>
                </a:ext>
              </a:extLst>
            </p:cNvPr>
            <p:cNvSpPr/>
            <p:nvPr/>
          </p:nvSpPr>
          <p:spPr>
            <a:xfrm>
              <a:off x="3799650" y="2554429"/>
              <a:ext cx="282512" cy="282512"/>
            </a:xfrm>
            <a:custGeom>
              <a:avLst/>
              <a:gdLst>
                <a:gd name="connsiteX0" fmla="*/ 282513 w 282512"/>
                <a:gd name="connsiteY0" fmla="*/ 141256 h 282512"/>
                <a:gd name="connsiteX1" fmla="*/ 141256 w 282512"/>
                <a:gd name="connsiteY1" fmla="*/ 282513 h 282512"/>
                <a:gd name="connsiteX2" fmla="*/ 0 w 282512"/>
                <a:gd name="connsiteY2" fmla="*/ 141256 h 282512"/>
                <a:gd name="connsiteX3" fmla="*/ 141256 w 282512"/>
                <a:gd name="connsiteY3" fmla="*/ 0 h 282512"/>
                <a:gd name="connsiteX4" fmla="*/ 282513 w 282512"/>
                <a:gd name="connsiteY4" fmla="*/ 141256 h 282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12" h="282512">
                  <a:moveTo>
                    <a:pt x="282513" y="141256"/>
                  </a:moveTo>
                  <a:cubicBezTo>
                    <a:pt x="282513" y="219270"/>
                    <a:pt x="219270" y="282513"/>
                    <a:pt x="141256" y="282513"/>
                  </a:cubicBezTo>
                  <a:cubicBezTo>
                    <a:pt x="63243" y="282513"/>
                    <a:pt x="0" y="219270"/>
                    <a:pt x="0" y="141256"/>
                  </a:cubicBezTo>
                  <a:cubicBezTo>
                    <a:pt x="0" y="63243"/>
                    <a:pt x="63243" y="0"/>
                    <a:pt x="141256" y="0"/>
                  </a:cubicBezTo>
                  <a:cubicBezTo>
                    <a:pt x="219270" y="0"/>
                    <a:pt x="282513" y="63243"/>
                    <a:pt x="282513" y="141256"/>
                  </a:cubicBezTo>
                  <a:close/>
                </a:path>
              </a:pathLst>
            </a:custGeom>
            <a:solidFill>
              <a:schemeClr val="accent1"/>
            </a:solidFill>
            <a:ln w="3757" cap="flat">
              <a:noFill/>
              <a:prstDash val="solid"/>
              <a:miter/>
            </a:ln>
          </p:spPr>
          <p:txBody>
            <a:bodyPr rtlCol="0" anchor="ctr"/>
            <a:lstStyle/>
            <a:p>
              <a:endParaRPr lang="en-GB"/>
            </a:p>
          </p:txBody>
        </p:sp>
        <p:sp>
          <p:nvSpPr>
            <p:cNvPr id="7" name="TextBox 6">
              <a:extLst>
                <a:ext uri="{FF2B5EF4-FFF2-40B4-BE49-F238E27FC236}">
                  <a16:creationId xmlns:a16="http://schemas.microsoft.com/office/drawing/2014/main" id="{EBF1A715-142F-A4A1-1D9B-AA1F2645900B}"/>
                </a:ext>
              </a:extLst>
            </p:cNvPr>
            <p:cNvSpPr txBox="1"/>
            <p:nvPr/>
          </p:nvSpPr>
          <p:spPr>
            <a:xfrm>
              <a:off x="2017301" y="3652043"/>
              <a:ext cx="3848493" cy="646331"/>
            </a:xfrm>
            <a:prstGeom prst="rect">
              <a:avLst/>
            </a:prstGeom>
            <a:noFill/>
          </p:spPr>
          <p:txBody>
            <a:bodyPr wrap="square">
              <a:spAutoFit/>
            </a:bodyPr>
            <a:lstStyle/>
            <a:p>
              <a:pPr marL="0" lvl="0" indent="0" algn="ctr" defTabSz="914400" rtl="0" eaLnBrk="1" latinLnBrk="0" hangingPunct="1">
                <a:lnSpc>
                  <a:spcPct val="90000"/>
                </a:lnSpc>
                <a:spcBef>
                  <a:spcPts val="1000"/>
                </a:spcBef>
                <a:buClr>
                  <a:schemeClr val="accent2"/>
                </a:buClr>
                <a:buFont typeface="Arial" panose="020B0604020202020204" pitchFamily="34" charset="0"/>
                <a:buNone/>
              </a:pPr>
              <a:r>
                <a:rPr lang="en-US" sz="4000" b="1" kern="1200">
                  <a:solidFill>
                    <a:schemeClr val="bg1"/>
                  </a:solidFill>
                  <a:latin typeface="Segoe UI" panose="020B0502040204020203" pitchFamily="34" charset="0"/>
                  <a:ea typeface="Calibri" panose="020F0502020204030204" pitchFamily="34" charset="0"/>
                  <a:cs typeface="Segoe UI" panose="020B0502040204020203" pitchFamily="34" charset="0"/>
                </a:rPr>
                <a:t>Hire Talent</a:t>
              </a:r>
            </a:p>
          </p:txBody>
        </p:sp>
      </p:grpSp>
    </p:spTree>
    <p:extLst>
      <p:ext uri="{BB962C8B-B14F-4D97-AF65-F5344CB8AC3E}">
        <p14:creationId xmlns:p14="http://schemas.microsoft.com/office/powerpoint/2010/main" val="2239022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uild Talent Divider - white">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BF1A715-142F-A4A1-1D9B-AA1F2645900B}"/>
              </a:ext>
            </a:extLst>
          </p:cNvPr>
          <p:cNvSpPr txBox="1"/>
          <p:nvPr/>
        </p:nvSpPr>
        <p:spPr>
          <a:xfrm>
            <a:off x="1509301" y="3951498"/>
            <a:ext cx="3848493" cy="646331"/>
          </a:xfrm>
          <a:prstGeom prst="rect">
            <a:avLst/>
          </a:prstGeom>
          <a:noFill/>
        </p:spPr>
        <p:txBody>
          <a:bodyPr wrap="square">
            <a:spAutoFit/>
          </a:bodyPr>
          <a:lstStyle/>
          <a:p>
            <a:pPr marL="0" lvl="0" indent="0" algn="ctr" defTabSz="914400" rtl="0" eaLnBrk="1" latinLnBrk="0" hangingPunct="1">
              <a:lnSpc>
                <a:spcPct val="90000"/>
              </a:lnSpc>
              <a:spcBef>
                <a:spcPts val="1000"/>
              </a:spcBef>
              <a:buClr>
                <a:schemeClr val="accent2"/>
              </a:buClr>
              <a:buFont typeface="Arial" panose="020B0604020202020204" pitchFamily="34" charset="0"/>
              <a:buNone/>
            </a:pPr>
            <a:r>
              <a:rPr lang="en-US" sz="4000" b="1" kern="1200">
                <a:solidFill>
                  <a:schemeClr val="tx2"/>
                </a:solidFill>
                <a:latin typeface="Segoe UI" panose="020B0502040204020203" pitchFamily="34" charset="0"/>
                <a:ea typeface="Calibri" panose="020F0502020204030204" pitchFamily="34" charset="0"/>
                <a:cs typeface="Segoe UI" panose="020B0502040204020203" pitchFamily="34" charset="0"/>
              </a:rPr>
              <a:t>Build Talent</a:t>
            </a:r>
          </a:p>
        </p:txBody>
      </p:sp>
      <p:grpSp>
        <p:nvGrpSpPr>
          <p:cNvPr id="17" name="Group 16">
            <a:extLst>
              <a:ext uri="{FF2B5EF4-FFF2-40B4-BE49-F238E27FC236}">
                <a16:creationId xmlns:a16="http://schemas.microsoft.com/office/drawing/2014/main" id="{1313D7F8-FD21-B638-CADB-69461869A7D6}"/>
              </a:ext>
            </a:extLst>
          </p:cNvPr>
          <p:cNvGrpSpPr/>
          <p:nvPr/>
        </p:nvGrpSpPr>
        <p:grpSpPr>
          <a:xfrm>
            <a:off x="2814491" y="2395041"/>
            <a:ext cx="1238112" cy="1197904"/>
            <a:chOff x="4241051" y="2324992"/>
            <a:chExt cx="1382912" cy="1338002"/>
          </a:xfrm>
        </p:grpSpPr>
        <p:sp>
          <p:nvSpPr>
            <p:cNvPr id="11" name="Freeform: Shape 10">
              <a:extLst>
                <a:ext uri="{FF2B5EF4-FFF2-40B4-BE49-F238E27FC236}">
                  <a16:creationId xmlns:a16="http://schemas.microsoft.com/office/drawing/2014/main" id="{160A98C5-9E1E-3E92-3EF8-299F81CC5855}"/>
                </a:ext>
              </a:extLst>
            </p:cNvPr>
            <p:cNvSpPr/>
            <p:nvPr/>
          </p:nvSpPr>
          <p:spPr>
            <a:xfrm>
              <a:off x="5281912" y="2390679"/>
              <a:ext cx="342051" cy="1149159"/>
            </a:xfrm>
            <a:custGeom>
              <a:avLst/>
              <a:gdLst>
                <a:gd name="connsiteX0" fmla="*/ 342052 w 342051"/>
                <a:gd name="connsiteY0" fmla="*/ 1149160 h 1149159"/>
                <a:gd name="connsiteX1" fmla="*/ 342052 w 342051"/>
                <a:gd name="connsiteY1" fmla="*/ 0 h 1149159"/>
                <a:gd name="connsiteX2" fmla="*/ 0 w 342051"/>
                <a:gd name="connsiteY2" fmla="*/ 342090 h 1149159"/>
                <a:gd name="connsiteX3" fmla="*/ 0 w 342051"/>
                <a:gd name="connsiteY3" fmla="*/ 807108 h 1149159"/>
                <a:gd name="connsiteX4" fmla="*/ 342052 w 342051"/>
                <a:gd name="connsiteY4" fmla="*/ 1149160 h 1149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51" h="1149159">
                  <a:moveTo>
                    <a:pt x="342052" y="1149160"/>
                  </a:moveTo>
                  <a:lnTo>
                    <a:pt x="342052" y="0"/>
                  </a:lnTo>
                  <a:lnTo>
                    <a:pt x="0" y="342090"/>
                  </a:lnTo>
                  <a:lnTo>
                    <a:pt x="0" y="807108"/>
                  </a:lnTo>
                  <a:lnTo>
                    <a:pt x="342052" y="1149160"/>
                  </a:lnTo>
                  <a:close/>
                </a:path>
              </a:pathLst>
            </a:custGeom>
            <a:solidFill>
              <a:srgbClr val="55D2B1"/>
            </a:solidFill>
            <a:ln w="3763"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78F0003-5C95-CE49-4B1D-FFD1EC3CC041}"/>
                </a:ext>
              </a:extLst>
            </p:cNvPr>
            <p:cNvSpPr/>
            <p:nvPr/>
          </p:nvSpPr>
          <p:spPr>
            <a:xfrm>
              <a:off x="4424954" y="2324992"/>
              <a:ext cx="1149197" cy="337526"/>
            </a:xfrm>
            <a:custGeom>
              <a:avLst/>
              <a:gdLst>
                <a:gd name="connsiteX0" fmla="*/ 1149198 w 1149197"/>
                <a:gd name="connsiteY0" fmla="*/ 0 h 337526"/>
                <a:gd name="connsiteX1" fmla="*/ 0 w 1149197"/>
                <a:gd name="connsiteY1" fmla="*/ 0 h 337526"/>
                <a:gd name="connsiteX2" fmla="*/ 337527 w 1149197"/>
                <a:gd name="connsiteY2" fmla="*/ 337527 h 337526"/>
                <a:gd name="connsiteX3" fmla="*/ 811671 w 1149197"/>
                <a:gd name="connsiteY3" fmla="*/ 337527 h 337526"/>
                <a:gd name="connsiteX4" fmla="*/ 1149198 w 1149197"/>
                <a:gd name="connsiteY4" fmla="*/ 0 h 33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197" h="337526">
                  <a:moveTo>
                    <a:pt x="1149198" y="0"/>
                  </a:moveTo>
                  <a:lnTo>
                    <a:pt x="0" y="0"/>
                  </a:lnTo>
                  <a:lnTo>
                    <a:pt x="337527" y="337527"/>
                  </a:lnTo>
                  <a:lnTo>
                    <a:pt x="811671" y="337527"/>
                  </a:lnTo>
                  <a:lnTo>
                    <a:pt x="1149198" y="0"/>
                  </a:lnTo>
                  <a:close/>
                </a:path>
              </a:pathLst>
            </a:custGeom>
            <a:solidFill>
              <a:srgbClr val="55D2B1"/>
            </a:solidFill>
            <a:ln w="3763"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FD990A9-5048-BF26-4E7F-272383D35E1F}"/>
                </a:ext>
              </a:extLst>
            </p:cNvPr>
            <p:cNvSpPr/>
            <p:nvPr/>
          </p:nvSpPr>
          <p:spPr>
            <a:xfrm>
              <a:off x="4241051" y="2448109"/>
              <a:ext cx="344125" cy="1149197"/>
            </a:xfrm>
            <a:custGeom>
              <a:avLst/>
              <a:gdLst>
                <a:gd name="connsiteX0" fmla="*/ 0 w 344125"/>
                <a:gd name="connsiteY0" fmla="*/ 0 h 1149197"/>
                <a:gd name="connsiteX1" fmla="*/ 0 w 344125"/>
                <a:gd name="connsiteY1" fmla="*/ 1149198 h 1149197"/>
                <a:gd name="connsiteX2" fmla="*/ 344126 w 344125"/>
                <a:gd name="connsiteY2" fmla="*/ 805072 h 1149197"/>
                <a:gd name="connsiteX3" fmla="*/ 344126 w 344125"/>
                <a:gd name="connsiteY3" fmla="*/ 344126 h 1149197"/>
                <a:gd name="connsiteX4" fmla="*/ 0 w 344125"/>
                <a:gd name="connsiteY4" fmla="*/ 0 h 1149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125" h="1149197">
                  <a:moveTo>
                    <a:pt x="0" y="0"/>
                  </a:moveTo>
                  <a:lnTo>
                    <a:pt x="0" y="1149198"/>
                  </a:lnTo>
                  <a:lnTo>
                    <a:pt x="344126" y="805072"/>
                  </a:lnTo>
                  <a:lnTo>
                    <a:pt x="344126" y="344126"/>
                  </a:lnTo>
                  <a:lnTo>
                    <a:pt x="0" y="0"/>
                  </a:lnTo>
                  <a:close/>
                </a:path>
              </a:pathLst>
            </a:custGeom>
            <a:solidFill>
              <a:srgbClr val="55D2B1"/>
            </a:solidFill>
            <a:ln w="3763"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FC0E6D8-4445-4653-07EC-4BC3589D04E3}"/>
                </a:ext>
              </a:extLst>
            </p:cNvPr>
            <p:cNvSpPr/>
            <p:nvPr/>
          </p:nvSpPr>
          <p:spPr>
            <a:xfrm>
              <a:off x="4295124" y="3314306"/>
              <a:ext cx="1149159" cy="348688"/>
            </a:xfrm>
            <a:custGeom>
              <a:avLst/>
              <a:gdLst>
                <a:gd name="connsiteX0" fmla="*/ 1149160 w 1149159"/>
                <a:gd name="connsiteY0" fmla="*/ 348689 h 348688"/>
                <a:gd name="connsiteX1" fmla="*/ 800509 w 1149159"/>
                <a:gd name="connsiteY1" fmla="*/ 0 h 348688"/>
                <a:gd name="connsiteX2" fmla="*/ 348651 w 1149159"/>
                <a:gd name="connsiteY2" fmla="*/ 0 h 348688"/>
                <a:gd name="connsiteX3" fmla="*/ 0 w 1149159"/>
                <a:gd name="connsiteY3" fmla="*/ 348689 h 348688"/>
                <a:gd name="connsiteX4" fmla="*/ 1149160 w 1149159"/>
                <a:gd name="connsiteY4" fmla="*/ 348689 h 34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159" h="348688">
                  <a:moveTo>
                    <a:pt x="1149160" y="348689"/>
                  </a:moveTo>
                  <a:lnTo>
                    <a:pt x="800509" y="0"/>
                  </a:lnTo>
                  <a:lnTo>
                    <a:pt x="348651" y="0"/>
                  </a:lnTo>
                  <a:lnTo>
                    <a:pt x="0" y="348689"/>
                  </a:lnTo>
                  <a:lnTo>
                    <a:pt x="1149160" y="348689"/>
                  </a:lnTo>
                  <a:close/>
                </a:path>
              </a:pathLst>
            </a:custGeom>
            <a:solidFill>
              <a:srgbClr val="55D2B1"/>
            </a:solidFill>
            <a:ln w="3763"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28D39D3-CF12-F3F6-DE47-FA042DA042BE}"/>
                </a:ext>
              </a:extLst>
            </p:cNvPr>
            <p:cNvSpPr/>
            <p:nvPr/>
          </p:nvSpPr>
          <p:spPr>
            <a:xfrm>
              <a:off x="4660857" y="2877946"/>
              <a:ext cx="336397" cy="359246"/>
            </a:xfrm>
            <a:custGeom>
              <a:avLst/>
              <a:gdLst>
                <a:gd name="connsiteX0" fmla="*/ 335491 w 336397"/>
                <a:gd name="connsiteY0" fmla="*/ 348274 h 359246"/>
                <a:gd name="connsiteX1" fmla="*/ 331607 w 336397"/>
                <a:gd name="connsiteY1" fmla="*/ 331607 h 359246"/>
                <a:gd name="connsiteX2" fmla="*/ 264222 w 336397"/>
                <a:gd name="connsiteY2" fmla="*/ 264222 h 359246"/>
                <a:gd name="connsiteX3" fmla="*/ 95063 w 336397"/>
                <a:gd name="connsiteY3" fmla="*/ 264222 h 359246"/>
                <a:gd name="connsiteX4" fmla="*/ 95063 w 336397"/>
                <a:gd name="connsiteY4" fmla="*/ 95063 h 359246"/>
                <a:gd name="connsiteX5" fmla="*/ 0 w 336397"/>
                <a:gd name="connsiteY5" fmla="*/ 0 h 359246"/>
                <a:gd name="connsiteX6" fmla="*/ 0 w 336397"/>
                <a:gd name="connsiteY6" fmla="*/ 359247 h 359246"/>
                <a:gd name="connsiteX7" fmla="*/ 320143 w 336397"/>
                <a:gd name="connsiteY7" fmla="*/ 359247 h 359246"/>
                <a:gd name="connsiteX8" fmla="*/ 335491 w 336397"/>
                <a:gd name="connsiteY8" fmla="*/ 348274 h 359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397" h="359246">
                  <a:moveTo>
                    <a:pt x="335491" y="348274"/>
                  </a:moveTo>
                  <a:cubicBezTo>
                    <a:pt x="337376" y="342844"/>
                    <a:pt x="336433" y="336396"/>
                    <a:pt x="331607" y="331607"/>
                  </a:cubicBezTo>
                  <a:lnTo>
                    <a:pt x="264222" y="264222"/>
                  </a:lnTo>
                  <a:lnTo>
                    <a:pt x="95063" y="264222"/>
                  </a:lnTo>
                  <a:lnTo>
                    <a:pt x="95063" y="95063"/>
                  </a:lnTo>
                  <a:cubicBezTo>
                    <a:pt x="95063" y="95063"/>
                    <a:pt x="0" y="0"/>
                    <a:pt x="0" y="0"/>
                  </a:cubicBezTo>
                  <a:lnTo>
                    <a:pt x="0" y="359247"/>
                  </a:lnTo>
                  <a:lnTo>
                    <a:pt x="320143" y="359247"/>
                  </a:lnTo>
                  <a:cubicBezTo>
                    <a:pt x="327760" y="359247"/>
                    <a:pt x="333379" y="354382"/>
                    <a:pt x="335491" y="348274"/>
                  </a:cubicBezTo>
                  <a:close/>
                </a:path>
              </a:pathLst>
            </a:custGeom>
            <a:solidFill>
              <a:srgbClr val="1A244A"/>
            </a:solidFill>
            <a:ln w="3763"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266D1860-D150-0651-544F-4CE258BC7D33}"/>
                </a:ext>
              </a:extLst>
            </p:cNvPr>
            <p:cNvSpPr/>
            <p:nvPr/>
          </p:nvSpPr>
          <p:spPr>
            <a:xfrm>
              <a:off x="4871079" y="2736728"/>
              <a:ext cx="336397" cy="359246"/>
            </a:xfrm>
            <a:custGeom>
              <a:avLst/>
              <a:gdLst>
                <a:gd name="connsiteX0" fmla="*/ 907 w 336397"/>
                <a:gd name="connsiteY0" fmla="*/ 10973 h 359246"/>
                <a:gd name="connsiteX1" fmla="*/ 4791 w 336397"/>
                <a:gd name="connsiteY1" fmla="*/ 27640 h 359246"/>
                <a:gd name="connsiteX2" fmla="*/ 72175 w 336397"/>
                <a:gd name="connsiteY2" fmla="*/ 95025 h 359246"/>
                <a:gd name="connsiteX3" fmla="*/ 241335 w 336397"/>
                <a:gd name="connsiteY3" fmla="*/ 95025 h 359246"/>
                <a:gd name="connsiteX4" fmla="*/ 241335 w 336397"/>
                <a:gd name="connsiteY4" fmla="*/ 264184 h 359246"/>
                <a:gd name="connsiteX5" fmla="*/ 336397 w 336397"/>
                <a:gd name="connsiteY5" fmla="*/ 359247 h 359246"/>
                <a:gd name="connsiteX6" fmla="*/ 336397 w 336397"/>
                <a:gd name="connsiteY6" fmla="*/ 0 h 359246"/>
                <a:gd name="connsiteX7" fmla="*/ 16254 w 336397"/>
                <a:gd name="connsiteY7" fmla="*/ 0 h 359246"/>
                <a:gd name="connsiteX8" fmla="*/ 907 w 336397"/>
                <a:gd name="connsiteY8" fmla="*/ 10973 h 359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397" h="359246">
                  <a:moveTo>
                    <a:pt x="907" y="10973"/>
                  </a:moveTo>
                  <a:cubicBezTo>
                    <a:pt x="-979" y="16403"/>
                    <a:pt x="-36" y="22851"/>
                    <a:pt x="4791" y="27640"/>
                  </a:cubicBezTo>
                  <a:lnTo>
                    <a:pt x="72175" y="95025"/>
                  </a:lnTo>
                  <a:lnTo>
                    <a:pt x="241335" y="95025"/>
                  </a:lnTo>
                  <a:lnTo>
                    <a:pt x="241335" y="264184"/>
                  </a:lnTo>
                  <a:lnTo>
                    <a:pt x="336397" y="359247"/>
                  </a:lnTo>
                  <a:lnTo>
                    <a:pt x="336397" y="0"/>
                  </a:lnTo>
                  <a:lnTo>
                    <a:pt x="16254" y="0"/>
                  </a:lnTo>
                  <a:cubicBezTo>
                    <a:pt x="8637" y="0"/>
                    <a:pt x="3019" y="4864"/>
                    <a:pt x="907" y="10973"/>
                  </a:cubicBezTo>
                  <a:close/>
                </a:path>
              </a:pathLst>
            </a:custGeom>
            <a:solidFill>
              <a:srgbClr val="1A244A"/>
            </a:solidFill>
            <a:ln w="3763" cap="flat">
              <a:noFill/>
              <a:prstDash val="solid"/>
              <a:miter/>
            </a:ln>
          </p:spPr>
          <p:txBody>
            <a:bodyPr rtlCol="0" anchor="ctr"/>
            <a:lstStyle/>
            <a:p>
              <a:endParaRPr lang="en-GB"/>
            </a:p>
          </p:txBody>
        </p:sp>
      </p:grpSp>
      <p:sp>
        <p:nvSpPr>
          <p:cNvPr id="37" name="Freeform: Shape 36">
            <a:extLst>
              <a:ext uri="{FF2B5EF4-FFF2-40B4-BE49-F238E27FC236}">
                <a16:creationId xmlns:a16="http://schemas.microsoft.com/office/drawing/2014/main" id="{F26F0884-CE2E-F86A-CF84-C832EBF002E6}"/>
              </a:ext>
            </a:extLst>
          </p:cNvPr>
          <p:cNvSpPr/>
          <p:nvPr/>
        </p:nvSpPr>
        <p:spPr>
          <a:xfrm>
            <a:off x="6834209" y="0"/>
            <a:ext cx="2432387" cy="6858000"/>
          </a:xfrm>
          <a:custGeom>
            <a:avLst/>
            <a:gdLst>
              <a:gd name="connsiteX0" fmla="*/ 0 w 2432387"/>
              <a:gd name="connsiteY0" fmla="*/ 0 h 6858000"/>
              <a:gd name="connsiteX1" fmla="*/ 577705 w 2432387"/>
              <a:gd name="connsiteY1" fmla="*/ 0 h 6858000"/>
              <a:gd name="connsiteX2" fmla="*/ 2432387 w 2432387"/>
              <a:gd name="connsiteY2" fmla="*/ 1854681 h 6858000"/>
              <a:gd name="connsiteX3" fmla="*/ 2432387 w 2432387"/>
              <a:gd name="connsiteY3" fmla="*/ 5112786 h 6858000"/>
              <a:gd name="connsiteX4" fmla="*/ 687173 w 2432387"/>
              <a:gd name="connsiteY4" fmla="*/ 6858000 h 6858000"/>
              <a:gd name="connsiteX5" fmla="*/ 0 w 2432387"/>
              <a:gd name="connsiteY5" fmla="*/ 6858000 h 6858000"/>
              <a:gd name="connsiteX6" fmla="*/ 0 w 2432387"/>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2387" h="6858000">
                <a:moveTo>
                  <a:pt x="0" y="0"/>
                </a:moveTo>
                <a:lnTo>
                  <a:pt x="577705" y="0"/>
                </a:lnTo>
                <a:lnTo>
                  <a:pt x="2432387" y="1854681"/>
                </a:lnTo>
                <a:lnTo>
                  <a:pt x="2432387" y="5112786"/>
                </a:lnTo>
                <a:lnTo>
                  <a:pt x="687173" y="6858000"/>
                </a:lnTo>
                <a:lnTo>
                  <a:pt x="0" y="6858000"/>
                </a:lnTo>
                <a:lnTo>
                  <a:pt x="0"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6" name="Freeform: Shape 35">
            <a:extLst>
              <a:ext uri="{FF2B5EF4-FFF2-40B4-BE49-F238E27FC236}">
                <a16:creationId xmlns:a16="http://schemas.microsoft.com/office/drawing/2014/main" id="{9AD01DE2-D721-81EF-FF4E-DC70E731B606}"/>
              </a:ext>
            </a:extLst>
          </p:cNvPr>
          <p:cNvSpPr/>
          <p:nvPr/>
        </p:nvSpPr>
        <p:spPr>
          <a:xfrm>
            <a:off x="9582024" y="1"/>
            <a:ext cx="2609976" cy="937809"/>
          </a:xfrm>
          <a:custGeom>
            <a:avLst/>
            <a:gdLst>
              <a:gd name="connsiteX0" fmla="*/ 0 w 2609976"/>
              <a:gd name="connsiteY0" fmla="*/ 0 h 937809"/>
              <a:gd name="connsiteX1" fmla="*/ 2609976 w 2609976"/>
              <a:gd name="connsiteY1" fmla="*/ 0 h 937809"/>
              <a:gd name="connsiteX2" fmla="*/ 2609976 w 2609976"/>
              <a:gd name="connsiteY2" fmla="*/ 937809 h 937809"/>
              <a:gd name="connsiteX3" fmla="*/ 937809 w 2609976"/>
              <a:gd name="connsiteY3" fmla="*/ 937809 h 937809"/>
              <a:gd name="connsiteX4" fmla="*/ 0 w 2609976"/>
              <a:gd name="connsiteY4" fmla="*/ 0 h 9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9976" h="937809">
                <a:moveTo>
                  <a:pt x="0" y="0"/>
                </a:moveTo>
                <a:lnTo>
                  <a:pt x="2609976" y="0"/>
                </a:lnTo>
                <a:lnTo>
                  <a:pt x="2609976" y="937809"/>
                </a:lnTo>
                <a:lnTo>
                  <a:pt x="937809" y="937809"/>
                </a:lnTo>
                <a:lnTo>
                  <a:pt x="0"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5" name="Freeform: Shape 34">
            <a:extLst>
              <a:ext uri="{FF2B5EF4-FFF2-40B4-BE49-F238E27FC236}">
                <a16:creationId xmlns:a16="http://schemas.microsoft.com/office/drawing/2014/main" id="{C0643576-80E4-1843-5807-21C4322FD24A}"/>
              </a:ext>
            </a:extLst>
          </p:cNvPr>
          <p:cNvSpPr/>
          <p:nvPr/>
        </p:nvSpPr>
        <p:spPr>
          <a:xfrm>
            <a:off x="11287436" y="1462342"/>
            <a:ext cx="904565" cy="671665"/>
          </a:xfrm>
          <a:custGeom>
            <a:avLst/>
            <a:gdLst>
              <a:gd name="connsiteX0" fmla="*/ 114890 w 904565"/>
              <a:gd name="connsiteY0" fmla="*/ 0 h 671665"/>
              <a:gd name="connsiteX1" fmla="*/ 904565 w 904565"/>
              <a:gd name="connsiteY1" fmla="*/ 0 h 671665"/>
              <a:gd name="connsiteX2" fmla="*/ 904565 w 904565"/>
              <a:gd name="connsiteY2" fmla="*/ 671665 h 671665"/>
              <a:gd name="connsiteX3" fmla="*/ 510157 w 904565"/>
              <a:gd name="connsiteY3" fmla="*/ 671665 h 671665"/>
              <a:gd name="connsiteX4" fmla="*/ 33866 w 904565"/>
              <a:gd name="connsiteY4" fmla="*/ 195368 h 671665"/>
              <a:gd name="connsiteX5" fmla="*/ 6413 w 904565"/>
              <a:gd name="connsiteY5" fmla="*/ 77561 h 671665"/>
              <a:gd name="connsiteX6" fmla="*/ 114890 w 904565"/>
              <a:gd name="connsiteY6" fmla="*/ 0 h 67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565" h="671665">
                <a:moveTo>
                  <a:pt x="114890" y="0"/>
                </a:moveTo>
                <a:lnTo>
                  <a:pt x="904565" y="0"/>
                </a:lnTo>
                <a:lnTo>
                  <a:pt x="904565" y="671665"/>
                </a:lnTo>
                <a:lnTo>
                  <a:pt x="510157" y="671665"/>
                </a:lnTo>
                <a:lnTo>
                  <a:pt x="33866" y="195368"/>
                </a:lnTo>
                <a:cubicBezTo>
                  <a:pt x="-252" y="161518"/>
                  <a:pt x="-6918" y="115941"/>
                  <a:pt x="6413" y="77561"/>
                </a:cubicBezTo>
                <a:cubicBezTo>
                  <a:pt x="21341" y="34380"/>
                  <a:pt x="61051" y="0"/>
                  <a:pt x="114890" y="0"/>
                </a:cubicBezTo>
                <a:close/>
              </a:path>
            </a:pathLst>
          </a:custGeom>
          <a:solidFill>
            <a:schemeClr val="tx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4" name="Freeform: Shape 33">
            <a:extLst>
              <a:ext uri="{FF2B5EF4-FFF2-40B4-BE49-F238E27FC236}">
                <a16:creationId xmlns:a16="http://schemas.microsoft.com/office/drawing/2014/main" id="{82EE6B1E-FB2F-0C47-6876-69B9DFBDB141}"/>
              </a:ext>
            </a:extLst>
          </p:cNvPr>
          <p:cNvSpPr/>
          <p:nvPr/>
        </p:nvSpPr>
        <p:spPr>
          <a:xfrm>
            <a:off x="9801525" y="2460512"/>
            <a:ext cx="2377759" cy="2539266"/>
          </a:xfrm>
          <a:custGeom>
            <a:avLst/>
            <a:gdLst>
              <a:gd name="connsiteX0" fmla="*/ 0 w 2377759"/>
              <a:gd name="connsiteY0" fmla="*/ 0 h 2539266"/>
              <a:gd name="connsiteX1" fmla="*/ 671934 w 2377759"/>
              <a:gd name="connsiteY1" fmla="*/ 671934 h 2539266"/>
              <a:gd name="connsiteX2" fmla="*/ 671934 w 2377759"/>
              <a:gd name="connsiteY2" fmla="*/ 1867601 h 2539266"/>
              <a:gd name="connsiteX3" fmla="*/ 1867601 w 2377759"/>
              <a:gd name="connsiteY3" fmla="*/ 1867601 h 2539266"/>
              <a:gd name="connsiteX4" fmla="*/ 2343899 w 2377759"/>
              <a:gd name="connsiteY4" fmla="*/ 2343898 h 2539266"/>
              <a:gd name="connsiteX5" fmla="*/ 2371352 w 2377759"/>
              <a:gd name="connsiteY5" fmla="*/ 2461706 h 2539266"/>
              <a:gd name="connsiteX6" fmla="*/ 2262868 w 2377759"/>
              <a:gd name="connsiteY6" fmla="*/ 2539266 h 2539266"/>
              <a:gd name="connsiteX7" fmla="*/ 0 w 2377759"/>
              <a:gd name="connsiteY7" fmla="*/ 2539266 h 2539266"/>
              <a:gd name="connsiteX8" fmla="*/ 0 w 2377759"/>
              <a:gd name="connsiteY8" fmla="*/ 0 h 253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759" h="2539266">
                <a:moveTo>
                  <a:pt x="0" y="0"/>
                </a:moveTo>
                <a:cubicBezTo>
                  <a:pt x="0" y="0"/>
                  <a:pt x="671934" y="671934"/>
                  <a:pt x="671934" y="671934"/>
                </a:cubicBezTo>
                <a:lnTo>
                  <a:pt x="671934" y="1867601"/>
                </a:lnTo>
                <a:lnTo>
                  <a:pt x="1867601" y="1867601"/>
                </a:lnTo>
                <a:lnTo>
                  <a:pt x="2343899" y="2343898"/>
                </a:lnTo>
                <a:cubicBezTo>
                  <a:pt x="2378010" y="2377748"/>
                  <a:pt x="2384676" y="2423325"/>
                  <a:pt x="2371352" y="2461706"/>
                </a:cubicBezTo>
                <a:cubicBezTo>
                  <a:pt x="2356424" y="2504879"/>
                  <a:pt x="2316707" y="2539266"/>
                  <a:pt x="2262868" y="2539266"/>
                </a:cubicBezTo>
                <a:lnTo>
                  <a:pt x="0" y="2539266"/>
                </a:lnTo>
                <a:lnTo>
                  <a:pt x="0" y="0"/>
                </a:lnTo>
                <a:close/>
              </a:path>
            </a:pathLst>
          </a:custGeom>
          <a:solidFill>
            <a:schemeClr val="tx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3" name="Freeform: Shape 32">
            <a:extLst>
              <a:ext uri="{FF2B5EF4-FFF2-40B4-BE49-F238E27FC236}">
                <a16:creationId xmlns:a16="http://schemas.microsoft.com/office/drawing/2014/main" id="{1DAE9CFD-E7DD-D5B0-9B9A-3EFAF37220C0}"/>
              </a:ext>
            </a:extLst>
          </p:cNvPr>
          <p:cNvSpPr/>
          <p:nvPr/>
        </p:nvSpPr>
        <p:spPr>
          <a:xfrm>
            <a:off x="8367762" y="5544836"/>
            <a:ext cx="3824239" cy="1313165"/>
          </a:xfrm>
          <a:custGeom>
            <a:avLst/>
            <a:gdLst>
              <a:gd name="connsiteX0" fmla="*/ 1313022 w 3824239"/>
              <a:gd name="connsiteY0" fmla="*/ 0 h 1313165"/>
              <a:gd name="connsiteX1" fmla="*/ 3824239 w 3824239"/>
              <a:gd name="connsiteY1" fmla="*/ 0 h 1313165"/>
              <a:gd name="connsiteX2" fmla="*/ 3824239 w 3824239"/>
              <a:gd name="connsiteY2" fmla="*/ 1313165 h 1313165"/>
              <a:gd name="connsiteX3" fmla="*/ 0 w 3824239"/>
              <a:gd name="connsiteY3" fmla="*/ 1313165 h 1313165"/>
              <a:gd name="connsiteX4" fmla="*/ 1313022 w 3824239"/>
              <a:gd name="connsiteY4" fmla="*/ 0 h 1313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239" h="1313165">
                <a:moveTo>
                  <a:pt x="1313022" y="0"/>
                </a:moveTo>
                <a:lnTo>
                  <a:pt x="3824239" y="0"/>
                </a:lnTo>
                <a:lnTo>
                  <a:pt x="3824239" y="1313165"/>
                </a:lnTo>
                <a:lnTo>
                  <a:pt x="0" y="1313165"/>
                </a:lnTo>
                <a:lnTo>
                  <a:pt x="1313022"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306064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76B43-DF0F-6D56-0F9A-2C821C516852}"/>
              </a:ext>
            </a:extLst>
          </p:cNvPr>
          <p:cNvSpPr>
            <a:spLocks noGrp="1"/>
          </p:cNvSpPr>
          <p:nvPr>
            <p:ph type="title" hasCustomPrompt="1"/>
          </p:nvPr>
        </p:nvSpPr>
        <p:spPr>
          <a:xfrm>
            <a:off x="339437" y="434253"/>
            <a:ext cx="10515600" cy="720291"/>
          </a:xfrm>
          <a:prstGeom prst="rect">
            <a:avLst/>
          </a:prstGeom>
        </p:spPr>
        <p:txBody>
          <a:bodyPr>
            <a:normAutofit/>
          </a:bodyPr>
          <a:lstStyle>
            <a:lvl1pPr>
              <a:defRPr sz="4000" b="1">
                <a:solidFill>
                  <a:schemeClr val="tx2"/>
                </a:solidFill>
              </a:defRPr>
            </a:lvl1pPr>
          </a:lstStyle>
          <a:p>
            <a:r>
              <a:rPr lang="en-US"/>
              <a:t>Title</a:t>
            </a:r>
            <a:endParaRPr lang="en-GB"/>
          </a:p>
        </p:txBody>
      </p:sp>
      <p:sp>
        <p:nvSpPr>
          <p:cNvPr id="3" name="Content Placeholder 2">
            <a:extLst>
              <a:ext uri="{FF2B5EF4-FFF2-40B4-BE49-F238E27FC236}">
                <a16:creationId xmlns:a16="http://schemas.microsoft.com/office/drawing/2014/main" id="{114DEFEB-68E9-A4A2-F7B0-43956F46CD36}"/>
              </a:ext>
            </a:extLst>
          </p:cNvPr>
          <p:cNvSpPr>
            <a:spLocks noGrp="1"/>
          </p:cNvSpPr>
          <p:nvPr>
            <p:ph idx="1"/>
          </p:nvPr>
        </p:nvSpPr>
        <p:spPr>
          <a:xfrm>
            <a:off x="339437" y="1995055"/>
            <a:ext cx="10515600" cy="3895580"/>
          </a:xfrm>
          <a:prstGeom prst="rect">
            <a:avLst/>
          </a:prstGeom>
        </p:spPr>
        <p:txBody>
          <a:bodyPr>
            <a:normAutofit/>
          </a:bodyPr>
          <a:lstStyle>
            <a:lvl1pPr marL="285750" indent="-285750">
              <a:buClr>
                <a:schemeClr val="accent2"/>
              </a:buClr>
              <a:buFont typeface="Arial" panose="020B0604020202020204" pitchFamily="34" charset="0"/>
              <a:buChar char="•"/>
              <a:defRPr sz="1400">
                <a:solidFill>
                  <a:schemeClr val="tx1"/>
                </a:solidFill>
              </a:defRPr>
            </a:lvl1pPr>
            <a:lvl2pPr>
              <a:buClr>
                <a:schemeClr val="accent2"/>
              </a:buClr>
              <a:defRPr sz="1400">
                <a:solidFill>
                  <a:schemeClr val="tx1"/>
                </a:solidFill>
              </a:defRPr>
            </a:lvl2pPr>
            <a:lvl3pPr>
              <a:buClr>
                <a:schemeClr val="accent2"/>
              </a:buClr>
              <a:defRPr sz="1200">
                <a:solidFill>
                  <a:schemeClr val="tx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7" name="Content Placeholder 6">
            <a:extLst>
              <a:ext uri="{FF2B5EF4-FFF2-40B4-BE49-F238E27FC236}">
                <a16:creationId xmlns:a16="http://schemas.microsoft.com/office/drawing/2014/main" id="{19B103C8-9DD4-AD67-E41D-A3D4DBB9CF97}"/>
              </a:ext>
            </a:extLst>
          </p:cNvPr>
          <p:cNvSpPr>
            <a:spLocks noGrp="1"/>
          </p:cNvSpPr>
          <p:nvPr>
            <p:ph sz="quarter" idx="13" hasCustomPrompt="1"/>
          </p:nvPr>
        </p:nvSpPr>
        <p:spPr>
          <a:xfrm>
            <a:off x="339725" y="1154544"/>
            <a:ext cx="10515600" cy="456190"/>
          </a:xfrm>
          <a:prstGeom prst="rect">
            <a:avLst/>
          </a:prstGeom>
        </p:spPr>
        <p:txBody>
          <a:bodyPr>
            <a:normAutofit/>
          </a:bodyPr>
          <a:lstStyle>
            <a:lvl1pPr marL="0" indent="0">
              <a:buNone/>
              <a:defRPr lang="en-US" sz="2400" kern="1200" dirty="0" smtClean="0">
                <a:solidFill>
                  <a:srgbClr val="409E85"/>
                </a:solidFill>
                <a:latin typeface="Segoe UI Semilight" panose="020B0402040204020203" pitchFamily="34" charset="0"/>
                <a:ea typeface="Calibri" panose="020F0502020204030204" pitchFamily="34" charset="0"/>
                <a:cs typeface="Segoe UI Semilight" panose="020B0402040204020203" pitchFamily="34" charset="0"/>
              </a:defRPr>
            </a:lvl1pPr>
          </a:lstStyle>
          <a:p>
            <a:pPr lvl="0"/>
            <a:r>
              <a:rPr lang="en-US"/>
              <a:t>Subheading</a:t>
            </a:r>
          </a:p>
        </p:txBody>
      </p:sp>
      <p:sp>
        <p:nvSpPr>
          <p:cNvPr id="8" name="Freeform: Shape 7">
            <a:extLst>
              <a:ext uri="{FF2B5EF4-FFF2-40B4-BE49-F238E27FC236}">
                <a16:creationId xmlns:a16="http://schemas.microsoft.com/office/drawing/2014/main" id="{0E999773-2EDE-62A8-D419-E30303F334EC}"/>
              </a:ext>
            </a:extLst>
          </p:cNvPr>
          <p:cNvSpPr/>
          <p:nvPr/>
        </p:nvSpPr>
        <p:spPr>
          <a:xfrm>
            <a:off x="11901312" y="6176864"/>
            <a:ext cx="290687" cy="597159"/>
          </a:xfrm>
          <a:custGeom>
            <a:avLst/>
            <a:gdLst>
              <a:gd name="connsiteX0" fmla="*/ 627983 w 627983"/>
              <a:gd name="connsiteY0" fmla="*/ 1290066 h 1290066"/>
              <a:gd name="connsiteX1" fmla="*/ 12002 w 627983"/>
              <a:gd name="connsiteY1" fmla="*/ 674180 h 1290066"/>
              <a:gd name="connsiteX2" fmla="*/ 0 w 627983"/>
              <a:gd name="connsiteY2" fmla="*/ 645033 h 1290066"/>
              <a:gd name="connsiteX3" fmla="*/ 12002 w 627983"/>
              <a:gd name="connsiteY3" fmla="*/ 615982 h 1290066"/>
              <a:gd name="connsiteX4" fmla="*/ 627983 w 627983"/>
              <a:gd name="connsiteY4" fmla="*/ 0 h 1290066"/>
              <a:gd name="connsiteX5" fmla="*/ 627983 w 627983"/>
              <a:gd name="connsiteY5" fmla="*/ 1290066 h 129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983" h="1290066">
                <a:moveTo>
                  <a:pt x="627983" y="1290066"/>
                </a:moveTo>
                <a:lnTo>
                  <a:pt x="12002" y="674180"/>
                </a:lnTo>
                <a:cubicBezTo>
                  <a:pt x="4000" y="666083"/>
                  <a:pt x="0" y="655606"/>
                  <a:pt x="0" y="645033"/>
                </a:cubicBezTo>
                <a:cubicBezTo>
                  <a:pt x="0" y="634460"/>
                  <a:pt x="4000" y="623983"/>
                  <a:pt x="12002" y="615982"/>
                </a:cubicBezTo>
                <a:lnTo>
                  <a:pt x="627983" y="0"/>
                </a:lnTo>
                <a:lnTo>
                  <a:pt x="627983" y="1290066"/>
                </a:lnTo>
                <a:close/>
              </a:path>
            </a:pathLst>
          </a:custGeom>
          <a:solidFill>
            <a:srgbClr val="55D2B1"/>
          </a:solidFill>
          <a:ln w="9525" cap="flat">
            <a:noFill/>
            <a:prstDash val="solid"/>
            <a:miter/>
          </a:ln>
        </p:spPr>
        <p:txBody>
          <a:bodyPr rtlCol="0" anchor="ctr"/>
          <a:lstStyle/>
          <a:p>
            <a:endParaRPr lang="en-GB"/>
          </a:p>
        </p:txBody>
      </p:sp>
      <p:sp>
        <p:nvSpPr>
          <p:cNvPr id="12" name="TextBox 11">
            <a:extLst>
              <a:ext uri="{FF2B5EF4-FFF2-40B4-BE49-F238E27FC236}">
                <a16:creationId xmlns:a16="http://schemas.microsoft.com/office/drawing/2014/main" id="{E88F6B49-23E1-51AB-302F-266E46FED499}"/>
              </a:ext>
            </a:extLst>
          </p:cNvPr>
          <p:cNvSpPr txBox="1"/>
          <p:nvPr/>
        </p:nvSpPr>
        <p:spPr>
          <a:xfrm>
            <a:off x="11594250" y="6336943"/>
            <a:ext cx="367829" cy="461665"/>
          </a:xfrm>
          <a:prstGeom prst="rect">
            <a:avLst/>
          </a:prstGeom>
          <a:noFill/>
        </p:spPr>
        <p:txBody>
          <a:bodyPr wrap="square" rtlCol="0">
            <a:spAutoFit/>
          </a:bodyPr>
          <a:lstStyle/>
          <a:p>
            <a:fld id="{AF7127FF-F8DE-4228-8048-97D89ED18292}" type="slidenum">
              <a:rPr lang="en-GB" sz="1200" b="1" smtClean="0">
                <a:solidFill>
                  <a:srgbClr val="1A244A"/>
                </a:solidFill>
                <a:latin typeface="Segoe UI" panose="020B0502040204020203" pitchFamily="34" charset="0"/>
                <a:ea typeface="Calibri" panose="020F0502020204030204" pitchFamily="34" charset="0"/>
                <a:cs typeface="Segoe UI" panose="020B0502040204020203" pitchFamily="34" charset="0"/>
              </a:rPr>
              <a:t>‹#›</a:t>
            </a:fld>
            <a:endParaRPr lang="en-GB" sz="1200" b="1">
              <a:solidFill>
                <a:srgbClr val="1A244A"/>
              </a:solidFill>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355664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uild Talent Divider - navy">
    <p:bg>
      <p:bgPr>
        <a:solidFill>
          <a:schemeClr val="tx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BF1A715-142F-A4A1-1D9B-AA1F2645900B}"/>
              </a:ext>
            </a:extLst>
          </p:cNvPr>
          <p:cNvSpPr txBox="1"/>
          <p:nvPr/>
        </p:nvSpPr>
        <p:spPr>
          <a:xfrm>
            <a:off x="1509301" y="3951498"/>
            <a:ext cx="3848493" cy="646331"/>
          </a:xfrm>
          <a:prstGeom prst="rect">
            <a:avLst/>
          </a:prstGeom>
          <a:noFill/>
        </p:spPr>
        <p:txBody>
          <a:bodyPr wrap="square">
            <a:spAutoFit/>
          </a:bodyPr>
          <a:lstStyle/>
          <a:p>
            <a:pPr marL="0" lvl="0" indent="0" algn="ctr" defTabSz="914400" rtl="0" eaLnBrk="1" latinLnBrk="0" hangingPunct="1">
              <a:lnSpc>
                <a:spcPct val="90000"/>
              </a:lnSpc>
              <a:spcBef>
                <a:spcPts val="1000"/>
              </a:spcBef>
              <a:buClr>
                <a:schemeClr val="accent2"/>
              </a:buClr>
              <a:buFont typeface="Arial" panose="020B0604020202020204" pitchFamily="34" charset="0"/>
              <a:buNone/>
            </a:pPr>
            <a:r>
              <a:rPr lang="en-US" sz="4000" b="1" kern="1200">
                <a:solidFill>
                  <a:schemeClr val="bg1"/>
                </a:solidFill>
                <a:latin typeface="Segoe UI" panose="020B0502040204020203" pitchFamily="34" charset="0"/>
                <a:ea typeface="Calibri" panose="020F0502020204030204" pitchFamily="34" charset="0"/>
                <a:cs typeface="Segoe UI" panose="020B0502040204020203" pitchFamily="34" charset="0"/>
              </a:rPr>
              <a:t>Build Talent</a:t>
            </a:r>
          </a:p>
        </p:txBody>
      </p:sp>
      <p:grpSp>
        <p:nvGrpSpPr>
          <p:cNvPr id="17" name="Group 16">
            <a:extLst>
              <a:ext uri="{FF2B5EF4-FFF2-40B4-BE49-F238E27FC236}">
                <a16:creationId xmlns:a16="http://schemas.microsoft.com/office/drawing/2014/main" id="{1313D7F8-FD21-B638-CADB-69461869A7D6}"/>
              </a:ext>
            </a:extLst>
          </p:cNvPr>
          <p:cNvGrpSpPr/>
          <p:nvPr/>
        </p:nvGrpSpPr>
        <p:grpSpPr>
          <a:xfrm>
            <a:off x="2814491" y="2395041"/>
            <a:ext cx="1238112" cy="1197904"/>
            <a:chOff x="4241051" y="2324992"/>
            <a:chExt cx="1382912" cy="1338002"/>
          </a:xfrm>
          <a:solidFill>
            <a:schemeClr val="bg1"/>
          </a:solidFill>
        </p:grpSpPr>
        <p:sp>
          <p:nvSpPr>
            <p:cNvPr id="11" name="Freeform: Shape 10">
              <a:extLst>
                <a:ext uri="{FF2B5EF4-FFF2-40B4-BE49-F238E27FC236}">
                  <a16:creationId xmlns:a16="http://schemas.microsoft.com/office/drawing/2014/main" id="{160A98C5-9E1E-3E92-3EF8-299F81CC5855}"/>
                </a:ext>
              </a:extLst>
            </p:cNvPr>
            <p:cNvSpPr/>
            <p:nvPr/>
          </p:nvSpPr>
          <p:spPr>
            <a:xfrm>
              <a:off x="5281912" y="2390679"/>
              <a:ext cx="342051" cy="1149159"/>
            </a:xfrm>
            <a:custGeom>
              <a:avLst/>
              <a:gdLst>
                <a:gd name="connsiteX0" fmla="*/ 342052 w 342051"/>
                <a:gd name="connsiteY0" fmla="*/ 1149160 h 1149159"/>
                <a:gd name="connsiteX1" fmla="*/ 342052 w 342051"/>
                <a:gd name="connsiteY1" fmla="*/ 0 h 1149159"/>
                <a:gd name="connsiteX2" fmla="*/ 0 w 342051"/>
                <a:gd name="connsiteY2" fmla="*/ 342090 h 1149159"/>
                <a:gd name="connsiteX3" fmla="*/ 0 w 342051"/>
                <a:gd name="connsiteY3" fmla="*/ 807108 h 1149159"/>
                <a:gd name="connsiteX4" fmla="*/ 342052 w 342051"/>
                <a:gd name="connsiteY4" fmla="*/ 1149160 h 1149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51" h="1149159">
                  <a:moveTo>
                    <a:pt x="342052" y="1149160"/>
                  </a:moveTo>
                  <a:lnTo>
                    <a:pt x="342052" y="0"/>
                  </a:lnTo>
                  <a:lnTo>
                    <a:pt x="0" y="342090"/>
                  </a:lnTo>
                  <a:lnTo>
                    <a:pt x="0" y="807108"/>
                  </a:lnTo>
                  <a:lnTo>
                    <a:pt x="342052" y="1149160"/>
                  </a:lnTo>
                  <a:close/>
                </a:path>
              </a:pathLst>
            </a:custGeom>
            <a:grpFill/>
            <a:ln w="3763"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78F0003-5C95-CE49-4B1D-FFD1EC3CC041}"/>
                </a:ext>
              </a:extLst>
            </p:cNvPr>
            <p:cNvSpPr/>
            <p:nvPr/>
          </p:nvSpPr>
          <p:spPr>
            <a:xfrm>
              <a:off x="4424954" y="2324992"/>
              <a:ext cx="1149197" cy="337526"/>
            </a:xfrm>
            <a:custGeom>
              <a:avLst/>
              <a:gdLst>
                <a:gd name="connsiteX0" fmla="*/ 1149198 w 1149197"/>
                <a:gd name="connsiteY0" fmla="*/ 0 h 337526"/>
                <a:gd name="connsiteX1" fmla="*/ 0 w 1149197"/>
                <a:gd name="connsiteY1" fmla="*/ 0 h 337526"/>
                <a:gd name="connsiteX2" fmla="*/ 337527 w 1149197"/>
                <a:gd name="connsiteY2" fmla="*/ 337527 h 337526"/>
                <a:gd name="connsiteX3" fmla="*/ 811671 w 1149197"/>
                <a:gd name="connsiteY3" fmla="*/ 337527 h 337526"/>
                <a:gd name="connsiteX4" fmla="*/ 1149198 w 1149197"/>
                <a:gd name="connsiteY4" fmla="*/ 0 h 33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197" h="337526">
                  <a:moveTo>
                    <a:pt x="1149198" y="0"/>
                  </a:moveTo>
                  <a:lnTo>
                    <a:pt x="0" y="0"/>
                  </a:lnTo>
                  <a:lnTo>
                    <a:pt x="337527" y="337527"/>
                  </a:lnTo>
                  <a:lnTo>
                    <a:pt x="811671" y="337527"/>
                  </a:lnTo>
                  <a:lnTo>
                    <a:pt x="1149198" y="0"/>
                  </a:lnTo>
                  <a:close/>
                </a:path>
              </a:pathLst>
            </a:custGeom>
            <a:grpFill/>
            <a:ln w="3763"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FD990A9-5048-BF26-4E7F-272383D35E1F}"/>
                </a:ext>
              </a:extLst>
            </p:cNvPr>
            <p:cNvSpPr/>
            <p:nvPr/>
          </p:nvSpPr>
          <p:spPr>
            <a:xfrm>
              <a:off x="4241051" y="2448109"/>
              <a:ext cx="344125" cy="1149197"/>
            </a:xfrm>
            <a:custGeom>
              <a:avLst/>
              <a:gdLst>
                <a:gd name="connsiteX0" fmla="*/ 0 w 344125"/>
                <a:gd name="connsiteY0" fmla="*/ 0 h 1149197"/>
                <a:gd name="connsiteX1" fmla="*/ 0 w 344125"/>
                <a:gd name="connsiteY1" fmla="*/ 1149198 h 1149197"/>
                <a:gd name="connsiteX2" fmla="*/ 344126 w 344125"/>
                <a:gd name="connsiteY2" fmla="*/ 805072 h 1149197"/>
                <a:gd name="connsiteX3" fmla="*/ 344126 w 344125"/>
                <a:gd name="connsiteY3" fmla="*/ 344126 h 1149197"/>
                <a:gd name="connsiteX4" fmla="*/ 0 w 344125"/>
                <a:gd name="connsiteY4" fmla="*/ 0 h 1149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125" h="1149197">
                  <a:moveTo>
                    <a:pt x="0" y="0"/>
                  </a:moveTo>
                  <a:lnTo>
                    <a:pt x="0" y="1149198"/>
                  </a:lnTo>
                  <a:lnTo>
                    <a:pt x="344126" y="805072"/>
                  </a:lnTo>
                  <a:lnTo>
                    <a:pt x="344126" y="344126"/>
                  </a:lnTo>
                  <a:lnTo>
                    <a:pt x="0" y="0"/>
                  </a:lnTo>
                  <a:close/>
                </a:path>
              </a:pathLst>
            </a:custGeom>
            <a:grpFill/>
            <a:ln w="3763"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FC0E6D8-4445-4653-07EC-4BC3589D04E3}"/>
                </a:ext>
              </a:extLst>
            </p:cNvPr>
            <p:cNvSpPr/>
            <p:nvPr/>
          </p:nvSpPr>
          <p:spPr>
            <a:xfrm>
              <a:off x="4295124" y="3314306"/>
              <a:ext cx="1149159" cy="348688"/>
            </a:xfrm>
            <a:custGeom>
              <a:avLst/>
              <a:gdLst>
                <a:gd name="connsiteX0" fmla="*/ 1149160 w 1149159"/>
                <a:gd name="connsiteY0" fmla="*/ 348689 h 348688"/>
                <a:gd name="connsiteX1" fmla="*/ 800509 w 1149159"/>
                <a:gd name="connsiteY1" fmla="*/ 0 h 348688"/>
                <a:gd name="connsiteX2" fmla="*/ 348651 w 1149159"/>
                <a:gd name="connsiteY2" fmla="*/ 0 h 348688"/>
                <a:gd name="connsiteX3" fmla="*/ 0 w 1149159"/>
                <a:gd name="connsiteY3" fmla="*/ 348689 h 348688"/>
                <a:gd name="connsiteX4" fmla="*/ 1149160 w 1149159"/>
                <a:gd name="connsiteY4" fmla="*/ 348689 h 34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159" h="348688">
                  <a:moveTo>
                    <a:pt x="1149160" y="348689"/>
                  </a:moveTo>
                  <a:lnTo>
                    <a:pt x="800509" y="0"/>
                  </a:lnTo>
                  <a:lnTo>
                    <a:pt x="348651" y="0"/>
                  </a:lnTo>
                  <a:lnTo>
                    <a:pt x="0" y="348689"/>
                  </a:lnTo>
                  <a:lnTo>
                    <a:pt x="1149160" y="348689"/>
                  </a:lnTo>
                  <a:close/>
                </a:path>
              </a:pathLst>
            </a:custGeom>
            <a:grpFill/>
            <a:ln w="3763"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28D39D3-CF12-F3F6-DE47-FA042DA042BE}"/>
                </a:ext>
              </a:extLst>
            </p:cNvPr>
            <p:cNvSpPr/>
            <p:nvPr/>
          </p:nvSpPr>
          <p:spPr>
            <a:xfrm>
              <a:off x="4660857" y="2877946"/>
              <a:ext cx="336397" cy="359246"/>
            </a:xfrm>
            <a:custGeom>
              <a:avLst/>
              <a:gdLst>
                <a:gd name="connsiteX0" fmla="*/ 335491 w 336397"/>
                <a:gd name="connsiteY0" fmla="*/ 348274 h 359246"/>
                <a:gd name="connsiteX1" fmla="*/ 331607 w 336397"/>
                <a:gd name="connsiteY1" fmla="*/ 331607 h 359246"/>
                <a:gd name="connsiteX2" fmla="*/ 264222 w 336397"/>
                <a:gd name="connsiteY2" fmla="*/ 264222 h 359246"/>
                <a:gd name="connsiteX3" fmla="*/ 95063 w 336397"/>
                <a:gd name="connsiteY3" fmla="*/ 264222 h 359246"/>
                <a:gd name="connsiteX4" fmla="*/ 95063 w 336397"/>
                <a:gd name="connsiteY4" fmla="*/ 95063 h 359246"/>
                <a:gd name="connsiteX5" fmla="*/ 0 w 336397"/>
                <a:gd name="connsiteY5" fmla="*/ 0 h 359246"/>
                <a:gd name="connsiteX6" fmla="*/ 0 w 336397"/>
                <a:gd name="connsiteY6" fmla="*/ 359247 h 359246"/>
                <a:gd name="connsiteX7" fmla="*/ 320143 w 336397"/>
                <a:gd name="connsiteY7" fmla="*/ 359247 h 359246"/>
                <a:gd name="connsiteX8" fmla="*/ 335491 w 336397"/>
                <a:gd name="connsiteY8" fmla="*/ 348274 h 359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397" h="359246">
                  <a:moveTo>
                    <a:pt x="335491" y="348274"/>
                  </a:moveTo>
                  <a:cubicBezTo>
                    <a:pt x="337376" y="342844"/>
                    <a:pt x="336433" y="336396"/>
                    <a:pt x="331607" y="331607"/>
                  </a:cubicBezTo>
                  <a:lnTo>
                    <a:pt x="264222" y="264222"/>
                  </a:lnTo>
                  <a:lnTo>
                    <a:pt x="95063" y="264222"/>
                  </a:lnTo>
                  <a:lnTo>
                    <a:pt x="95063" y="95063"/>
                  </a:lnTo>
                  <a:cubicBezTo>
                    <a:pt x="95063" y="95063"/>
                    <a:pt x="0" y="0"/>
                    <a:pt x="0" y="0"/>
                  </a:cubicBezTo>
                  <a:lnTo>
                    <a:pt x="0" y="359247"/>
                  </a:lnTo>
                  <a:lnTo>
                    <a:pt x="320143" y="359247"/>
                  </a:lnTo>
                  <a:cubicBezTo>
                    <a:pt x="327760" y="359247"/>
                    <a:pt x="333379" y="354382"/>
                    <a:pt x="335491" y="348274"/>
                  </a:cubicBezTo>
                  <a:close/>
                </a:path>
              </a:pathLst>
            </a:custGeom>
            <a:solidFill>
              <a:schemeClr val="accent1"/>
            </a:solidFill>
            <a:ln w="3763"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266D1860-D150-0651-544F-4CE258BC7D33}"/>
                </a:ext>
              </a:extLst>
            </p:cNvPr>
            <p:cNvSpPr/>
            <p:nvPr/>
          </p:nvSpPr>
          <p:spPr>
            <a:xfrm>
              <a:off x="4871079" y="2736728"/>
              <a:ext cx="336397" cy="359246"/>
            </a:xfrm>
            <a:custGeom>
              <a:avLst/>
              <a:gdLst>
                <a:gd name="connsiteX0" fmla="*/ 907 w 336397"/>
                <a:gd name="connsiteY0" fmla="*/ 10973 h 359246"/>
                <a:gd name="connsiteX1" fmla="*/ 4791 w 336397"/>
                <a:gd name="connsiteY1" fmla="*/ 27640 h 359246"/>
                <a:gd name="connsiteX2" fmla="*/ 72175 w 336397"/>
                <a:gd name="connsiteY2" fmla="*/ 95025 h 359246"/>
                <a:gd name="connsiteX3" fmla="*/ 241335 w 336397"/>
                <a:gd name="connsiteY3" fmla="*/ 95025 h 359246"/>
                <a:gd name="connsiteX4" fmla="*/ 241335 w 336397"/>
                <a:gd name="connsiteY4" fmla="*/ 264184 h 359246"/>
                <a:gd name="connsiteX5" fmla="*/ 336397 w 336397"/>
                <a:gd name="connsiteY5" fmla="*/ 359247 h 359246"/>
                <a:gd name="connsiteX6" fmla="*/ 336397 w 336397"/>
                <a:gd name="connsiteY6" fmla="*/ 0 h 359246"/>
                <a:gd name="connsiteX7" fmla="*/ 16254 w 336397"/>
                <a:gd name="connsiteY7" fmla="*/ 0 h 359246"/>
                <a:gd name="connsiteX8" fmla="*/ 907 w 336397"/>
                <a:gd name="connsiteY8" fmla="*/ 10973 h 359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397" h="359246">
                  <a:moveTo>
                    <a:pt x="907" y="10973"/>
                  </a:moveTo>
                  <a:cubicBezTo>
                    <a:pt x="-979" y="16403"/>
                    <a:pt x="-36" y="22851"/>
                    <a:pt x="4791" y="27640"/>
                  </a:cubicBezTo>
                  <a:lnTo>
                    <a:pt x="72175" y="95025"/>
                  </a:lnTo>
                  <a:lnTo>
                    <a:pt x="241335" y="95025"/>
                  </a:lnTo>
                  <a:lnTo>
                    <a:pt x="241335" y="264184"/>
                  </a:lnTo>
                  <a:lnTo>
                    <a:pt x="336397" y="359247"/>
                  </a:lnTo>
                  <a:lnTo>
                    <a:pt x="336397" y="0"/>
                  </a:lnTo>
                  <a:lnTo>
                    <a:pt x="16254" y="0"/>
                  </a:lnTo>
                  <a:cubicBezTo>
                    <a:pt x="8637" y="0"/>
                    <a:pt x="3019" y="4864"/>
                    <a:pt x="907" y="10973"/>
                  </a:cubicBezTo>
                  <a:close/>
                </a:path>
              </a:pathLst>
            </a:custGeom>
            <a:solidFill>
              <a:schemeClr val="accent1"/>
            </a:solidFill>
            <a:ln w="3763" cap="flat">
              <a:noFill/>
              <a:prstDash val="solid"/>
              <a:miter/>
            </a:ln>
          </p:spPr>
          <p:txBody>
            <a:bodyPr rtlCol="0" anchor="ctr"/>
            <a:lstStyle/>
            <a:p>
              <a:endParaRPr lang="en-GB"/>
            </a:p>
          </p:txBody>
        </p:sp>
      </p:grpSp>
      <p:sp>
        <p:nvSpPr>
          <p:cNvPr id="37" name="Freeform: Shape 36">
            <a:extLst>
              <a:ext uri="{FF2B5EF4-FFF2-40B4-BE49-F238E27FC236}">
                <a16:creationId xmlns:a16="http://schemas.microsoft.com/office/drawing/2014/main" id="{F26F0884-CE2E-F86A-CF84-C832EBF002E6}"/>
              </a:ext>
            </a:extLst>
          </p:cNvPr>
          <p:cNvSpPr/>
          <p:nvPr/>
        </p:nvSpPr>
        <p:spPr>
          <a:xfrm>
            <a:off x="6834209" y="0"/>
            <a:ext cx="2432387" cy="6858000"/>
          </a:xfrm>
          <a:custGeom>
            <a:avLst/>
            <a:gdLst>
              <a:gd name="connsiteX0" fmla="*/ 0 w 2432387"/>
              <a:gd name="connsiteY0" fmla="*/ 0 h 6858000"/>
              <a:gd name="connsiteX1" fmla="*/ 577705 w 2432387"/>
              <a:gd name="connsiteY1" fmla="*/ 0 h 6858000"/>
              <a:gd name="connsiteX2" fmla="*/ 2432387 w 2432387"/>
              <a:gd name="connsiteY2" fmla="*/ 1854681 h 6858000"/>
              <a:gd name="connsiteX3" fmla="*/ 2432387 w 2432387"/>
              <a:gd name="connsiteY3" fmla="*/ 5112786 h 6858000"/>
              <a:gd name="connsiteX4" fmla="*/ 687173 w 2432387"/>
              <a:gd name="connsiteY4" fmla="*/ 6858000 h 6858000"/>
              <a:gd name="connsiteX5" fmla="*/ 0 w 2432387"/>
              <a:gd name="connsiteY5" fmla="*/ 6858000 h 6858000"/>
              <a:gd name="connsiteX6" fmla="*/ 0 w 2432387"/>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2387" h="6858000">
                <a:moveTo>
                  <a:pt x="0" y="0"/>
                </a:moveTo>
                <a:lnTo>
                  <a:pt x="577705" y="0"/>
                </a:lnTo>
                <a:lnTo>
                  <a:pt x="2432387" y="1854681"/>
                </a:lnTo>
                <a:lnTo>
                  <a:pt x="2432387" y="5112786"/>
                </a:lnTo>
                <a:lnTo>
                  <a:pt x="687173" y="6858000"/>
                </a:lnTo>
                <a:lnTo>
                  <a:pt x="0" y="6858000"/>
                </a:lnTo>
                <a:lnTo>
                  <a:pt x="0" y="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6" name="Freeform: Shape 35">
            <a:extLst>
              <a:ext uri="{FF2B5EF4-FFF2-40B4-BE49-F238E27FC236}">
                <a16:creationId xmlns:a16="http://schemas.microsoft.com/office/drawing/2014/main" id="{9AD01DE2-D721-81EF-FF4E-DC70E731B606}"/>
              </a:ext>
            </a:extLst>
          </p:cNvPr>
          <p:cNvSpPr/>
          <p:nvPr/>
        </p:nvSpPr>
        <p:spPr>
          <a:xfrm>
            <a:off x="9582024" y="1"/>
            <a:ext cx="2609976" cy="937809"/>
          </a:xfrm>
          <a:custGeom>
            <a:avLst/>
            <a:gdLst>
              <a:gd name="connsiteX0" fmla="*/ 0 w 2609976"/>
              <a:gd name="connsiteY0" fmla="*/ 0 h 937809"/>
              <a:gd name="connsiteX1" fmla="*/ 2609976 w 2609976"/>
              <a:gd name="connsiteY1" fmla="*/ 0 h 937809"/>
              <a:gd name="connsiteX2" fmla="*/ 2609976 w 2609976"/>
              <a:gd name="connsiteY2" fmla="*/ 937809 h 937809"/>
              <a:gd name="connsiteX3" fmla="*/ 937809 w 2609976"/>
              <a:gd name="connsiteY3" fmla="*/ 937809 h 937809"/>
              <a:gd name="connsiteX4" fmla="*/ 0 w 2609976"/>
              <a:gd name="connsiteY4" fmla="*/ 0 h 9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9976" h="937809">
                <a:moveTo>
                  <a:pt x="0" y="0"/>
                </a:moveTo>
                <a:lnTo>
                  <a:pt x="2609976" y="0"/>
                </a:lnTo>
                <a:lnTo>
                  <a:pt x="2609976" y="937809"/>
                </a:lnTo>
                <a:lnTo>
                  <a:pt x="937809" y="937809"/>
                </a:lnTo>
                <a:lnTo>
                  <a:pt x="0" y="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5" name="Freeform: Shape 34">
            <a:extLst>
              <a:ext uri="{FF2B5EF4-FFF2-40B4-BE49-F238E27FC236}">
                <a16:creationId xmlns:a16="http://schemas.microsoft.com/office/drawing/2014/main" id="{C0643576-80E4-1843-5807-21C4322FD24A}"/>
              </a:ext>
            </a:extLst>
          </p:cNvPr>
          <p:cNvSpPr/>
          <p:nvPr/>
        </p:nvSpPr>
        <p:spPr>
          <a:xfrm>
            <a:off x="11287436" y="1462342"/>
            <a:ext cx="904565" cy="671665"/>
          </a:xfrm>
          <a:custGeom>
            <a:avLst/>
            <a:gdLst>
              <a:gd name="connsiteX0" fmla="*/ 114890 w 904565"/>
              <a:gd name="connsiteY0" fmla="*/ 0 h 671665"/>
              <a:gd name="connsiteX1" fmla="*/ 904565 w 904565"/>
              <a:gd name="connsiteY1" fmla="*/ 0 h 671665"/>
              <a:gd name="connsiteX2" fmla="*/ 904565 w 904565"/>
              <a:gd name="connsiteY2" fmla="*/ 671665 h 671665"/>
              <a:gd name="connsiteX3" fmla="*/ 510157 w 904565"/>
              <a:gd name="connsiteY3" fmla="*/ 671665 h 671665"/>
              <a:gd name="connsiteX4" fmla="*/ 33866 w 904565"/>
              <a:gd name="connsiteY4" fmla="*/ 195368 h 671665"/>
              <a:gd name="connsiteX5" fmla="*/ 6413 w 904565"/>
              <a:gd name="connsiteY5" fmla="*/ 77561 h 671665"/>
              <a:gd name="connsiteX6" fmla="*/ 114890 w 904565"/>
              <a:gd name="connsiteY6" fmla="*/ 0 h 67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565" h="671665">
                <a:moveTo>
                  <a:pt x="114890" y="0"/>
                </a:moveTo>
                <a:lnTo>
                  <a:pt x="904565" y="0"/>
                </a:lnTo>
                <a:lnTo>
                  <a:pt x="904565" y="671665"/>
                </a:lnTo>
                <a:lnTo>
                  <a:pt x="510157" y="671665"/>
                </a:lnTo>
                <a:lnTo>
                  <a:pt x="33866" y="195368"/>
                </a:lnTo>
                <a:cubicBezTo>
                  <a:pt x="-252" y="161518"/>
                  <a:pt x="-6918" y="115941"/>
                  <a:pt x="6413" y="77561"/>
                </a:cubicBezTo>
                <a:cubicBezTo>
                  <a:pt x="21341" y="34380"/>
                  <a:pt x="61051" y="0"/>
                  <a:pt x="114890" y="0"/>
                </a:cubicBez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4" name="Freeform: Shape 33">
            <a:extLst>
              <a:ext uri="{FF2B5EF4-FFF2-40B4-BE49-F238E27FC236}">
                <a16:creationId xmlns:a16="http://schemas.microsoft.com/office/drawing/2014/main" id="{82EE6B1E-FB2F-0C47-6876-69B9DFBDB141}"/>
              </a:ext>
            </a:extLst>
          </p:cNvPr>
          <p:cNvSpPr/>
          <p:nvPr/>
        </p:nvSpPr>
        <p:spPr>
          <a:xfrm>
            <a:off x="9801525" y="2460512"/>
            <a:ext cx="2377759" cy="2539266"/>
          </a:xfrm>
          <a:custGeom>
            <a:avLst/>
            <a:gdLst>
              <a:gd name="connsiteX0" fmla="*/ 0 w 2377759"/>
              <a:gd name="connsiteY0" fmla="*/ 0 h 2539266"/>
              <a:gd name="connsiteX1" fmla="*/ 671934 w 2377759"/>
              <a:gd name="connsiteY1" fmla="*/ 671934 h 2539266"/>
              <a:gd name="connsiteX2" fmla="*/ 671934 w 2377759"/>
              <a:gd name="connsiteY2" fmla="*/ 1867601 h 2539266"/>
              <a:gd name="connsiteX3" fmla="*/ 1867601 w 2377759"/>
              <a:gd name="connsiteY3" fmla="*/ 1867601 h 2539266"/>
              <a:gd name="connsiteX4" fmla="*/ 2343899 w 2377759"/>
              <a:gd name="connsiteY4" fmla="*/ 2343898 h 2539266"/>
              <a:gd name="connsiteX5" fmla="*/ 2371352 w 2377759"/>
              <a:gd name="connsiteY5" fmla="*/ 2461706 h 2539266"/>
              <a:gd name="connsiteX6" fmla="*/ 2262868 w 2377759"/>
              <a:gd name="connsiteY6" fmla="*/ 2539266 h 2539266"/>
              <a:gd name="connsiteX7" fmla="*/ 0 w 2377759"/>
              <a:gd name="connsiteY7" fmla="*/ 2539266 h 2539266"/>
              <a:gd name="connsiteX8" fmla="*/ 0 w 2377759"/>
              <a:gd name="connsiteY8" fmla="*/ 0 h 253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759" h="2539266">
                <a:moveTo>
                  <a:pt x="0" y="0"/>
                </a:moveTo>
                <a:cubicBezTo>
                  <a:pt x="0" y="0"/>
                  <a:pt x="671934" y="671934"/>
                  <a:pt x="671934" y="671934"/>
                </a:cubicBezTo>
                <a:lnTo>
                  <a:pt x="671934" y="1867601"/>
                </a:lnTo>
                <a:lnTo>
                  <a:pt x="1867601" y="1867601"/>
                </a:lnTo>
                <a:lnTo>
                  <a:pt x="2343899" y="2343898"/>
                </a:lnTo>
                <a:cubicBezTo>
                  <a:pt x="2378010" y="2377748"/>
                  <a:pt x="2384676" y="2423325"/>
                  <a:pt x="2371352" y="2461706"/>
                </a:cubicBezTo>
                <a:cubicBezTo>
                  <a:pt x="2356424" y="2504879"/>
                  <a:pt x="2316707" y="2539266"/>
                  <a:pt x="2262868" y="2539266"/>
                </a:cubicBezTo>
                <a:lnTo>
                  <a:pt x="0" y="2539266"/>
                </a:lnTo>
                <a:lnTo>
                  <a:pt x="0"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3" name="Freeform: Shape 32">
            <a:extLst>
              <a:ext uri="{FF2B5EF4-FFF2-40B4-BE49-F238E27FC236}">
                <a16:creationId xmlns:a16="http://schemas.microsoft.com/office/drawing/2014/main" id="{1DAE9CFD-E7DD-D5B0-9B9A-3EFAF37220C0}"/>
              </a:ext>
            </a:extLst>
          </p:cNvPr>
          <p:cNvSpPr/>
          <p:nvPr/>
        </p:nvSpPr>
        <p:spPr>
          <a:xfrm>
            <a:off x="8367762" y="5544836"/>
            <a:ext cx="3824239" cy="1313165"/>
          </a:xfrm>
          <a:custGeom>
            <a:avLst/>
            <a:gdLst>
              <a:gd name="connsiteX0" fmla="*/ 1313022 w 3824239"/>
              <a:gd name="connsiteY0" fmla="*/ 0 h 1313165"/>
              <a:gd name="connsiteX1" fmla="*/ 3824239 w 3824239"/>
              <a:gd name="connsiteY1" fmla="*/ 0 h 1313165"/>
              <a:gd name="connsiteX2" fmla="*/ 3824239 w 3824239"/>
              <a:gd name="connsiteY2" fmla="*/ 1313165 h 1313165"/>
              <a:gd name="connsiteX3" fmla="*/ 0 w 3824239"/>
              <a:gd name="connsiteY3" fmla="*/ 1313165 h 1313165"/>
              <a:gd name="connsiteX4" fmla="*/ 1313022 w 3824239"/>
              <a:gd name="connsiteY4" fmla="*/ 0 h 1313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239" h="1313165">
                <a:moveTo>
                  <a:pt x="1313022" y="0"/>
                </a:moveTo>
                <a:lnTo>
                  <a:pt x="3824239" y="0"/>
                </a:lnTo>
                <a:lnTo>
                  <a:pt x="3824239" y="1313165"/>
                </a:lnTo>
                <a:lnTo>
                  <a:pt x="0" y="1313165"/>
                </a:lnTo>
                <a:lnTo>
                  <a:pt x="1313022" y="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111402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Lead Talent Divider - white">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BF1A715-142F-A4A1-1D9B-AA1F2645900B}"/>
              </a:ext>
            </a:extLst>
          </p:cNvPr>
          <p:cNvSpPr txBox="1"/>
          <p:nvPr/>
        </p:nvSpPr>
        <p:spPr>
          <a:xfrm>
            <a:off x="1509301" y="3951498"/>
            <a:ext cx="3848493" cy="646331"/>
          </a:xfrm>
          <a:prstGeom prst="rect">
            <a:avLst/>
          </a:prstGeom>
          <a:noFill/>
        </p:spPr>
        <p:txBody>
          <a:bodyPr wrap="square">
            <a:spAutoFit/>
          </a:bodyPr>
          <a:lstStyle/>
          <a:p>
            <a:pPr marL="0" lvl="0" indent="0" algn="ctr" defTabSz="914400" rtl="0" eaLnBrk="1" latinLnBrk="0" hangingPunct="1">
              <a:lnSpc>
                <a:spcPct val="90000"/>
              </a:lnSpc>
              <a:spcBef>
                <a:spcPts val="1000"/>
              </a:spcBef>
              <a:buClr>
                <a:schemeClr val="accent2"/>
              </a:buClr>
              <a:buFont typeface="Arial" panose="020B0604020202020204" pitchFamily="34" charset="0"/>
              <a:buNone/>
            </a:pPr>
            <a:r>
              <a:rPr lang="en-US" sz="4000" b="1" kern="1200">
                <a:solidFill>
                  <a:schemeClr val="tx2"/>
                </a:solidFill>
                <a:latin typeface="Segoe UI" panose="020B0502040204020203" pitchFamily="34" charset="0"/>
                <a:ea typeface="Calibri" panose="020F0502020204030204" pitchFamily="34" charset="0"/>
                <a:cs typeface="Segoe UI" panose="020B0502040204020203" pitchFamily="34" charset="0"/>
              </a:rPr>
              <a:t>Lead Talent</a:t>
            </a:r>
          </a:p>
        </p:txBody>
      </p:sp>
      <p:grpSp>
        <p:nvGrpSpPr>
          <p:cNvPr id="9" name="Group 8">
            <a:extLst>
              <a:ext uri="{FF2B5EF4-FFF2-40B4-BE49-F238E27FC236}">
                <a16:creationId xmlns:a16="http://schemas.microsoft.com/office/drawing/2014/main" id="{B863A6D6-22AA-FC71-2B62-B85AD871CEE0}"/>
              </a:ext>
            </a:extLst>
          </p:cNvPr>
          <p:cNvGrpSpPr/>
          <p:nvPr/>
        </p:nvGrpSpPr>
        <p:grpSpPr>
          <a:xfrm>
            <a:off x="2757738" y="2364988"/>
            <a:ext cx="1467554" cy="1221492"/>
            <a:chOff x="4062427" y="1738312"/>
            <a:chExt cx="4062873" cy="3381660"/>
          </a:xfrm>
        </p:grpSpPr>
        <p:sp>
          <p:nvSpPr>
            <p:cNvPr id="5" name="Freeform: Shape 4">
              <a:extLst>
                <a:ext uri="{FF2B5EF4-FFF2-40B4-BE49-F238E27FC236}">
                  <a16:creationId xmlns:a16="http://schemas.microsoft.com/office/drawing/2014/main" id="{7C0F468D-B7D8-DD3E-732F-00383B2DC564}"/>
                </a:ext>
              </a:extLst>
            </p:cNvPr>
            <p:cNvSpPr/>
            <p:nvPr/>
          </p:nvSpPr>
          <p:spPr>
            <a:xfrm>
              <a:off x="5417310" y="4482940"/>
              <a:ext cx="1216756" cy="637032"/>
            </a:xfrm>
            <a:custGeom>
              <a:avLst/>
              <a:gdLst>
                <a:gd name="connsiteX0" fmla="*/ 12034 w 1216756"/>
                <a:gd name="connsiteY0" fmla="*/ 567690 h 637032"/>
                <a:gd name="connsiteX1" fmla="*/ 579724 w 1216756"/>
                <a:gd name="connsiteY1" fmla="*/ 0 h 637032"/>
                <a:gd name="connsiteX2" fmla="*/ 1216756 w 1216756"/>
                <a:gd name="connsiteY2" fmla="*/ 637032 h 637032"/>
                <a:gd name="connsiteX3" fmla="*/ 40705 w 1216756"/>
                <a:gd name="connsiteY3" fmla="*/ 637032 h 637032"/>
                <a:gd name="connsiteX4" fmla="*/ 4129 w 1216756"/>
                <a:gd name="connsiteY4" fmla="*/ 614077 h 637032"/>
                <a:gd name="connsiteX5" fmla="*/ 11939 w 1216756"/>
                <a:gd name="connsiteY5" fmla="*/ 567690 h 637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56" h="637032">
                  <a:moveTo>
                    <a:pt x="12034" y="567690"/>
                  </a:moveTo>
                  <a:lnTo>
                    <a:pt x="579724" y="0"/>
                  </a:lnTo>
                  <a:lnTo>
                    <a:pt x="1216756" y="637032"/>
                  </a:lnTo>
                  <a:lnTo>
                    <a:pt x="40705" y="637032"/>
                  </a:lnTo>
                  <a:cubicBezTo>
                    <a:pt x="23560" y="637032"/>
                    <a:pt x="10415" y="627221"/>
                    <a:pt x="4129" y="614077"/>
                  </a:cubicBezTo>
                  <a:cubicBezTo>
                    <a:pt x="-2825" y="599599"/>
                    <a:pt x="-1491" y="581120"/>
                    <a:pt x="11939" y="567690"/>
                  </a:cubicBezTo>
                  <a:close/>
                </a:path>
              </a:pathLst>
            </a:custGeom>
            <a:solidFill>
              <a:srgbClr val="1A244A"/>
            </a:solidFill>
            <a:ln w="9525"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D1A7B39-E30D-41BA-1E1D-D09816AA14B5}"/>
                </a:ext>
              </a:extLst>
            </p:cNvPr>
            <p:cNvSpPr/>
            <p:nvPr/>
          </p:nvSpPr>
          <p:spPr>
            <a:xfrm>
              <a:off x="4062427" y="3497007"/>
              <a:ext cx="4062873" cy="1622964"/>
            </a:xfrm>
            <a:custGeom>
              <a:avLst/>
              <a:gdLst>
                <a:gd name="connsiteX0" fmla="*/ 1427591 w 4062873"/>
                <a:gd name="connsiteY0" fmla="*/ 3810 h 1622964"/>
                <a:gd name="connsiteX1" fmla="*/ 39989 w 4062873"/>
                <a:gd name="connsiteY1" fmla="*/ 1391412 h 1622964"/>
                <a:gd name="connsiteX2" fmla="*/ 14177 w 4062873"/>
                <a:gd name="connsiteY2" fmla="*/ 1547146 h 1622964"/>
                <a:gd name="connsiteX3" fmla="*/ 135906 w 4062873"/>
                <a:gd name="connsiteY3" fmla="*/ 1622965 h 1622964"/>
                <a:gd name="connsiteX4" fmla="*/ 934101 w 4062873"/>
                <a:gd name="connsiteY4" fmla="*/ 1622965 h 1622964"/>
                <a:gd name="connsiteX5" fmla="*/ 1935655 w 4062873"/>
                <a:gd name="connsiteY5" fmla="*/ 621411 h 1622964"/>
                <a:gd name="connsiteX6" fmla="*/ 2937209 w 4062873"/>
                <a:gd name="connsiteY6" fmla="*/ 1622965 h 1622964"/>
                <a:gd name="connsiteX7" fmla="*/ 4062873 w 4062873"/>
                <a:gd name="connsiteY7" fmla="*/ 1622965 h 1622964"/>
                <a:gd name="connsiteX8" fmla="*/ 2439909 w 4062873"/>
                <a:gd name="connsiteY8" fmla="*/ 0 h 1622964"/>
                <a:gd name="connsiteX9" fmla="*/ 1427401 w 4062873"/>
                <a:gd name="connsiteY9" fmla="*/ 3810 h 162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2873" h="1622964">
                  <a:moveTo>
                    <a:pt x="1427591" y="3810"/>
                  </a:moveTo>
                  <a:lnTo>
                    <a:pt x="39989" y="1391412"/>
                  </a:lnTo>
                  <a:cubicBezTo>
                    <a:pt x="-5159" y="1436560"/>
                    <a:pt x="-9541" y="1498664"/>
                    <a:pt x="14177" y="1547146"/>
                  </a:cubicBezTo>
                  <a:cubicBezTo>
                    <a:pt x="35322" y="1590485"/>
                    <a:pt x="78947" y="1622965"/>
                    <a:pt x="135906" y="1622965"/>
                  </a:cubicBezTo>
                  <a:lnTo>
                    <a:pt x="934101" y="1622965"/>
                  </a:lnTo>
                  <a:cubicBezTo>
                    <a:pt x="934101" y="1622965"/>
                    <a:pt x="1935655" y="621411"/>
                    <a:pt x="1935655" y="621411"/>
                  </a:cubicBezTo>
                  <a:lnTo>
                    <a:pt x="2937209" y="1622965"/>
                  </a:lnTo>
                  <a:lnTo>
                    <a:pt x="4062873" y="1622965"/>
                  </a:lnTo>
                  <a:cubicBezTo>
                    <a:pt x="4062873" y="1622965"/>
                    <a:pt x="2439909" y="0"/>
                    <a:pt x="2439909" y="0"/>
                  </a:cubicBezTo>
                  <a:cubicBezTo>
                    <a:pt x="2124536" y="167830"/>
                    <a:pt x="1743821" y="169069"/>
                    <a:pt x="1427401" y="3810"/>
                  </a:cubicBezTo>
                  <a:close/>
                </a:path>
              </a:pathLst>
            </a:custGeom>
            <a:solidFill>
              <a:srgbClr val="55D2B1"/>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4F6761-CEBC-42AC-5545-F3DBA9E75F9A}"/>
                </a:ext>
              </a:extLst>
            </p:cNvPr>
            <p:cNvSpPr/>
            <p:nvPr/>
          </p:nvSpPr>
          <p:spPr>
            <a:xfrm>
              <a:off x="5206364" y="1738312"/>
              <a:ext cx="1583436" cy="1583436"/>
            </a:xfrm>
            <a:custGeom>
              <a:avLst/>
              <a:gdLst>
                <a:gd name="connsiteX0" fmla="*/ 1583436 w 1583436"/>
                <a:gd name="connsiteY0" fmla="*/ 791718 h 1583436"/>
                <a:gd name="connsiteX1" fmla="*/ 791718 w 1583436"/>
                <a:gd name="connsiteY1" fmla="*/ 1583436 h 1583436"/>
                <a:gd name="connsiteX2" fmla="*/ 0 w 1583436"/>
                <a:gd name="connsiteY2" fmla="*/ 791718 h 1583436"/>
                <a:gd name="connsiteX3" fmla="*/ 791718 w 1583436"/>
                <a:gd name="connsiteY3" fmla="*/ 0 h 1583436"/>
                <a:gd name="connsiteX4" fmla="*/ 1583436 w 1583436"/>
                <a:gd name="connsiteY4" fmla="*/ 791718 h 1583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436" h="1583436">
                  <a:moveTo>
                    <a:pt x="1583436" y="791718"/>
                  </a:moveTo>
                  <a:cubicBezTo>
                    <a:pt x="1583436" y="1228972"/>
                    <a:pt x="1228972" y="1583436"/>
                    <a:pt x="791718" y="1583436"/>
                  </a:cubicBezTo>
                  <a:cubicBezTo>
                    <a:pt x="354464" y="1583436"/>
                    <a:pt x="0" y="1228972"/>
                    <a:pt x="0" y="791718"/>
                  </a:cubicBezTo>
                  <a:cubicBezTo>
                    <a:pt x="0" y="354464"/>
                    <a:pt x="354464" y="0"/>
                    <a:pt x="791718" y="0"/>
                  </a:cubicBezTo>
                  <a:cubicBezTo>
                    <a:pt x="1228972" y="0"/>
                    <a:pt x="1583436" y="354464"/>
                    <a:pt x="1583436" y="791718"/>
                  </a:cubicBezTo>
                  <a:close/>
                </a:path>
              </a:pathLst>
            </a:custGeom>
            <a:solidFill>
              <a:srgbClr val="55D2B1"/>
            </a:solidFill>
            <a:ln w="9525" cap="flat">
              <a:noFill/>
              <a:prstDash val="solid"/>
              <a:miter/>
            </a:ln>
          </p:spPr>
          <p:txBody>
            <a:bodyPr rtlCol="0" anchor="ctr"/>
            <a:lstStyle/>
            <a:p>
              <a:endParaRPr lang="en-GB"/>
            </a:p>
          </p:txBody>
        </p:sp>
      </p:grpSp>
      <p:sp>
        <p:nvSpPr>
          <p:cNvPr id="42" name="Freeform: Shape 41">
            <a:extLst>
              <a:ext uri="{FF2B5EF4-FFF2-40B4-BE49-F238E27FC236}">
                <a16:creationId xmlns:a16="http://schemas.microsoft.com/office/drawing/2014/main" id="{3A633A67-808D-0760-0462-C96F54903F78}"/>
              </a:ext>
            </a:extLst>
          </p:cNvPr>
          <p:cNvSpPr/>
          <p:nvPr/>
        </p:nvSpPr>
        <p:spPr>
          <a:xfrm>
            <a:off x="9078942" y="0"/>
            <a:ext cx="3113059" cy="2656900"/>
          </a:xfrm>
          <a:custGeom>
            <a:avLst/>
            <a:gdLst>
              <a:gd name="connsiteX0" fmla="*/ 87285 w 3113059"/>
              <a:gd name="connsiteY0" fmla="*/ 0 h 2656900"/>
              <a:gd name="connsiteX1" fmla="*/ 3113059 w 3113059"/>
              <a:gd name="connsiteY1" fmla="*/ 0 h 2656900"/>
              <a:gd name="connsiteX2" fmla="*/ 3113059 w 3113059"/>
              <a:gd name="connsiteY2" fmla="*/ 2368538 h 2656900"/>
              <a:gd name="connsiteX3" fmla="*/ 3048551 w 3113059"/>
              <a:gd name="connsiteY3" fmla="*/ 2407727 h 2656900"/>
              <a:gd name="connsiteX4" fmla="*/ 2064491 w 3113059"/>
              <a:gd name="connsiteY4" fmla="*/ 2656900 h 2656900"/>
              <a:gd name="connsiteX5" fmla="*/ 0 w 3113059"/>
              <a:gd name="connsiteY5" fmla="*/ 592410 h 2656900"/>
              <a:gd name="connsiteX6" fmla="*/ 41943 w 3113059"/>
              <a:gd name="connsiteY6" fmla="*/ 176343 h 2656900"/>
              <a:gd name="connsiteX7" fmla="*/ 87285 w 3113059"/>
              <a:gd name="connsiteY7" fmla="*/ 0 h 265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3059" h="2656900">
                <a:moveTo>
                  <a:pt x="87285" y="0"/>
                </a:moveTo>
                <a:lnTo>
                  <a:pt x="3113059" y="0"/>
                </a:lnTo>
                <a:lnTo>
                  <a:pt x="3113059" y="2368538"/>
                </a:lnTo>
                <a:lnTo>
                  <a:pt x="3048551" y="2407727"/>
                </a:lnTo>
                <a:cubicBezTo>
                  <a:pt x="2756026" y="2566636"/>
                  <a:pt x="2420800" y="2656900"/>
                  <a:pt x="2064491" y="2656900"/>
                </a:cubicBezTo>
                <a:cubicBezTo>
                  <a:pt x="924304" y="2656900"/>
                  <a:pt x="0" y="1732597"/>
                  <a:pt x="0" y="592410"/>
                </a:cubicBezTo>
                <a:cubicBezTo>
                  <a:pt x="0" y="449887"/>
                  <a:pt x="14442" y="310736"/>
                  <a:pt x="41943" y="176343"/>
                </a:cubicBezTo>
                <a:lnTo>
                  <a:pt x="87285"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0" name="Freeform: Shape 39">
            <a:extLst>
              <a:ext uri="{FF2B5EF4-FFF2-40B4-BE49-F238E27FC236}">
                <a16:creationId xmlns:a16="http://schemas.microsoft.com/office/drawing/2014/main" id="{02872CE7-A3A1-3589-2EC8-67C7E98D5925}"/>
              </a:ext>
            </a:extLst>
          </p:cNvPr>
          <p:cNvSpPr/>
          <p:nvPr/>
        </p:nvSpPr>
        <p:spPr>
          <a:xfrm>
            <a:off x="6123262" y="3124004"/>
            <a:ext cx="6068738" cy="3733996"/>
          </a:xfrm>
          <a:custGeom>
            <a:avLst/>
            <a:gdLst>
              <a:gd name="connsiteX0" fmla="*/ 3695176 w 6068738"/>
              <a:gd name="connsiteY0" fmla="*/ 0 h 3733996"/>
              <a:gd name="connsiteX1" fmla="*/ 3851430 w 6068738"/>
              <a:gd name="connsiteY1" fmla="*/ 75550 h 3733996"/>
              <a:gd name="connsiteX2" fmla="*/ 6019353 w 6068738"/>
              <a:gd name="connsiteY2" fmla="*/ 133654 h 3733996"/>
              <a:gd name="connsiteX3" fmla="*/ 6068738 w 6068738"/>
              <a:gd name="connsiteY3" fmla="*/ 112990 h 3733996"/>
              <a:gd name="connsiteX4" fmla="*/ 6068738 w 6068738"/>
              <a:gd name="connsiteY4" fmla="*/ 2658868 h 3733996"/>
              <a:gd name="connsiteX5" fmla="*/ 5020170 w 6068738"/>
              <a:gd name="connsiteY5" fmla="*/ 1610300 h 3733996"/>
              <a:gd name="connsiteX6" fmla="*/ 2912063 w 6068738"/>
              <a:gd name="connsiteY6" fmla="*/ 3718406 h 3733996"/>
              <a:gd name="connsiteX7" fmla="*/ 2896473 w 6068738"/>
              <a:gd name="connsiteY7" fmla="*/ 3733996 h 3733996"/>
              <a:gd name="connsiteX8" fmla="*/ 0 w 6068738"/>
              <a:gd name="connsiteY8" fmla="*/ 3733996 h 3733996"/>
              <a:gd name="connsiteX9" fmla="*/ 8133 w 6068738"/>
              <a:gd name="connsiteY9" fmla="*/ 3713501 h 3733996"/>
              <a:gd name="connsiteX10" fmla="*/ 77014 w 6068738"/>
              <a:gd name="connsiteY10" fmla="*/ 3618161 h 3733996"/>
              <a:gd name="connsiteX11" fmla="*/ 3695176 w 6068738"/>
              <a:gd name="connsiteY11" fmla="*/ 0 h 373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8738" h="3733996">
                <a:moveTo>
                  <a:pt x="3695176" y="0"/>
                </a:moveTo>
                <a:lnTo>
                  <a:pt x="3851430" y="75550"/>
                </a:lnTo>
                <a:cubicBezTo>
                  <a:pt x="4537779" y="381586"/>
                  <a:pt x="5320859" y="400997"/>
                  <a:pt x="6019353" y="133654"/>
                </a:cubicBezTo>
                <a:lnTo>
                  <a:pt x="6068738" y="112990"/>
                </a:lnTo>
                <a:lnTo>
                  <a:pt x="6068738" y="2658868"/>
                </a:lnTo>
                <a:lnTo>
                  <a:pt x="5020170" y="1610300"/>
                </a:lnTo>
                <a:cubicBezTo>
                  <a:pt x="5020170" y="1610300"/>
                  <a:pt x="3670981" y="2959488"/>
                  <a:pt x="2912063" y="3718406"/>
                </a:cubicBezTo>
                <a:lnTo>
                  <a:pt x="2896473" y="3733996"/>
                </a:lnTo>
                <a:lnTo>
                  <a:pt x="0" y="3733996"/>
                </a:lnTo>
                <a:lnTo>
                  <a:pt x="8133" y="3713501"/>
                </a:lnTo>
                <a:cubicBezTo>
                  <a:pt x="24794" y="3679789"/>
                  <a:pt x="47582" y="3647593"/>
                  <a:pt x="77014" y="3618161"/>
                </a:cubicBezTo>
                <a:lnTo>
                  <a:pt x="3695176"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9" name="Freeform: Shape 38">
            <a:extLst>
              <a:ext uri="{FF2B5EF4-FFF2-40B4-BE49-F238E27FC236}">
                <a16:creationId xmlns:a16="http://schemas.microsoft.com/office/drawing/2014/main" id="{79CA74C9-D86C-0E08-B287-9CFC01C20ADC}"/>
              </a:ext>
            </a:extLst>
          </p:cNvPr>
          <p:cNvSpPr/>
          <p:nvPr/>
        </p:nvSpPr>
        <p:spPr>
          <a:xfrm>
            <a:off x="9967534" y="5684836"/>
            <a:ext cx="2224466" cy="1173165"/>
          </a:xfrm>
          <a:custGeom>
            <a:avLst/>
            <a:gdLst>
              <a:gd name="connsiteX0" fmla="*/ 1173166 w 2224466"/>
              <a:gd name="connsiteY0" fmla="*/ 0 h 1173165"/>
              <a:gd name="connsiteX1" fmla="*/ 2224466 w 2224466"/>
              <a:gd name="connsiteY1" fmla="*/ 1051300 h 1173165"/>
              <a:gd name="connsiteX2" fmla="*/ 2224466 w 2224466"/>
              <a:gd name="connsiteY2" fmla="*/ 1173165 h 1173165"/>
              <a:gd name="connsiteX3" fmla="*/ 0 w 2224466"/>
              <a:gd name="connsiteY3" fmla="*/ 1173165 h 1173165"/>
              <a:gd name="connsiteX4" fmla="*/ 1173166 w 2224466"/>
              <a:gd name="connsiteY4" fmla="*/ 0 h 1173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4466" h="1173165">
                <a:moveTo>
                  <a:pt x="1173166" y="0"/>
                </a:moveTo>
                <a:lnTo>
                  <a:pt x="2224466" y="1051300"/>
                </a:lnTo>
                <a:lnTo>
                  <a:pt x="2224466" y="1173165"/>
                </a:lnTo>
                <a:lnTo>
                  <a:pt x="0" y="1173165"/>
                </a:lnTo>
                <a:lnTo>
                  <a:pt x="1173166" y="0"/>
                </a:lnTo>
                <a:close/>
              </a:path>
            </a:pathLst>
          </a:custGeom>
          <a:solidFill>
            <a:schemeClr val="tx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9708670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Lead Talent Divider - navy">
    <p:bg>
      <p:bgPr>
        <a:solidFill>
          <a:schemeClr val="tx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BF1A715-142F-A4A1-1D9B-AA1F2645900B}"/>
              </a:ext>
            </a:extLst>
          </p:cNvPr>
          <p:cNvSpPr txBox="1"/>
          <p:nvPr/>
        </p:nvSpPr>
        <p:spPr>
          <a:xfrm>
            <a:off x="1509301" y="3951498"/>
            <a:ext cx="3848493" cy="646331"/>
          </a:xfrm>
          <a:prstGeom prst="rect">
            <a:avLst/>
          </a:prstGeom>
          <a:noFill/>
        </p:spPr>
        <p:txBody>
          <a:bodyPr wrap="square">
            <a:spAutoFit/>
          </a:bodyPr>
          <a:lstStyle/>
          <a:p>
            <a:pPr marL="0" lvl="0" indent="0" algn="ctr" defTabSz="914400" rtl="0" eaLnBrk="1" latinLnBrk="0" hangingPunct="1">
              <a:lnSpc>
                <a:spcPct val="90000"/>
              </a:lnSpc>
              <a:spcBef>
                <a:spcPts val="1000"/>
              </a:spcBef>
              <a:buClr>
                <a:schemeClr val="accent2"/>
              </a:buClr>
              <a:buFont typeface="Arial" panose="020B0604020202020204" pitchFamily="34" charset="0"/>
              <a:buNone/>
            </a:pPr>
            <a:r>
              <a:rPr lang="en-US" sz="4000" b="1" kern="1200">
                <a:solidFill>
                  <a:schemeClr val="bg1"/>
                </a:solidFill>
                <a:latin typeface="Segoe UI" panose="020B0502040204020203" pitchFamily="34" charset="0"/>
                <a:ea typeface="Calibri" panose="020F0502020204030204" pitchFamily="34" charset="0"/>
                <a:cs typeface="Segoe UI" panose="020B0502040204020203" pitchFamily="34" charset="0"/>
              </a:rPr>
              <a:t>Lead Talent</a:t>
            </a:r>
          </a:p>
        </p:txBody>
      </p:sp>
      <p:grpSp>
        <p:nvGrpSpPr>
          <p:cNvPr id="9" name="Group 8">
            <a:extLst>
              <a:ext uri="{FF2B5EF4-FFF2-40B4-BE49-F238E27FC236}">
                <a16:creationId xmlns:a16="http://schemas.microsoft.com/office/drawing/2014/main" id="{B863A6D6-22AA-FC71-2B62-B85AD871CEE0}"/>
              </a:ext>
            </a:extLst>
          </p:cNvPr>
          <p:cNvGrpSpPr/>
          <p:nvPr/>
        </p:nvGrpSpPr>
        <p:grpSpPr>
          <a:xfrm>
            <a:off x="2757738" y="2364988"/>
            <a:ext cx="1467554" cy="1221492"/>
            <a:chOff x="4062427" y="1738312"/>
            <a:chExt cx="4062873" cy="3381660"/>
          </a:xfrm>
          <a:solidFill>
            <a:schemeClr val="bg1"/>
          </a:solidFill>
        </p:grpSpPr>
        <p:sp>
          <p:nvSpPr>
            <p:cNvPr id="5" name="Freeform: Shape 4">
              <a:extLst>
                <a:ext uri="{FF2B5EF4-FFF2-40B4-BE49-F238E27FC236}">
                  <a16:creationId xmlns:a16="http://schemas.microsoft.com/office/drawing/2014/main" id="{7C0F468D-B7D8-DD3E-732F-00383B2DC564}"/>
                </a:ext>
              </a:extLst>
            </p:cNvPr>
            <p:cNvSpPr/>
            <p:nvPr/>
          </p:nvSpPr>
          <p:spPr>
            <a:xfrm>
              <a:off x="5417310" y="4482940"/>
              <a:ext cx="1216756" cy="637032"/>
            </a:xfrm>
            <a:custGeom>
              <a:avLst/>
              <a:gdLst>
                <a:gd name="connsiteX0" fmla="*/ 12034 w 1216756"/>
                <a:gd name="connsiteY0" fmla="*/ 567690 h 637032"/>
                <a:gd name="connsiteX1" fmla="*/ 579724 w 1216756"/>
                <a:gd name="connsiteY1" fmla="*/ 0 h 637032"/>
                <a:gd name="connsiteX2" fmla="*/ 1216756 w 1216756"/>
                <a:gd name="connsiteY2" fmla="*/ 637032 h 637032"/>
                <a:gd name="connsiteX3" fmla="*/ 40705 w 1216756"/>
                <a:gd name="connsiteY3" fmla="*/ 637032 h 637032"/>
                <a:gd name="connsiteX4" fmla="*/ 4129 w 1216756"/>
                <a:gd name="connsiteY4" fmla="*/ 614077 h 637032"/>
                <a:gd name="connsiteX5" fmla="*/ 11939 w 1216756"/>
                <a:gd name="connsiteY5" fmla="*/ 567690 h 637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56" h="637032">
                  <a:moveTo>
                    <a:pt x="12034" y="567690"/>
                  </a:moveTo>
                  <a:lnTo>
                    <a:pt x="579724" y="0"/>
                  </a:lnTo>
                  <a:lnTo>
                    <a:pt x="1216756" y="637032"/>
                  </a:lnTo>
                  <a:lnTo>
                    <a:pt x="40705" y="637032"/>
                  </a:lnTo>
                  <a:cubicBezTo>
                    <a:pt x="23560" y="637032"/>
                    <a:pt x="10415" y="627221"/>
                    <a:pt x="4129" y="614077"/>
                  </a:cubicBezTo>
                  <a:cubicBezTo>
                    <a:pt x="-2825" y="599599"/>
                    <a:pt x="-1491" y="581120"/>
                    <a:pt x="11939" y="567690"/>
                  </a:cubicBezTo>
                  <a:close/>
                </a:path>
              </a:pathLst>
            </a:custGeom>
            <a:solidFill>
              <a:schemeClr val="accent1"/>
            </a:solidFill>
            <a:ln w="9525"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D1A7B39-E30D-41BA-1E1D-D09816AA14B5}"/>
                </a:ext>
              </a:extLst>
            </p:cNvPr>
            <p:cNvSpPr/>
            <p:nvPr/>
          </p:nvSpPr>
          <p:spPr>
            <a:xfrm>
              <a:off x="4062427" y="3497007"/>
              <a:ext cx="4062873" cy="1622964"/>
            </a:xfrm>
            <a:custGeom>
              <a:avLst/>
              <a:gdLst>
                <a:gd name="connsiteX0" fmla="*/ 1427591 w 4062873"/>
                <a:gd name="connsiteY0" fmla="*/ 3810 h 1622964"/>
                <a:gd name="connsiteX1" fmla="*/ 39989 w 4062873"/>
                <a:gd name="connsiteY1" fmla="*/ 1391412 h 1622964"/>
                <a:gd name="connsiteX2" fmla="*/ 14177 w 4062873"/>
                <a:gd name="connsiteY2" fmla="*/ 1547146 h 1622964"/>
                <a:gd name="connsiteX3" fmla="*/ 135906 w 4062873"/>
                <a:gd name="connsiteY3" fmla="*/ 1622965 h 1622964"/>
                <a:gd name="connsiteX4" fmla="*/ 934101 w 4062873"/>
                <a:gd name="connsiteY4" fmla="*/ 1622965 h 1622964"/>
                <a:gd name="connsiteX5" fmla="*/ 1935655 w 4062873"/>
                <a:gd name="connsiteY5" fmla="*/ 621411 h 1622964"/>
                <a:gd name="connsiteX6" fmla="*/ 2937209 w 4062873"/>
                <a:gd name="connsiteY6" fmla="*/ 1622965 h 1622964"/>
                <a:gd name="connsiteX7" fmla="*/ 4062873 w 4062873"/>
                <a:gd name="connsiteY7" fmla="*/ 1622965 h 1622964"/>
                <a:gd name="connsiteX8" fmla="*/ 2439909 w 4062873"/>
                <a:gd name="connsiteY8" fmla="*/ 0 h 1622964"/>
                <a:gd name="connsiteX9" fmla="*/ 1427401 w 4062873"/>
                <a:gd name="connsiteY9" fmla="*/ 3810 h 162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2873" h="1622964">
                  <a:moveTo>
                    <a:pt x="1427591" y="3810"/>
                  </a:moveTo>
                  <a:lnTo>
                    <a:pt x="39989" y="1391412"/>
                  </a:lnTo>
                  <a:cubicBezTo>
                    <a:pt x="-5159" y="1436560"/>
                    <a:pt x="-9541" y="1498664"/>
                    <a:pt x="14177" y="1547146"/>
                  </a:cubicBezTo>
                  <a:cubicBezTo>
                    <a:pt x="35322" y="1590485"/>
                    <a:pt x="78947" y="1622965"/>
                    <a:pt x="135906" y="1622965"/>
                  </a:cubicBezTo>
                  <a:lnTo>
                    <a:pt x="934101" y="1622965"/>
                  </a:lnTo>
                  <a:cubicBezTo>
                    <a:pt x="934101" y="1622965"/>
                    <a:pt x="1935655" y="621411"/>
                    <a:pt x="1935655" y="621411"/>
                  </a:cubicBezTo>
                  <a:lnTo>
                    <a:pt x="2937209" y="1622965"/>
                  </a:lnTo>
                  <a:lnTo>
                    <a:pt x="4062873" y="1622965"/>
                  </a:lnTo>
                  <a:cubicBezTo>
                    <a:pt x="4062873" y="1622965"/>
                    <a:pt x="2439909" y="0"/>
                    <a:pt x="2439909" y="0"/>
                  </a:cubicBezTo>
                  <a:cubicBezTo>
                    <a:pt x="2124536" y="167830"/>
                    <a:pt x="1743821" y="169069"/>
                    <a:pt x="1427401" y="3810"/>
                  </a:cubicBezTo>
                  <a:close/>
                </a:path>
              </a:pathLst>
            </a:custGeom>
            <a:grp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4F6761-CEBC-42AC-5545-F3DBA9E75F9A}"/>
                </a:ext>
              </a:extLst>
            </p:cNvPr>
            <p:cNvSpPr/>
            <p:nvPr/>
          </p:nvSpPr>
          <p:spPr>
            <a:xfrm>
              <a:off x="5206364" y="1738312"/>
              <a:ext cx="1583436" cy="1583436"/>
            </a:xfrm>
            <a:custGeom>
              <a:avLst/>
              <a:gdLst>
                <a:gd name="connsiteX0" fmla="*/ 1583436 w 1583436"/>
                <a:gd name="connsiteY0" fmla="*/ 791718 h 1583436"/>
                <a:gd name="connsiteX1" fmla="*/ 791718 w 1583436"/>
                <a:gd name="connsiteY1" fmla="*/ 1583436 h 1583436"/>
                <a:gd name="connsiteX2" fmla="*/ 0 w 1583436"/>
                <a:gd name="connsiteY2" fmla="*/ 791718 h 1583436"/>
                <a:gd name="connsiteX3" fmla="*/ 791718 w 1583436"/>
                <a:gd name="connsiteY3" fmla="*/ 0 h 1583436"/>
                <a:gd name="connsiteX4" fmla="*/ 1583436 w 1583436"/>
                <a:gd name="connsiteY4" fmla="*/ 791718 h 1583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436" h="1583436">
                  <a:moveTo>
                    <a:pt x="1583436" y="791718"/>
                  </a:moveTo>
                  <a:cubicBezTo>
                    <a:pt x="1583436" y="1228972"/>
                    <a:pt x="1228972" y="1583436"/>
                    <a:pt x="791718" y="1583436"/>
                  </a:cubicBezTo>
                  <a:cubicBezTo>
                    <a:pt x="354464" y="1583436"/>
                    <a:pt x="0" y="1228972"/>
                    <a:pt x="0" y="791718"/>
                  </a:cubicBezTo>
                  <a:cubicBezTo>
                    <a:pt x="0" y="354464"/>
                    <a:pt x="354464" y="0"/>
                    <a:pt x="791718" y="0"/>
                  </a:cubicBezTo>
                  <a:cubicBezTo>
                    <a:pt x="1228972" y="0"/>
                    <a:pt x="1583436" y="354464"/>
                    <a:pt x="1583436" y="791718"/>
                  </a:cubicBezTo>
                  <a:close/>
                </a:path>
              </a:pathLst>
            </a:custGeom>
            <a:grpFill/>
            <a:ln w="9525" cap="flat">
              <a:noFill/>
              <a:prstDash val="solid"/>
              <a:miter/>
            </a:ln>
          </p:spPr>
          <p:txBody>
            <a:bodyPr rtlCol="0" anchor="ctr"/>
            <a:lstStyle/>
            <a:p>
              <a:endParaRPr lang="en-GB"/>
            </a:p>
          </p:txBody>
        </p:sp>
      </p:grpSp>
      <p:sp>
        <p:nvSpPr>
          <p:cNvPr id="42" name="Freeform: Shape 41">
            <a:extLst>
              <a:ext uri="{FF2B5EF4-FFF2-40B4-BE49-F238E27FC236}">
                <a16:creationId xmlns:a16="http://schemas.microsoft.com/office/drawing/2014/main" id="{3A633A67-808D-0760-0462-C96F54903F78}"/>
              </a:ext>
            </a:extLst>
          </p:cNvPr>
          <p:cNvSpPr/>
          <p:nvPr/>
        </p:nvSpPr>
        <p:spPr>
          <a:xfrm>
            <a:off x="9078942" y="0"/>
            <a:ext cx="3113059" cy="2656900"/>
          </a:xfrm>
          <a:custGeom>
            <a:avLst/>
            <a:gdLst>
              <a:gd name="connsiteX0" fmla="*/ 87285 w 3113059"/>
              <a:gd name="connsiteY0" fmla="*/ 0 h 2656900"/>
              <a:gd name="connsiteX1" fmla="*/ 3113059 w 3113059"/>
              <a:gd name="connsiteY1" fmla="*/ 0 h 2656900"/>
              <a:gd name="connsiteX2" fmla="*/ 3113059 w 3113059"/>
              <a:gd name="connsiteY2" fmla="*/ 2368538 h 2656900"/>
              <a:gd name="connsiteX3" fmla="*/ 3048551 w 3113059"/>
              <a:gd name="connsiteY3" fmla="*/ 2407727 h 2656900"/>
              <a:gd name="connsiteX4" fmla="*/ 2064491 w 3113059"/>
              <a:gd name="connsiteY4" fmla="*/ 2656900 h 2656900"/>
              <a:gd name="connsiteX5" fmla="*/ 0 w 3113059"/>
              <a:gd name="connsiteY5" fmla="*/ 592410 h 2656900"/>
              <a:gd name="connsiteX6" fmla="*/ 41943 w 3113059"/>
              <a:gd name="connsiteY6" fmla="*/ 176343 h 2656900"/>
              <a:gd name="connsiteX7" fmla="*/ 87285 w 3113059"/>
              <a:gd name="connsiteY7" fmla="*/ 0 h 265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3059" h="2656900">
                <a:moveTo>
                  <a:pt x="87285" y="0"/>
                </a:moveTo>
                <a:lnTo>
                  <a:pt x="3113059" y="0"/>
                </a:lnTo>
                <a:lnTo>
                  <a:pt x="3113059" y="2368538"/>
                </a:lnTo>
                <a:lnTo>
                  <a:pt x="3048551" y="2407727"/>
                </a:lnTo>
                <a:cubicBezTo>
                  <a:pt x="2756026" y="2566636"/>
                  <a:pt x="2420800" y="2656900"/>
                  <a:pt x="2064491" y="2656900"/>
                </a:cubicBezTo>
                <a:cubicBezTo>
                  <a:pt x="924304" y="2656900"/>
                  <a:pt x="0" y="1732597"/>
                  <a:pt x="0" y="592410"/>
                </a:cubicBezTo>
                <a:cubicBezTo>
                  <a:pt x="0" y="449887"/>
                  <a:pt x="14442" y="310736"/>
                  <a:pt x="41943" y="176343"/>
                </a:cubicBezTo>
                <a:lnTo>
                  <a:pt x="87285" y="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0" name="Freeform: Shape 39">
            <a:extLst>
              <a:ext uri="{FF2B5EF4-FFF2-40B4-BE49-F238E27FC236}">
                <a16:creationId xmlns:a16="http://schemas.microsoft.com/office/drawing/2014/main" id="{02872CE7-A3A1-3589-2EC8-67C7E98D5925}"/>
              </a:ext>
            </a:extLst>
          </p:cNvPr>
          <p:cNvSpPr/>
          <p:nvPr/>
        </p:nvSpPr>
        <p:spPr>
          <a:xfrm>
            <a:off x="6123262" y="3124004"/>
            <a:ext cx="6068738" cy="3733996"/>
          </a:xfrm>
          <a:custGeom>
            <a:avLst/>
            <a:gdLst>
              <a:gd name="connsiteX0" fmla="*/ 3695176 w 6068738"/>
              <a:gd name="connsiteY0" fmla="*/ 0 h 3733996"/>
              <a:gd name="connsiteX1" fmla="*/ 3851430 w 6068738"/>
              <a:gd name="connsiteY1" fmla="*/ 75550 h 3733996"/>
              <a:gd name="connsiteX2" fmla="*/ 6019353 w 6068738"/>
              <a:gd name="connsiteY2" fmla="*/ 133654 h 3733996"/>
              <a:gd name="connsiteX3" fmla="*/ 6068738 w 6068738"/>
              <a:gd name="connsiteY3" fmla="*/ 112990 h 3733996"/>
              <a:gd name="connsiteX4" fmla="*/ 6068738 w 6068738"/>
              <a:gd name="connsiteY4" fmla="*/ 2658868 h 3733996"/>
              <a:gd name="connsiteX5" fmla="*/ 5020170 w 6068738"/>
              <a:gd name="connsiteY5" fmla="*/ 1610300 h 3733996"/>
              <a:gd name="connsiteX6" fmla="*/ 2912063 w 6068738"/>
              <a:gd name="connsiteY6" fmla="*/ 3718406 h 3733996"/>
              <a:gd name="connsiteX7" fmla="*/ 2896473 w 6068738"/>
              <a:gd name="connsiteY7" fmla="*/ 3733996 h 3733996"/>
              <a:gd name="connsiteX8" fmla="*/ 0 w 6068738"/>
              <a:gd name="connsiteY8" fmla="*/ 3733996 h 3733996"/>
              <a:gd name="connsiteX9" fmla="*/ 8133 w 6068738"/>
              <a:gd name="connsiteY9" fmla="*/ 3713501 h 3733996"/>
              <a:gd name="connsiteX10" fmla="*/ 77014 w 6068738"/>
              <a:gd name="connsiteY10" fmla="*/ 3618161 h 3733996"/>
              <a:gd name="connsiteX11" fmla="*/ 3695176 w 6068738"/>
              <a:gd name="connsiteY11" fmla="*/ 0 h 373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8738" h="3733996">
                <a:moveTo>
                  <a:pt x="3695176" y="0"/>
                </a:moveTo>
                <a:lnTo>
                  <a:pt x="3851430" y="75550"/>
                </a:lnTo>
                <a:cubicBezTo>
                  <a:pt x="4537779" y="381586"/>
                  <a:pt x="5320859" y="400997"/>
                  <a:pt x="6019353" y="133654"/>
                </a:cubicBezTo>
                <a:lnTo>
                  <a:pt x="6068738" y="112990"/>
                </a:lnTo>
                <a:lnTo>
                  <a:pt x="6068738" y="2658868"/>
                </a:lnTo>
                <a:lnTo>
                  <a:pt x="5020170" y="1610300"/>
                </a:lnTo>
                <a:cubicBezTo>
                  <a:pt x="5020170" y="1610300"/>
                  <a:pt x="3670981" y="2959488"/>
                  <a:pt x="2912063" y="3718406"/>
                </a:cubicBezTo>
                <a:lnTo>
                  <a:pt x="2896473" y="3733996"/>
                </a:lnTo>
                <a:lnTo>
                  <a:pt x="0" y="3733996"/>
                </a:lnTo>
                <a:lnTo>
                  <a:pt x="8133" y="3713501"/>
                </a:lnTo>
                <a:cubicBezTo>
                  <a:pt x="24794" y="3679789"/>
                  <a:pt x="47582" y="3647593"/>
                  <a:pt x="77014" y="3618161"/>
                </a:cubicBezTo>
                <a:lnTo>
                  <a:pt x="3695176" y="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9" name="Freeform: Shape 38">
            <a:extLst>
              <a:ext uri="{FF2B5EF4-FFF2-40B4-BE49-F238E27FC236}">
                <a16:creationId xmlns:a16="http://schemas.microsoft.com/office/drawing/2014/main" id="{79CA74C9-D86C-0E08-B287-9CFC01C20ADC}"/>
              </a:ext>
            </a:extLst>
          </p:cNvPr>
          <p:cNvSpPr/>
          <p:nvPr/>
        </p:nvSpPr>
        <p:spPr>
          <a:xfrm>
            <a:off x="9967534" y="5684836"/>
            <a:ext cx="2224466" cy="1173165"/>
          </a:xfrm>
          <a:custGeom>
            <a:avLst/>
            <a:gdLst>
              <a:gd name="connsiteX0" fmla="*/ 1173166 w 2224466"/>
              <a:gd name="connsiteY0" fmla="*/ 0 h 1173165"/>
              <a:gd name="connsiteX1" fmla="*/ 2224466 w 2224466"/>
              <a:gd name="connsiteY1" fmla="*/ 1051300 h 1173165"/>
              <a:gd name="connsiteX2" fmla="*/ 2224466 w 2224466"/>
              <a:gd name="connsiteY2" fmla="*/ 1173165 h 1173165"/>
              <a:gd name="connsiteX3" fmla="*/ 0 w 2224466"/>
              <a:gd name="connsiteY3" fmla="*/ 1173165 h 1173165"/>
              <a:gd name="connsiteX4" fmla="*/ 1173166 w 2224466"/>
              <a:gd name="connsiteY4" fmla="*/ 0 h 1173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4466" h="1173165">
                <a:moveTo>
                  <a:pt x="1173166" y="0"/>
                </a:moveTo>
                <a:lnTo>
                  <a:pt x="2224466" y="1051300"/>
                </a:lnTo>
                <a:lnTo>
                  <a:pt x="2224466" y="1173165"/>
                </a:lnTo>
                <a:lnTo>
                  <a:pt x="0" y="1173165"/>
                </a:lnTo>
                <a:lnTo>
                  <a:pt x="1173166"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896209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Wave Divider - navy">
    <p:bg>
      <p:bgPr>
        <a:solidFill>
          <a:schemeClr val="tx2"/>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6E19192-60DF-3898-E057-FB24DD18C36B}"/>
              </a:ext>
            </a:extLst>
          </p:cNvPr>
          <p:cNvGrpSpPr/>
          <p:nvPr/>
        </p:nvGrpSpPr>
        <p:grpSpPr>
          <a:xfrm>
            <a:off x="2941320" y="-1203341"/>
            <a:ext cx="10149840" cy="9264682"/>
            <a:chOff x="4657813" y="2052649"/>
            <a:chExt cx="2873932" cy="2755705"/>
          </a:xfrm>
          <a:solidFill>
            <a:schemeClr val="bg1">
              <a:alpha val="2000"/>
            </a:schemeClr>
          </a:solidFill>
        </p:grpSpPr>
        <p:sp>
          <p:nvSpPr>
            <p:cNvPr id="5" name="Freeform: Shape 4">
              <a:extLst>
                <a:ext uri="{FF2B5EF4-FFF2-40B4-BE49-F238E27FC236}">
                  <a16:creationId xmlns:a16="http://schemas.microsoft.com/office/drawing/2014/main" id="{9CB270E8-E629-7F9D-ADA8-646229351187}"/>
                </a:ext>
              </a:extLst>
            </p:cNvPr>
            <p:cNvSpPr/>
            <p:nvPr/>
          </p:nvSpPr>
          <p:spPr>
            <a:xfrm>
              <a:off x="5195827" y="2479927"/>
              <a:ext cx="2335918" cy="2328427"/>
            </a:xfrm>
            <a:custGeom>
              <a:avLst/>
              <a:gdLst>
                <a:gd name="connsiteX0" fmla="*/ 781396 w 2335918"/>
                <a:gd name="connsiteY0" fmla="*/ 1408653 h 2328427"/>
                <a:gd name="connsiteX1" fmla="*/ 1238786 w 2335918"/>
                <a:gd name="connsiteY1" fmla="*/ 1688783 h 2328427"/>
                <a:gd name="connsiteX2" fmla="*/ 1761709 w 2335918"/>
                <a:gd name="connsiteY2" fmla="*/ 1464470 h 2328427"/>
                <a:gd name="connsiteX3" fmla="*/ 2026218 w 2335918"/>
                <a:gd name="connsiteY3" fmla="*/ 1060229 h 2328427"/>
                <a:gd name="connsiteX4" fmla="*/ 2217956 w 2335918"/>
                <a:gd name="connsiteY4" fmla="*/ 1 h 2328427"/>
                <a:gd name="connsiteX5" fmla="*/ 2057460 w 2335918"/>
                <a:gd name="connsiteY5" fmla="*/ 1768508 h 2328427"/>
                <a:gd name="connsiteX6" fmla="*/ 771871 w 2335918"/>
                <a:gd name="connsiteY6" fmla="*/ 2267713 h 2328427"/>
                <a:gd name="connsiteX7" fmla="*/ 25206 w 2335918"/>
                <a:gd name="connsiteY7" fmla="*/ 1421321 h 2328427"/>
                <a:gd name="connsiteX8" fmla="*/ 8347 w 2335918"/>
                <a:gd name="connsiteY8" fmla="*/ 1078898 h 2328427"/>
                <a:gd name="connsiteX9" fmla="*/ 264093 w 2335918"/>
                <a:gd name="connsiteY9" fmla="*/ 699898 h 2328427"/>
                <a:gd name="connsiteX10" fmla="*/ 396586 w 2335918"/>
                <a:gd name="connsiteY10" fmla="*/ 694850 h 2328427"/>
                <a:gd name="connsiteX11" fmla="*/ 509647 w 2335918"/>
                <a:gd name="connsiteY11" fmla="*/ 787433 h 2328427"/>
                <a:gd name="connsiteX12" fmla="*/ 550700 w 2335918"/>
                <a:gd name="connsiteY12" fmla="*/ 911448 h 2328427"/>
                <a:gd name="connsiteX13" fmla="*/ 781491 w 2335918"/>
                <a:gd name="connsiteY13" fmla="*/ 1408558 h 232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5918" h="2328427">
                  <a:moveTo>
                    <a:pt x="781396" y="1408653"/>
                  </a:moveTo>
                  <a:cubicBezTo>
                    <a:pt x="882932" y="1567530"/>
                    <a:pt x="1072384" y="1678973"/>
                    <a:pt x="1238786" y="1688783"/>
                  </a:cubicBezTo>
                  <a:cubicBezTo>
                    <a:pt x="1499200" y="1704119"/>
                    <a:pt x="1685985" y="1533526"/>
                    <a:pt x="1761709" y="1464470"/>
                  </a:cubicBezTo>
                  <a:cubicBezTo>
                    <a:pt x="1876866" y="1359314"/>
                    <a:pt x="1949447" y="1239584"/>
                    <a:pt x="2026218" y="1060229"/>
                  </a:cubicBezTo>
                  <a:cubicBezTo>
                    <a:pt x="2253770" y="528162"/>
                    <a:pt x="2191953" y="-761"/>
                    <a:pt x="2217956" y="1"/>
                  </a:cubicBezTo>
                  <a:cubicBezTo>
                    <a:pt x="2256818" y="1239"/>
                    <a:pt x="2540378" y="1039750"/>
                    <a:pt x="2057460" y="1768508"/>
                  </a:cubicBezTo>
                  <a:cubicBezTo>
                    <a:pt x="1774853" y="2195037"/>
                    <a:pt x="1294603" y="2452593"/>
                    <a:pt x="771871" y="2267713"/>
                  </a:cubicBezTo>
                  <a:cubicBezTo>
                    <a:pt x="383727" y="2130458"/>
                    <a:pt x="119408" y="1805750"/>
                    <a:pt x="25206" y="1421321"/>
                  </a:cubicBezTo>
                  <a:cubicBezTo>
                    <a:pt x="-1750" y="1311117"/>
                    <a:pt x="-6608" y="1191007"/>
                    <a:pt x="8347" y="1078898"/>
                  </a:cubicBezTo>
                  <a:cubicBezTo>
                    <a:pt x="28254" y="928784"/>
                    <a:pt x="101406" y="742094"/>
                    <a:pt x="264093" y="699898"/>
                  </a:cubicBezTo>
                  <a:cubicBezTo>
                    <a:pt x="306003" y="689039"/>
                    <a:pt x="354104" y="685706"/>
                    <a:pt x="396586" y="694850"/>
                  </a:cubicBezTo>
                  <a:cubicBezTo>
                    <a:pt x="448687" y="706089"/>
                    <a:pt x="486978" y="740093"/>
                    <a:pt x="509647" y="787433"/>
                  </a:cubicBezTo>
                  <a:cubicBezTo>
                    <a:pt x="528316" y="826485"/>
                    <a:pt x="538032" y="870300"/>
                    <a:pt x="550700" y="911448"/>
                  </a:cubicBezTo>
                  <a:cubicBezTo>
                    <a:pt x="604516" y="1086041"/>
                    <a:pt x="682717" y="1253967"/>
                    <a:pt x="781491" y="1408558"/>
                  </a:cubicBezTo>
                  <a:close/>
                </a:path>
              </a:pathLst>
            </a:custGeom>
            <a:grpFill/>
            <a:ln w="9525"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B2B65B2-ACCB-A2F1-3F2E-2BCF536458F0}"/>
                </a:ext>
              </a:extLst>
            </p:cNvPr>
            <p:cNvSpPr/>
            <p:nvPr/>
          </p:nvSpPr>
          <p:spPr>
            <a:xfrm>
              <a:off x="4657813" y="2052649"/>
              <a:ext cx="2344150" cy="2309135"/>
            </a:xfrm>
            <a:custGeom>
              <a:avLst/>
              <a:gdLst>
                <a:gd name="connsiteX0" fmla="*/ 1566203 w 2344150"/>
                <a:gd name="connsiteY0" fmla="*/ 925437 h 2309135"/>
                <a:gd name="connsiteX1" fmla="*/ 1113765 w 2344150"/>
                <a:gd name="connsiteY1" fmla="*/ 637496 h 2309135"/>
                <a:gd name="connsiteX2" fmla="*/ 587128 w 2344150"/>
                <a:gd name="connsiteY2" fmla="*/ 852761 h 2309135"/>
                <a:gd name="connsiteX3" fmla="*/ 315761 w 2344150"/>
                <a:gd name="connsiteY3" fmla="*/ 1252430 h 2309135"/>
                <a:gd name="connsiteX4" fmla="*/ 105830 w 2344150"/>
                <a:gd name="connsiteY4" fmla="*/ 2309133 h 2309135"/>
                <a:gd name="connsiteX5" fmla="*/ 296615 w 2344150"/>
                <a:gd name="connsiteY5" fmla="*/ 543675 h 2309135"/>
                <a:gd name="connsiteX6" fmla="*/ 1590491 w 2344150"/>
                <a:gd name="connsiteY6" fmla="*/ 66758 h 2309135"/>
                <a:gd name="connsiteX7" fmla="*/ 2322488 w 2344150"/>
                <a:gd name="connsiteY7" fmla="*/ 925818 h 2309135"/>
                <a:gd name="connsiteX8" fmla="*/ 2333537 w 2344150"/>
                <a:gd name="connsiteY8" fmla="*/ 1268432 h 2309135"/>
                <a:gd name="connsiteX9" fmla="*/ 2071313 w 2344150"/>
                <a:gd name="connsiteY9" fmla="*/ 1643050 h 2309135"/>
                <a:gd name="connsiteX10" fmla="*/ 1938821 w 2344150"/>
                <a:gd name="connsiteY10" fmla="*/ 1645812 h 2309135"/>
                <a:gd name="connsiteX11" fmla="*/ 1827378 w 2344150"/>
                <a:gd name="connsiteY11" fmla="*/ 1551229 h 2309135"/>
                <a:gd name="connsiteX12" fmla="*/ 1788421 w 2344150"/>
                <a:gd name="connsiteY12" fmla="*/ 1426452 h 2309135"/>
                <a:gd name="connsiteX13" fmla="*/ 1566203 w 2344150"/>
                <a:gd name="connsiteY13" fmla="*/ 925437 h 23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4150" h="2309135">
                  <a:moveTo>
                    <a:pt x="1566203" y="925437"/>
                  </a:moveTo>
                  <a:cubicBezTo>
                    <a:pt x="1467333" y="764845"/>
                    <a:pt x="1279976" y="650164"/>
                    <a:pt x="1113765" y="637496"/>
                  </a:cubicBezTo>
                  <a:cubicBezTo>
                    <a:pt x="853637" y="617684"/>
                    <a:pt x="663899" y="785038"/>
                    <a:pt x="587128" y="852761"/>
                  </a:cubicBezTo>
                  <a:cubicBezTo>
                    <a:pt x="470161" y="955917"/>
                    <a:pt x="395580" y="1074408"/>
                    <a:pt x="315761" y="1252430"/>
                  </a:cubicBezTo>
                  <a:cubicBezTo>
                    <a:pt x="79064" y="1780496"/>
                    <a:pt x="131738" y="2310372"/>
                    <a:pt x="105830" y="2309133"/>
                  </a:cubicBezTo>
                  <a:cubicBezTo>
                    <a:pt x="67063" y="2307228"/>
                    <a:pt x="-198685" y="1263955"/>
                    <a:pt x="296615" y="543675"/>
                  </a:cubicBezTo>
                  <a:cubicBezTo>
                    <a:pt x="586461" y="122193"/>
                    <a:pt x="1071093" y="-127076"/>
                    <a:pt x="1590491" y="66758"/>
                  </a:cubicBezTo>
                  <a:cubicBezTo>
                    <a:pt x="1976159" y="210681"/>
                    <a:pt x="2234953" y="539865"/>
                    <a:pt x="2322488" y="925818"/>
                  </a:cubicBezTo>
                  <a:cubicBezTo>
                    <a:pt x="2347634" y="1036403"/>
                    <a:pt x="2350301" y="1156608"/>
                    <a:pt x="2333537" y="1268432"/>
                  </a:cubicBezTo>
                  <a:cubicBezTo>
                    <a:pt x="2311058" y="1418165"/>
                    <a:pt x="2234762" y="1603521"/>
                    <a:pt x="2071313" y="1643050"/>
                  </a:cubicBezTo>
                  <a:cubicBezTo>
                    <a:pt x="2029213" y="1653242"/>
                    <a:pt x="1981112" y="1655718"/>
                    <a:pt x="1938821" y="1645812"/>
                  </a:cubicBezTo>
                  <a:cubicBezTo>
                    <a:pt x="1887005" y="1633620"/>
                    <a:pt x="1849190" y="1599045"/>
                    <a:pt x="1827378" y="1551229"/>
                  </a:cubicBezTo>
                  <a:cubicBezTo>
                    <a:pt x="1809376" y="1511796"/>
                    <a:pt x="1800422" y="1467885"/>
                    <a:pt x="1788421" y="1426452"/>
                  </a:cubicBezTo>
                  <a:cubicBezTo>
                    <a:pt x="1737557" y="1250906"/>
                    <a:pt x="1662310" y="1081742"/>
                    <a:pt x="1566203" y="925437"/>
                  </a:cubicBezTo>
                  <a:close/>
                </a:path>
              </a:pathLst>
            </a:custGeom>
            <a:grpFill/>
            <a:ln w="9525" cap="flat">
              <a:noFill/>
              <a:prstDash val="solid"/>
              <a:miter/>
            </a:ln>
          </p:spPr>
          <p:txBody>
            <a:bodyPr rtlCol="0" anchor="ctr"/>
            <a:lstStyle/>
            <a:p>
              <a:endParaRPr lang="en-GB"/>
            </a:p>
          </p:txBody>
        </p:sp>
      </p:grpSp>
      <p:pic>
        <p:nvPicPr>
          <p:cNvPr id="7" name="Graphic 6">
            <a:extLst>
              <a:ext uri="{FF2B5EF4-FFF2-40B4-BE49-F238E27FC236}">
                <a16:creationId xmlns:a16="http://schemas.microsoft.com/office/drawing/2014/main" id="{98EBC293-E020-3652-4B48-3113702F137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85491" y="2332287"/>
            <a:ext cx="4221018" cy="2193426"/>
          </a:xfrm>
          <a:prstGeom prst="rect">
            <a:avLst/>
          </a:prstGeom>
        </p:spPr>
      </p:pic>
    </p:spTree>
    <p:extLst>
      <p:ext uri="{BB962C8B-B14F-4D97-AF65-F5344CB8AC3E}">
        <p14:creationId xmlns:p14="http://schemas.microsoft.com/office/powerpoint/2010/main" val="3252021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Wave Divider - light">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267B8D9-655F-BC1A-3796-45081E8AF61D}"/>
              </a:ext>
            </a:extLst>
          </p:cNvPr>
          <p:cNvGrpSpPr/>
          <p:nvPr/>
        </p:nvGrpSpPr>
        <p:grpSpPr>
          <a:xfrm>
            <a:off x="2971800" y="-1203341"/>
            <a:ext cx="10149840" cy="9264682"/>
            <a:chOff x="4657813" y="2052649"/>
            <a:chExt cx="2873932" cy="2755705"/>
          </a:xfrm>
          <a:solidFill>
            <a:schemeClr val="bg1">
              <a:alpha val="15000"/>
            </a:schemeClr>
          </a:solidFill>
        </p:grpSpPr>
        <p:sp>
          <p:nvSpPr>
            <p:cNvPr id="9" name="Freeform: Shape 8">
              <a:extLst>
                <a:ext uri="{FF2B5EF4-FFF2-40B4-BE49-F238E27FC236}">
                  <a16:creationId xmlns:a16="http://schemas.microsoft.com/office/drawing/2014/main" id="{E8FC5C7B-68BA-8F20-318E-634AB343810B}"/>
                </a:ext>
              </a:extLst>
            </p:cNvPr>
            <p:cNvSpPr/>
            <p:nvPr/>
          </p:nvSpPr>
          <p:spPr>
            <a:xfrm>
              <a:off x="5195827" y="2479927"/>
              <a:ext cx="2335918" cy="2328427"/>
            </a:xfrm>
            <a:custGeom>
              <a:avLst/>
              <a:gdLst>
                <a:gd name="connsiteX0" fmla="*/ 781396 w 2335918"/>
                <a:gd name="connsiteY0" fmla="*/ 1408653 h 2328427"/>
                <a:gd name="connsiteX1" fmla="*/ 1238786 w 2335918"/>
                <a:gd name="connsiteY1" fmla="*/ 1688783 h 2328427"/>
                <a:gd name="connsiteX2" fmla="*/ 1761709 w 2335918"/>
                <a:gd name="connsiteY2" fmla="*/ 1464470 h 2328427"/>
                <a:gd name="connsiteX3" fmla="*/ 2026218 w 2335918"/>
                <a:gd name="connsiteY3" fmla="*/ 1060229 h 2328427"/>
                <a:gd name="connsiteX4" fmla="*/ 2217956 w 2335918"/>
                <a:gd name="connsiteY4" fmla="*/ 1 h 2328427"/>
                <a:gd name="connsiteX5" fmla="*/ 2057460 w 2335918"/>
                <a:gd name="connsiteY5" fmla="*/ 1768508 h 2328427"/>
                <a:gd name="connsiteX6" fmla="*/ 771871 w 2335918"/>
                <a:gd name="connsiteY6" fmla="*/ 2267713 h 2328427"/>
                <a:gd name="connsiteX7" fmla="*/ 25206 w 2335918"/>
                <a:gd name="connsiteY7" fmla="*/ 1421321 h 2328427"/>
                <a:gd name="connsiteX8" fmla="*/ 8347 w 2335918"/>
                <a:gd name="connsiteY8" fmla="*/ 1078898 h 2328427"/>
                <a:gd name="connsiteX9" fmla="*/ 264093 w 2335918"/>
                <a:gd name="connsiteY9" fmla="*/ 699898 h 2328427"/>
                <a:gd name="connsiteX10" fmla="*/ 396586 w 2335918"/>
                <a:gd name="connsiteY10" fmla="*/ 694850 h 2328427"/>
                <a:gd name="connsiteX11" fmla="*/ 509647 w 2335918"/>
                <a:gd name="connsiteY11" fmla="*/ 787433 h 2328427"/>
                <a:gd name="connsiteX12" fmla="*/ 550700 w 2335918"/>
                <a:gd name="connsiteY12" fmla="*/ 911448 h 2328427"/>
                <a:gd name="connsiteX13" fmla="*/ 781491 w 2335918"/>
                <a:gd name="connsiteY13" fmla="*/ 1408558 h 232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5918" h="2328427">
                  <a:moveTo>
                    <a:pt x="781396" y="1408653"/>
                  </a:moveTo>
                  <a:cubicBezTo>
                    <a:pt x="882932" y="1567530"/>
                    <a:pt x="1072384" y="1678973"/>
                    <a:pt x="1238786" y="1688783"/>
                  </a:cubicBezTo>
                  <a:cubicBezTo>
                    <a:pt x="1499200" y="1704119"/>
                    <a:pt x="1685985" y="1533526"/>
                    <a:pt x="1761709" y="1464470"/>
                  </a:cubicBezTo>
                  <a:cubicBezTo>
                    <a:pt x="1876866" y="1359314"/>
                    <a:pt x="1949447" y="1239584"/>
                    <a:pt x="2026218" y="1060229"/>
                  </a:cubicBezTo>
                  <a:cubicBezTo>
                    <a:pt x="2253770" y="528162"/>
                    <a:pt x="2191953" y="-761"/>
                    <a:pt x="2217956" y="1"/>
                  </a:cubicBezTo>
                  <a:cubicBezTo>
                    <a:pt x="2256818" y="1239"/>
                    <a:pt x="2540378" y="1039750"/>
                    <a:pt x="2057460" y="1768508"/>
                  </a:cubicBezTo>
                  <a:cubicBezTo>
                    <a:pt x="1774853" y="2195037"/>
                    <a:pt x="1294603" y="2452593"/>
                    <a:pt x="771871" y="2267713"/>
                  </a:cubicBezTo>
                  <a:cubicBezTo>
                    <a:pt x="383727" y="2130458"/>
                    <a:pt x="119408" y="1805750"/>
                    <a:pt x="25206" y="1421321"/>
                  </a:cubicBezTo>
                  <a:cubicBezTo>
                    <a:pt x="-1750" y="1311117"/>
                    <a:pt x="-6608" y="1191007"/>
                    <a:pt x="8347" y="1078898"/>
                  </a:cubicBezTo>
                  <a:cubicBezTo>
                    <a:pt x="28254" y="928784"/>
                    <a:pt x="101406" y="742094"/>
                    <a:pt x="264093" y="699898"/>
                  </a:cubicBezTo>
                  <a:cubicBezTo>
                    <a:pt x="306003" y="689039"/>
                    <a:pt x="354104" y="685706"/>
                    <a:pt x="396586" y="694850"/>
                  </a:cubicBezTo>
                  <a:cubicBezTo>
                    <a:pt x="448687" y="706089"/>
                    <a:pt x="486978" y="740093"/>
                    <a:pt x="509647" y="787433"/>
                  </a:cubicBezTo>
                  <a:cubicBezTo>
                    <a:pt x="528316" y="826485"/>
                    <a:pt x="538032" y="870300"/>
                    <a:pt x="550700" y="911448"/>
                  </a:cubicBezTo>
                  <a:cubicBezTo>
                    <a:pt x="604516" y="1086041"/>
                    <a:pt x="682717" y="1253967"/>
                    <a:pt x="781491" y="1408558"/>
                  </a:cubicBezTo>
                  <a:close/>
                </a:path>
              </a:pathLst>
            </a:custGeom>
            <a:grp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C9E91631-3428-3CE7-BEC7-4DA119053980}"/>
                </a:ext>
              </a:extLst>
            </p:cNvPr>
            <p:cNvSpPr/>
            <p:nvPr/>
          </p:nvSpPr>
          <p:spPr>
            <a:xfrm>
              <a:off x="4657813" y="2052649"/>
              <a:ext cx="2344150" cy="2309135"/>
            </a:xfrm>
            <a:custGeom>
              <a:avLst/>
              <a:gdLst>
                <a:gd name="connsiteX0" fmla="*/ 1566203 w 2344150"/>
                <a:gd name="connsiteY0" fmla="*/ 925437 h 2309135"/>
                <a:gd name="connsiteX1" fmla="*/ 1113765 w 2344150"/>
                <a:gd name="connsiteY1" fmla="*/ 637496 h 2309135"/>
                <a:gd name="connsiteX2" fmla="*/ 587128 w 2344150"/>
                <a:gd name="connsiteY2" fmla="*/ 852761 h 2309135"/>
                <a:gd name="connsiteX3" fmla="*/ 315761 w 2344150"/>
                <a:gd name="connsiteY3" fmla="*/ 1252430 h 2309135"/>
                <a:gd name="connsiteX4" fmla="*/ 105830 w 2344150"/>
                <a:gd name="connsiteY4" fmla="*/ 2309133 h 2309135"/>
                <a:gd name="connsiteX5" fmla="*/ 296615 w 2344150"/>
                <a:gd name="connsiteY5" fmla="*/ 543675 h 2309135"/>
                <a:gd name="connsiteX6" fmla="*/ 1590491 w 2344150"/>
                <a:gd name="connsiteY6" fmla="*/ 66758 h 2309135"/>
                <a:gd name="connsiteX7" fmla="*/ 2322488 w 2344150"/>
                <a:gd name="connsiteY7" fmla="*/ 925818 h 2309135"/>
                <a:gd name="connsiteX8" fmla="*/ 2333537 w 2344150"/>
                <a:gd name="connsiteY8" fmla="*/ 1268432 h 2309135"/>
                <a:gd name="connsiteX9" fmla="*/ 2071313 w 2344150"/>
                <a:gd name="connsiteY9" fmla="*/ 1643050 h 2309135"/>
                <a:gd name="connsiteX10" fmla="*/ 1938821 w 2344150"/>
                <a:gd name="connsiteY10" fmla="*/ 1645812 h 2309135"/>
                <a:gd name="connsiteX11" fmla="*/ 1827378 w 2344150"/>
                <a:gd name="connsiteY11" fmla="*/ 1551229 h 2309135"/>
                <a:gd name="connsiteX12" fmla="*/ 1788421 w 2344150"/>
                <a:gd name="connsiteY12" fmla="*/ 1426452 h 2309135"/>
                <a:gd name="connsiteX13" fmla="*/ 1566203 w 2344150"/>
                <a:gd name="connsiteY13" fmla="*/ 925437 h 23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4150" h="2309135">
                  <a:moveTo>
                    <a:pt x="1566203" y="925437"/>
                  </a:moveTo>
                  <a:cubicBezTo>
                    <a:pt x="1467333" y="764845"/>
                    <a:pt x="1279976" y="650164"/>
                    <a:pt x="1113765" y="637496"/>
                  </a:cubicBezTo>
                  <a:cubicBezTo>
                    <a:pt x="853637" y="617684"/>
                    <a:pt x="663899" y="785038"/>
                    <a:pt x="587128" y="852761"/>
                  </a:cubicBezTo>
                  <a:cubicBezTo>
                    <a:pt x="470161" y="955917"/>
                    <a:pt x="395580" y="1074408"/>
                    <a:pt x="315761" y="1252430"/>
                  </a:cubicBezTo>
                  <a:cubicBezTo>
                    <a:pt x="79064" y="1780496"/>
                    <a:pt x="131738" y="2310372"/>
                    <a:pt x="105830" y="2309133"/>
                  </a:cubicBezTo>
                  <a:cubicBezTo>
                    <a:pt x="67063" y="2307228"/>
                    <a:pt x="-198685" y="1263955"/>
                    <a:pt x="296615" y="543675"/>
                  </a:cubicBezTo>
                  <a:cubicBezTo>
                    <a:pt x="586461" y="122193"/>
                    <a:pt x="1071093" y="-127076"/>
                    <a:pt x="1590491" y="66758"/>
                  </a:cubicBezTo>
                  <a:cubicBezTo>
                    <a:pt x="1976159" y="210681"/>
                    <a:pt x="2234953" y="539865"/>
                    <a:pt x="2322488" y="925818"/>
                  </a:cubicBezTo>
                  <a:cubicBezTo>
                    <a:pt x="2347634" y="1036403"/>
                    <a:pt x="2350301" y="1156608"/>
                    <a:pt x="2333537" y="1268432"/>
                  </a:cubicBezTo>
                  <a:cubicBezTo>
                    <a:pt x="2311058" y="1418165"/>
                    <a:pt x="2234762" y="1603521"/>
                    <a:pt x="2071313" y="1643050"/>
                  </a:cubicBezTo>
                  <a:cubicBezTo>
                    <a:pt x="2029213" y="1653242"/>
                    <a:pt x="1981112" y="1655718"/>
                    <a:pt x="1938821" y="1645812"/>
                  </a:cubicBezTo>
                  <a:cubicBezTo>
                    <a:pt x="1887005" y="1633620"/>
                    <a:pt x="1849190" y="1599045"/>
                    <a:pt x="1827378" y="1551229"/>
                  </a:cubicBezTo>
                  <a:cubicBezTo>
                    <a:pt x="1809376" y="1511796"/>
                    <a:pt x="1800422" y="1467885"/>
                    <a:pt x="1788421" y="1426452"/>
                  </a:cubicBezTo>
                  <a:cubicBezTo>
                    <a:pt x="1737557" y="1250906"/>
                    <a:pt x="1662310" y="1081742"/>
                    <a:pt x="1566203" y="925437"/>
                  </a:cubicBezTo>
                  <a:close/>
                </a:path>
              </a:pathLst>
            </a:custGeom>
            <a:grpFill/>
            <a:ln w="9525" cap="flat">
              <a:noFill/>
              <a:prstDash val="solid"/>
              <a:miter/>
            </a:ln>
          </p:spPr>
          <p:txBody>
            <a:bodyPr rtlCol="0" anchor="ctr"/>
            <a:lstStyle/>
            <a:p>
              <a:endParaRPr lang="en-GB"/>
            </a:p>
          </p:txBody>
        </p:sp>
      </p:grpSp>
      <p:pic>
        <p:nvPicPr>
          <p:cNvPr id="5" name="Graphic 4">
            <a:extLst>
              <a:ext uri="{FF2B5EF4-FFF2-40B4-BE49-F238E27FC236}">
                <a16:creationId xmlns:a16="http://schemas.microsoft.com/office/drawing/2014/main" id="{B9A48068-2E78-F587-4878-D8619869BAD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85491" y="2332287"/>
            <a:ext cx="4221018" cy="2193426"/>
          </a:xfrm>
          <a:prstGeom prst="rect">
            <a:avLst/>
          </a:prstGeom>
        </p:spPr>
      </p:pic>
    </p:spTree>
    <p:extLst>
      <p:ext uri="{BB962C8B-B14F-4D97-AF65-F5344CB8AC3E}">
        <p14:creationId xmlns:p14="http://schemas.microsoft.com/office/powerpoint/2010/main" val="2459959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ptitude Divider - navy">
    <p:bg>
      <p:bgPr>
        <a:solidFill>
          <a:schemeClr val="tx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A01401-2E47-2372-F0EF-AFEFCF07906A}"/>
              </a:ext>
            </a:extLst>
          </p:cNvPr>
          <p:cNvGrpSpPr/>
          <p:nvPr/>
        </p:nvGrpSpPr>
        <p:grpSpPr>
          <a:xfrm>
            <a:off x="3246120" y="-1996338"/>
            <a:ext cx="11003279" cy="10249080"/>
            <a:chOff x="4676811" y="2105025"/>
            <a:chExt cx="2838100" cy="2643568"/>
          </a:xfrm>
          <a:solidFill>
            <a:schemeClr val="bg1">
              <a:alpha val="2000"/>
            </a:schemeClr>
          </a:solidFill>
        </p:grpSpPr>
        <p:sp>
          <p:nvSpPr>
            <p:cNvPr id="3" name="Freeform: Shape 2">
              <a:extLst>
                <a:ext uri="{FF2B5EF4-FFF2-40B4-BE49-F238E27FC236}">
                  <a16:creationId xmlns:a16="http://schemas.microsoft.com/office/drawing/2014/main" id="{DA71CF46-FFD2-9195-1026-1F421528C606}"/>
                </a:ext>
              </a:extLst>
            </p:cNvPr>
            <p:cNvSpPr/>
            <p:nvPr/>
          </p:nvSpPr>
          <p:spPr>
            <a:xfrm>
              <a:off x="5478244" y="2105025"/>
              <a:ext cx="1235328" cy="1091279"/>
            </a:xfrm>
            <a:custGeom>
              <a:avLst/>
              <a:gdLst>
                <a:gd name="connsiteX0" fmla="*/ 547271 w 1235328"/>
                <a:gd name="connsiteY0" fmla="*/ 40577 h 1091279"/>
                <a:gd name="connsiteX1" fmla="*/ 11013 w 1235328"/>
                <a:gd name="connsiteY1" fmla="*/ 969455 h 1091279"/>
                <a:gd name="connsiteX2" fmla="*/ 11013 w 1235328"/>
                <a:gd name="connsiteY2" fmla="*/ 1050512 h 1091279"/>
                <a:gd name="connsiteX3" fmla="*/ 81403 w 1235328"/>
                <a:gd name="connsiteY3" fmla="*/ 1091279 h 1091279"/>
                <a:gd name="connsiteX4" fmla="*/ 1154013 w 1235328"/>
                <a:gd name="connsiteY4" fmla="*/ 1091279 h 1091279"/>
                <a:gd name="connsiteX5" fmla="*/ 1222117 w 1235328"/>
                <a:gd name="connsiteY5" fmla="*/ 1054322 h 1091279"/>
                <a:gd name="connsiteX6" fmla="*/ 1224307 w 1235328"/>
                <a:gd name="connsiteY6" fmla="*/ 969455 h 1091279"/>
                <a:gd name="connsiteX7" fmla="*/ 687859 w 1235328"/>
                <a:gd name="connsiteY7" fmla="*/ 40577 h 1091279"/>
                <a:gd name="connsiteX8" fmla="*/ 617565 w 1235328"/>
                <a:gd name="connsiteY8" fmla="*/ 0 h 1091279"/>
                <a:gd name="connsiteX9" fmla="*/ 547271 w 1235328"/>
                <a:gd name="connsiteY9" fmla="*/ 40577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5328" h="1091279">
                  <a:moveTo>
                    <a:pt x="547271" y="40577"/>
                  </a:moveTo>
                  <a:lnTo>
                    <a:pt x="11013" y="969455"/>
                  </a:lnTo>
                  <a:cubicBezTo>
                    <a:pt x="-4608" y="996506"/>
                    <a:pt x="-2703" y="1026890"/>
                    <a:pt x="11013" y="1050512"/>
                  </a:cubicBezTo>
                  <a:cubicBezTo>
                    <a:pt x="24729" y="1074134"/>
                    <a:pt x="50065" y="1091279"/>
                    <a:pt x="81403" y="1091279"/>
                  </a:cubicBezTo>
                  <a:lnTo>
                    <a:pt x="1154013" y="1091279"/>
                  </a:lnTo>
                  <a:cubicBezTo>
                    <a:pt x="1183636" y="1091279"/>
                    <a:pt x="1208020" y="1076039"/>
                    <a:pt x="1222117" y="1054322"/>
                  </a:cubicBezTo>
                  <a:cubicBezTo>
                    <a:pt x="1237738" y="1030129"/>
                    <a:pt x="1240786" y="997934"/>
                    <a:pt x="1224307" y="969455"/>
                  </a:cubicBezTo>
                  <a:lnTo>
                    <a:pt x="687859" y="40577"/>
                  </a:lnTo>
                  <a:cubicBezTo>
                    <a:pt x="672238" y="13526"/>
                    <a:pt x="644902" y="0"/>
                    <a:pt x="617565" y="0"/>
                  </a:cubicBezTo>
                  <a:cubicBezTo>
                    <a:pt x="590228" y="0"/>
                    <a:pt x="562892" y="13526"/>
                    <a:pt x="547271" y="40577"/>
                  </a:cubicBezTo>
                  <a:close/>
                </a:path>
              </a:pathLst>
            </a:custGeom>
            <a:grpFill/>
            <a:ln w="9525"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16DA128-83B2-7F15-62A7-27FA3213E32B}"/>
                </a:ext>
              </a:extLst>
            </p:cNvPr>
            <p:cNvSpPr/>
            <p:nvPr/>
          </p:nvSpPr>
          <p:spPr>
            <a:xfrm>
              <a:off x="6279582" y="3471195"/>
              <a:ext cx="1235329" cy="1091279"/>
            </a:xfrm>
            <a:custGeom>
              <a:avLst/>
              <a:gdLst>
                <a:gd name="connsiteX0" fmla="*/ 547270 w 1235329"/>
                <a:gd name="connsiteY0" fmla="*/ 40577 h 1091279"/>
                <a:gd name="connsiteX1" fmla="*/ 11013 w 1235329"/>
                <a:gd name="connsiteY1" fmla="*/ 969455 h 1091279"/>
                <a:gd name="connsiteX2" fmla="*/ 11013 w 1235329"/>
                <a:gd name="connsiteY2" fmla="*/ 1050512 h 1091279"/>
                <a:gd name="connsiteX3" fmla="*/ 81403 w 1235329"/>
                <a:gd name="connsiteY3" fmla="*/ 1091279 h 1091279"/>
                <a:gd name="connsiteX4" fmla="*/ 1154013 w 1235329"/>
                <a:gd name="connsiteY4" fmla="*/ 1091279 h 1091279"/>
                <a:gd name="connsiteX5" fmla="*/ 1222117 w 1235329"/>
                <a:gd name="connsiteY5" fmla="*/ 1054322 h 1091279"/>
                <a:gd name="connsiteX6" fmla="*/ 1224308 w 1235329"/>
                <a:gd name="connsiteY6" fmla="*/ 969455 h 1091279"/>
                <a:gd name="connsiteX7" fmla="*/ 688050 w 1235329"/>
                <a:gd name="connsiteY7" fmla="*/ 40577 h 1091279"/>
                <a:gd name="connsiteX8" fmla="*/ 617756 w 1235329"/>
                <a:gd name="connsiteY8" fmla="*/ 0 h 1091279"/>
                <a:gd name="connsiteX9" fmla="*/ 547461 w 1235329"/>
                <a:gd name="connsiteY9" fmla="*/ 40577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5329" h="1091279">
                  <a:moveTo>
                    <a:pt x="547270" y="40577"/>
                  </a:moveTo>
                  <a:lnTo>
                    <a:pt x="11013" y="969455"/>
                  </a:lnTo>
                  <a:cubicBezTo>
                    <a:pt x="-4608" y="996506"/>
                    <a:pt x="-2703" y="1026890"/>
                    <a:pt x="11013" y="1050512"/>
                  </a:cubicBezTo>
                  <a:cubicBezTo>
                    <a:pt x="24729" y="1074134"/>
                    <a:pt x="50065" y="1091279"/>
                    <a:pt x="81403" y="1091279"/>
                  </a:cubicBezTo>
                  <a:lnTo>
                    <a:pt x="1154013" y="1091279"/>
                  </a:lnTo>
                  <a:cubicBezTo>
                    <a:pt x="1183636" y="1091279"/>
                    <a:pt x="1208020" y="1076039"/>
                    <a:pt x="1222117" y="1054322"/>
                  </a:cubicBezTo>
                  <a:cubicBezTo>
                    <a:pt x="1237738" y="1030129"/>
                    <a:pt x="1240786" y="997934"/>
                    <a:pt x="1224308" y="969455"/>
                  </a:cubicBezTo>
                  <a:lnTo>
                    <a:pt x="688050" y="40577"/>
                  </a:lnTo>
                  <a:cubicBezTo>
                    <a:pt x="672429" y="13526"/>
                    <a:pt x="645092" y="0"/>
                    <a:pt x="617756" y="0"/>
                  </a:cubicBezTo>
                  <a:cubicBezTo>
                    <a:pt x="590419" y="0"/>
                    <a:pt x="563082" y="13526"/>
                    <a:pt x="547461" y="40577"/>
                  </a:cubicBezTo>
                  <a:close/>
                </a:path>
              </a:pathLst>
            </a:custGeom>
            <a:grp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3DCFE39-D7CC-D5AD-9A57-2B1BC87B8A45}"/>
                </a:ext>
              </a:extLst>
            </p:cNvPr>
            <p:cNvSpPr/>
            <p:nvPr/>
          </p:nvSpPr>
          <p:spPr>
            <a:xfrm>
              <a:off x="4676811" y="3471195"/>
              <a:ext cx="1235328" cy="1091279"/>
            </a:xfrm>
            <a:custGeom>
              <a:avLst/>
              <a:gdLst>
                <a:gd name="connsiteX0" fmla="*/ 547270 w 1235328"/>
                <a:gd name="connsiteY0" fmla="*/ 40577 h 1091279"/>
                <a:gd name="connsiteX1" fmla="*/ 11013 w 1235328"/>
                <a:gd name="connsiteY1" fmla="*/ 969455 h 1091279"/>
                <a:gd name="connsiteX2" fmla="*/ 11013 w 1235328"/>
                <a:gd name="connsiteY2" fmla="*/ 1050512 h 1091279"/>
                <a:gd name="connsiteX3" fmla="*/ 81403 w 1235328"/>
                <a:gd name="connsiteY3" fmla="*/ 1091279 h 1091279"/>
                <a:gd name="connsiteX4" fmla="*/ 1154013 w 1235328"/>
                <a:gd name="connsiteY4" fmla="*/ 1091279 h 1091279"/>
                <a:gd name="connsiteX5" fmla="*/ 1222117 w 1235328"/>
                <a:gd name="connsiteY5" fmla="*/ 1054322 h 1091279"/>
                <a:gd name="connsiteX6" fmla="*/ 1224307 w 1235328"/>
                <a:gd name="connsiteY6" fmla="*/ 969455 h 1091279"/>
                <a:gd name="connsiteX7" fmla="*/ 688050 w 1235328"/>
                <a:gd name="connsiteY7" fmla="*/ 40577 h 1091279"/>
                <a:gd name="connsiteX8" fmla="*/ 617755 w 1235328"/>
                <a:gd name="connsiteY8" fmla="*/ 0 h 1091279"/>
                <a:gd name="connsiteX9" fmla="*/ 547461 w 1235328"/>
                <a:gd name="connsiteY9" fmla="*/ 40577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5328" h="1091279">
                  <a:moveTo>
                    <a:pt x="547270" y="40577"/>
                  </a:moveTo>
                  <a:lnTo>
                    <a:pt x="11013" y="969455"/>
                  </a:lnTo>
                  <a:cubicBezTo>
                    <a:pt x="-4608" y="996506"/>
                    <a:pt x="-2703" y="1026890"/>
                    <a:pt x="11013" y="1050512"/>
                  </a:cubicBezTo>
                  <a:cubicBezTo>
                    <a:pt x="24729" y="1074134"/>
                    <a:pt x="50065" y="1091279"/>
                    <a:pt x="81403" y="1091279"/>
                  </a:cubicBezTo>
                  <a:lnTo>
                    <a:pt x="1154013" y="1091279"/>
                  </a:lnTo>
                  <a:cubicBezTo>
                    <a:pt x="1183636" y="1091279"/>
                    <a:pt x="1208020" y="1076039"/>
                    <a:pt x="1222117" y="1054322"/>
                  </a:cubicBezTo>
                  <a:cubicBezTo>
                    <a:pt x="1237738" y="1030129"/>
                    <a:pt x="1240786" y="997934"/>
                    <a:pt x="1224307" y="969455"/>
                  </a:cubicBezTo>
                  <a:lnTo>
                    <a:pt x="688050" y="40577"/>
                  </a:lnTo>
                  <a:cubicBezTo>
                    <a:pt x="672429" y="13526"/>
                    <a:pt x="645092" y="0"/>
                    <a:pt x="617755" y="0"/>
                  </a:cubicBezTo>
                  <a:cubicBezTo>
                    <a:pt x="590419" y="0"/>
                    <a:pt x="563082" y="13526"/>
                    <a:pt x="547461" y="40577"/>
                  </a:cubicBezTo>
                  <a:close/>
                </a:path>
              </a:pathLst>
            </a:custGeom>
            <a:grp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3FBB447-3D61-F2AC-59DE-0068E4CC2FAB}"/>
                </a:ext>
              </a:extLst>
            </p:cNvPr>
            <p:cNvSpPr/>
            <p:nvPr/>
          </p:nvSpPr>
          <p:spPr>
            <a:xfrm>
              <a:off x="5968269" y="4490847"/>
              <a:ext cx="257746" cy="257746"/>
            </a:xfrm>
            <a:custGeom>
              <a:avLst/>
              <a:gdLst>
                <a:gd name="connsiteX0" fmla="*/ 257746 w 257746"/>
                <a:gd name="connsiteY0" fmla="*/ 128873 h 257746"/>
                <a:gd name="connsiteX1" fmla="*/ 128873 w 257746"/>
                <a:gd name="connsiteY1" fmla="*/ 257747 h 257746"/>
                <a:gd name="connsiteX2" fmla="*/ 0 w 257746"/>
                <a:gd name="connsiteY2" fmla="*/ 128873 h 257746"/>
                <a:gd name="connsiteX3" fmla="*/ 128873 w 257746"/>
                <a:gd name="connsiteY3" fmla="*/ 0 h 257746"/>
                <a:gd name="connsiteX4" fmla="*/ 257746 w 257746"/>
                <a:gd name="connsiteY4" fmla="*/ 128873 h 257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46" h="257746">
                  <a:moveTo>
                    <a:pt x="257746" y="128873"/>
                  </a:moveTo>
                  <a:cubicBezTo>
                    <a:pt x="257746" y="200048"/>
                    <a:pt x="200048" y="257747"/>
                    <a:pt x="128873" y="257747"/>
                  </a:cubicBezTo>
                  <a:cubicBezTo>
                    <a:pt x="57698" y="257747"/>
                    <a:pt x="0" y="200048"/>
                    <a:pt x="0" y="128873"/>
                  </a:cubicBezTo>
                  <a:cubicBezTo>
                    <a:pt x="0" y="57699"/>
                    <a:pt x="57698" y="0"/>
                    <a:pt x="128873" y="0"/>
                  </a:cubicBezTo>
                  <a:cubicBezTo>
                    <a:pt x="200048" y="0"/>
                    <a:pt x="257746" y="57699"/>
                    <a:pt x="257746" y="128873"/>
                  </a:cubicBezTo>
                  <a:close/>
                </a:path>
              </a:pathLst>
            </a:custGeom>
            <a:grpFill/>
            <a:ln w="9525"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F67164F-8668-8F51-6138-5EED500189BA}"/>
                </a:ext>
              </a:extLst>
            </p:cNvPr>
            <p:cNvSpPr/>
            <p:nvPr/>
          </p:nvSpPr>
          <p:spPr>
            <a:xfrm>
              <a:off x="5165502" y="3131153"/>
              <a:ext cx="257746" cy="257746"/>
            </a:xfrm>
            <a:custGeom>
              <a:avLst/>
              <a:gdLst>
                <a:gd name="connsiteX0" fmla="*/ 257747 w 257746"/>
                <a:gd name="connsiteY0" fmla="*/ 128873 h 257746"/>
                <a:gd name="connsiteX1" fmla="*/ 128873 w 257746"/>
                <a:gd name="connsiteY1" fmla="*/ 257747 h 257746"/>
                <a:gd name="connsiteX2" fmla="*/ 0 w 257746"/>
                <a:gd name="connsiteY2" fmla="*/ 128873 h 257746"/>
                <a:gd name="connsiteX3" fmla="*/ 128873 w 257746"/>
                <a:gd name="connsiteY3" fmla="*/ 0 h 257746"/>
                <a:gd name="connsiteX4" fmla="*/ 257747 w 257746"/>
                <a:gd name="connsiteY4" fmla="*/ 128873 h 257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46" h="257746">
                  <a:moveTo>
                    <a:pt x="257747" y="128873"/>
                  </a:moveTo>
                  <a:cubicBezTo>
                    <a:pt x="257747" y="200048"/>
                    <a:pt x="200048" y="257747"/>
                    <a:pt x="128873" y="257747"/>
                  </a:cubicBezTo>
                  <a:cubicBezTo>
                    <a:pt x="57699" y="257747"/>
                    <a:pt x="0" y="200048"/>
                    <a:pt x="0" y="128873"/>
                  </a:cubicBezTo>
                  <a:cubicBezTo>
                    <a:pt x="0" y="57699"/>
                    <a:pt x="57699" y="0"/>
                    <a:pt x="128873" y="0"/>
                  </a:cubicBezTo>
                  <a:cubicBezTo>
                    <a:pt x="200048" y="0"/>
                    <a:pt x="257747" y="57699"/>
                    <a:pt x="257747" y="128873"/>
                  </a:cubicBezTo>
                  <a:close/>
                </a:path>
              </a:pathLst>
            </a:custGeom>
            <a:grp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3648FA3-D08C-0E10-CD98-F5D5D84EF328}"/>
                </a:ext>
              </a:extLst>
            </p:cNvPr>
            <p:cNvSpPr/>
            <p:nvPr/>
          </p:nvSpPr>
          <p:spPr>
            <a:xfrm>
              <a:off x="6768369" y="3131153"/>
              <a:ext cx="257746" cy="257746"/>
            </a:xfrm>
            <a:custGeom>
              <a:avLst/>
              <a:gdLst>
                <a:gd name="connsiteX0" fmla="*/ 257746 w 257746"/>
                <a:gd name="connsiteY0" fmla="*/ 128873 h 257746"/>
                <a:gd name="connsiteX1" fmla="*/ 128873 w 257746"/>
                <a:gd name="connsiteY1" fmla="*/ 257747 h 257746"/>
                <a:gd name="connsiteX2" fmla="*/ 0 w 257746"/>
                <a:gd name="connsiteY2" fmla="*/ 128873 h 257746"/>
                <a:gd name="connsiteX3" fmla="*/ 128873 w 257746"/>
                <a:gd name="connsiteY3" fmla="*/ 0 h 257746"/>
                <a:gd name="connsiteX4" fmla="*/ 257746 w 257746"/>
                <a:gd name="connsiteY4" fmla="*/ 128873 h 257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46" h="257746">
                  <a:moveTo>
                    <a:pt x="257746" y="128873"/>
                  </a:moveTo>
                  <a:cubicBezTo>
                    <a:pt x="257746" y="200048"/>
                    <a:pt x="200048" y="257747"/>
                    <a:pt x="128873" y="257747"/>
                  </a:cubicBezTo>
                  <a:cubicBezTo>
                    <a:pt x="57698" y="257747"/>
                    <a:pt x="0" y="200048"/>
                    <a:pt x="0" y="128873"/>
                  </a:cubicBezTo>
                  <a:cubicBezTo>
                    <a:pt x="0" y="57699"/>
                    <a:pt x="57698" y="0"/>
                    <a:pt x="128873" y="0"/>
                  </a:cubicBezTo>
                  <a:cubicBezTo>
                    <a:pt x="200048" y="0"/>
                    <a:pt x="257746" y="57699"/>
                    <a:pt x="257746" y="128873"/>
                  </a:cubicBezTo>
                  <a:close/>
                </a:path>
              </a:pathLst>
            </a:custGeom>
            <a:grp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CD1CFAE-0B5D-F717-24A8-6EB7CE71F46C}"/>
                </a:ext>
              </a:extLst>
            </p:cNvPr>
            <p:cNvSpPr/>
            <p:nvPr/>
          </p:nvSpPr>
          <p:spPr>
            <a:xfrm>
              <a:off x="5479765" y="3324510"/>
              <a:ext cx="1235230" cy="1091279"/>
            </a:xfrm>
            <a:custGeom>
              <a:avLst/>
              <a:gdLst>
                <a:gd name="connsiteX0" fmla="*/ 10921 w 1235230"/>
                <a:gd name="connsiteY0" fmla="*/ 121825 h 1091279"/>
                <a:gd name="connsiteX1" fmla="*/ 547179 w 1235230"/>
                <a:gd name="connsiteY1" fmla="*/ 1050703 h 1091279"/>
                <a:gd name="connsiteX2" fmla="*/ 617568 w 1235230"/>
                <a:gd name="connsiteY2" fmla="*/ 1091279 h 1091279"/>
                <a:gd name="connsiteX3" fmla="*/ 687863 w 1235230"/>
                <a:gd name="connsiteY3" fmla="*/ 1050703 h 1091279"/>
                <a:gd name="connsiteX4" fmla="*/ 1224216 w 1235230"/>
                <a:gd name="connsiteY4" fmla="*/ 121825 h 1091279"/>
                <a:gd name="connsiteX5" fmla="*/ 1221073 w 1235230"/>
                <a:gd name="connsiteY5" fmla="*/ 35528 h 1091279"/>
                <a:gd name="connsiteX6" fmla="*/ 1153921 w 1235230"/>
                <a:gd name="connsiteY6" fmla="*/ 0 h 1091279"/>
                <a:gd name="connsiteX7" fmla="*/ 81311 w 1235230"/>
                <a:gd name="connsiteY7" fmla="*/ 0 h 1091279"/>
                <a:gd name="connsiteX8" fmla="*/ 11683 w 1235230"/>
                <a:gd name="connsiteY8" fmla="*/ 39529 h 1091279"/>
                <a:gd name="connsiteX9" fmla="*/ 11016 w 1235230"/>
                <a:gd name="connsiteY9" fmla="*/ 121825 h 1091279"/>
                <a:gd name="connsiteX10" fmla="*/ 240759 w 1235230"/>
                <a:gd name="connsiteY10" fmla="*/ 144113 h 1091279"/>
                <a:gd name="connsiteX11" fmla="*/ 994282 w 1235230"/>
                <a:gd name="connsiteY11" fmla="*/ 144113 h 1091279"/>
                <a:gd name="connsiteX12" fmla="*/ 1019619 w 1235230"/>
                <a:gd name="connsiteY12" fmla="*/ 187928 h 1091279"/>
                <a:gd name="connsiteX13" fmla="*/ 642810 w 1235230"/>
                <a:gd name="connsiteY13" fmla="*/ 840486 h 1091279"/>
                <a:gd name="connsiteX14" fmla="*/ 592232 w 1235230"/>
                <a:gd name="connsiteY14" fmla="*/ 840486 h 1091279"/>
                <a:gd name="connsiteX15" fmla="*/ 215423 w 1235230"/>
                <a:gd name="connsiteY15" fmla="*/ 187928 h 1091279"/>
                <a:gd name="connsiteX16" fmla="*/ 240759 w 1235230"/>
                <a:gd name="connsiteY16" fmla="*/ 144113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35230" h="1091279">
                  <a:moveTo>
                    <a:pt x="10921" y="121825"/>
                  </a:moveTo>
                  <a:lnTo>
                    <a:pt x="547179" y="1050703"/>
                  </a:lnTo>
                  <a:cubicBezTo>
                    <a:pt x="562800" y="1077754"/>
                    <a:pt x="590136" y="1091279"/>
                    <a:pt x="617568" y="1091279"/>
                  </a:cubicBezTo>
                  <a:cubicBezTo>
                    <a:pt x="644905" y="1091279"/>
                    <a:pt x="672242" y="1077754"/>
                    <a:pt x="687863" y="1050703"/>
                  </a:cubicBezTo>
                  <a:lnTo>
                    <a:pt x="1224216" y="121825"/>
                  </a:lnTo>
                  <a:cubicBezTo>
                    <a:pt x="1240980" y="92774"/>
                    <a:pt x="1237551" y="59817"/>
                    <a:pt x="1221073" y="35528"/>
                  </a:cubicBezTo>
                  <a:cubicBezTo>
                    <a:pt x="1206880" y="14573"/>
                    <a:pt x="1182877" y="0"/>
                    <a:pt x="1153921" y="0"/>
                  </a:cubicBezTo>
                  <a:lnTo>
                    <a:pt x="81311" y="0"/>
                  </a:lnTo>
                  <a:cubicBezTo>
                    <a:pt x="50545" y="0"/>
                    <a:pt x="25494" y="16383"/>
                    <a:pt x="11683" y="39529"/>
                  </a:cubicBezTo>
                  <a:cubicBezTo>
                    <a:pt x="-2604" y="63341"/>
                    <a:pt x="-4890" y="94393"/>
                    <a:pt x="11016" y="121825"/>
                  </a:cubicBezTo>
                  <a:close/>
                  <a:moveTo>
                    <a:pt x="240759" y="144113"/>
                  </a:moveTo>
                  <a:lnTo>
                    <a:pt x="994282" y="144113"/>
                  </a:lnTo>
                  <a:cubicBezTo>
                    <a:pt x="1016761" y="144113"/>
                    <a:pt x="1030858" y="168497"/>
                    <a:pt x="1019619" y="187928"/>
                  </a:cubicBezTo>
                  <a:lnTo>
                    <a:pt x="642810" y="840486"/>
                  </a:lnTo>
                  <a:cubicBezTo>
                    <a:pt x="631570" y="859917"/>
                    <a:pt x="603376" y="859917"/>
                    <a:pt x="592232" y="840486"/>
                  </a:cubicBezTo>
                  <a:lnTo>
                    <a:pt x="215423" y="187928"/>
                  </a:lnTo>
                  <a:cubicBezTo>
                    <a:pt x="204183" y="168497"/>
                    <a:pt x="218280" y="144113"/>
                    <a:pt x="240759" y="144113"/>
                  </a:cubicBezTo>
                  <a:close/>
                </a:path>
              </a:pathLst>
            </a:custGeom>
            <a:grp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ECCBD49E-0F99-CB0A-3392-DF90BE351C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81400" y="2052637"/>
            <a:ext cx="5029200" cy="2752725"/>
          </a:xfrm>
          <a:prstGeom prst="rect">
            <a:avLst/>
          </a:prstGeom>
        </p:spPr>
      </p:pic>
    </p:spTree>
    <p:extLst>
      <p:ext uri="{BB962C8B-B14F-4D97-AF65-F5344CB8AC3E}">
        <p14:creationId xmlns:p14="http://schemas.microsoft.com/office/powerpoint/2010/main" val="772112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Aptitude Divider - light">
    <p:bg>
      <p:bgPr>
        <a:solidFill>
          <a:schemeClr val="bg2"/>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E33BDC6E-1C92-FC4D-1AB0-CB54E07F8BC2}"/>
              </a:ext>
            </a:extLst>
          </p:cNvPr>
          <p:cNvGrpSpPr/>
          <p:nvPr/>
        </p:nvGrpSpPr>
        <p:grpSpPr>
          <a:xfrm>
            <a:off x="3246120" y="-1996338"/>
            <a:ext cx="11003279" cy="10249080"/>
            <a:chOff x="4676811" y="2105025"/>
            <a:chExt cx="2838100" cy="2643568"/>
          </a:xfrm>
          <a:solidFill>
            <a:schemeClr val="bg1">
              <a:alpha val="15000"/>
            </a:schemeClr>
          </a:solidFill>
        </p:grpSpPr>
        <p:sp>
          <p:nvSpPr>
            <p:cNvPr id="9" name="Freeform: Shape 8">
              <a:extLst>
                <a:ext uri="{FF2B5EF4-FFF2-40B4-BE49-F238E27FC236}">
                  <a16:creationId xmlns:a16="http://schemas.microsoft.com/office/drawing/2014/main" id="{4F4ED0A6-3607-8FFF-F7FA-87A180A5F93B}"/>
                </a:ext>
              </a:extLst>
            </p:cNvPr>
            <p:cNvSpPr/>
            <p:nvPr/>
          </p:nvSpPr>
          <p:spPr>
            <a:xfrm>
              <a:off x="5478244" y="2105025"/>
              <a:ext cx="1235328" cy="1091279"/>
            </a:xfrm>
            <a:custGeom>
              <a:avLst/>
              <a:gdLst>
                <a:gd name="connsiteX0" fmla="*/ 547271 w 1235328"/>
                <a:gd name="connsiteY0" fmla="*/ 40577 h 1091279"/>
                <a:gd name="connsiteX1" fmla="*/ 11013 w 1235328"/>
                <a:gd name="connsiteY1" fmla="*/ 969455 h 1091279"/>
                <a:gd name="connsiteX2" fmla="*/ 11013 w 1235328"/>
                <a:gd name="connsiteY2" fmla="*/ 1050512 h 1091279"/>
                <a:gd name="connsiteX3" fmla="*/ 81403 w 1235328"/>
                <a:gd name="connsiteY3" fmla="*/ 1091279 h 1091279"/>
                <a:gd name="connsiteX4" fmla="*/ 1154013 w 1235328"/>
                <a:gd name="connsiteY4" fmla="*/ 1091279 h 1091279"/>
                <a:gd name="connsiteX5" fmla="*/ 1222117 w 1235328"/>
                <a:gd name="connsiteY5" fmla="*/ 1054322 h 1091279"/>
                <a:gd name="connsiteX6" fmla="*/ 1224307 w 1235328"/>
                <a:gd name="connsiteY6" fmla="*/ 969455 h 1091279"/>
                <a:gd name="connsiteX7" fmla="*/ 687859 w 1235328"/>
                <a:gd name="connsiteY7" fmla="*/ 40577 h 1091279"/>
                <a:gd name="connsiteX8" fmla="*/ 617565 w 1235328"/>
                <a:gd name="connsiteY8" fmla="*/ 0 h 1091279"/>
                <a:gd name="connsiteX9" fmla="*/ 547271 w 1235328"/>
                <a:gd name="connsiteY9" fmla="*/ 40577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5328" h="1091279">
                  <a:moveTo>
                    <a:pt x="547271" y="40577"/>
                  </a:moveTo>
                  <a:lnTo>
                    <a:pt x="11013" y="969455"/>
                  </a:lnTo>
                  <a:cubicBezTo>
                    <a:pt x="-4608" y="996506"/>
                    <a:pt x="-2703" y="1026890"/>
                    <a:pt x="11013" y="1050512"/>
                  </a:cubicBezTo>
                  <a:cubicBezTo>
                    <a:pt x="24729" y="1074134"/>
                    <a:pt x="50065" y="1091279"/>
                    <a:pt x="81403" y="1091279"/>
                  </a:cubicBezTo>
                  <a:lnTo>
                    <a:pt x="1154013" y="1091279"/>
                  </a:lnTo>
                  <a:cubicBezTo>
                    <a:pt x="1183636" y="1091279"/>
                    <a:pt x="1208020" y="1076039"/>
                    <a:pt x="1222117" y="1054322"/>
                  </a:cubicBezTo>
                  <a:cubicBezTo>
                    <a:pt x="1237738" y="1030129"/>
                    <a:pt x="1240786" y="997934"/>
                    <a:pt x="1224307" y="969455"/>
                  </a:cubicBezTo>
                  <a:lnTo>
                    <a:pt x="687859" y="40577"/>
                  </a:lnTo>
                  <a:cubicBezTo>
                    <a:pt x="672238" y="13526"/>
                    <a:pt x="644902" y="0"/>
                    <a:pt x="617565" y="0"/>
                  </a:cubicBezTo>
                  <a:cubicBezTo>
                    <a:pt x="590228" y="0"/>
                    <a:pt x="562892" y="13526"/>
                    <a:pt x="547271" y="40577"/>
                  </a:cubicBezTo>
                  <a:close/>
                </a:path>
              </a:pathLst>
            </a:custGeom>
            <a:grp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DDB9510-83CE-8B24-4757-7451C4047F15}"/>
                </a:ext>
              </a:extLst>
            </p:cNvPr>
            <p:cNvSpPr/>
            <p:nvPr/>
          </p:nvSpPr>
          <p:spPr>
            <a:xfrm>
              <a:off x="6279582" y="3471195"/>
              <a:ext cx="1235329" cy="1091279"/>
            </a:xfrm>
            <a:custGeom>
              <a:avLst/>
              <a:gdLst>
                <a:gd name="connsiteX0" fmla="*/ 547270 w 1235329"/>
                <a:gd name="connsiteY0" fmla="*/ 40577 h 1091279"/>
                <a:gd name="connsiteX1" fmla="*/ 11013 w 1235329"/>
                <a:gd name="connsiteY1" fmla="*/ 969455 h 1091279"/>
                <a:gd name="connsiteX2" fmla="*/ 11013 w 1235329"/>
                <a:gd name="connsiteY2" fmla="*/ 1050512 h 1091279"/>
                <a:gd name="connsiteX3" fmla="*/ 81403 w 1235329"/>
                <a:gd name="connsiteY3" fmla="*/ 1091279 h 1091279"/>
                <a:gd name="connsiteX4" fmla="*/ 1154013 w 1235329"/>
                <a:gd name="connsiteY4" fmla="*/ 1091279 h 1091279"/>
                <a:gd name="connsiteX5" fmla="*/ 1222117 w 1235329"/>
                <a:gd name="connsiteY5" fmla="*/ 1054322 h 1091279"/>
                <a:gd name="connsiteX6" fmla="*/ 1224308 w 1235329"/>
                <a:gd name="connsiteY6" fmla="*/ 969455 h 1091279"/>
                <a:gd name="connsiteX7" fmla="*/ 688050 w 1235329"/>
                <a:gd name="connsiteY7" fmla="*/ 40577 h 1091279"/>
                <a:gd name="connsiteX8" fmla="*/ 617756 w 1235329"/>
                <a:gd name="connsiteY8" fmla="*/ 0 h 1091279"/>
                <a:gd name="connsiteX9" fmla="*/ 547461 w 1235329"/>
                <a:gd name="connsiteY9" fmla="*/ 40577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5329" h="1091279">
                  <a:moveTo>
                    <a:pt x="547270" y="40577"/>
                  </a:moveTo>
                  <a:lnTo>
                    <a:pt x="11013" y="969455"/>
                  </a:lnTo>
                  <a:cubicBezTo>
                    <a:pt x="-4608" y="996506"/>
                    <a:pt x="-2703" y="1026890"/>
                    <a:pt x="11013" y="1050512"/>
                  </a:cubicBezTo>
                  <a:cubicBezTo>
                    <a:pt x="24729" y="1074134"/>
                    <a:pt x="50065" y="1091279"/>
                    <a:pt x="81403" y="1091279"/>
                  </a:cubicBezTo>
                  <a:lnTo>
                    <a:pt x="1154013" y="1091279"/>
                  </a:lnTo>
                  <a:cubicBezTo>
                    <a:pt x="1183636" y="1091279"/>
                    <a:pt x="1208020" y="1076039"/>
                    <a:pt x="1222117" y="1054322"/>
                  </a:cubicBezTo>
                  <a:cubicBezTo>
                    <a:pt x="1237738" y="1030129"/>
                    <a:pt x="1240786" y="997934"/>
                    <a:pt x="1224308" y="969455"/>
                  </a:cubicBezTo>
                  <a:lnTo>
                    <a:pt x="688050" y="40577"/>
                  </a:lnTo>
                  <a:cubicBezTo>
                    <a:pt x="672429" y="13526"/>
                    <a:pt x="645092" y="0"/>
                    <a:pt x="617756" y="0"/>
                  </a:cubicBezTo>
                  <a:cubicBezTo>
                    <a:pt x="590419" y="0"/>
                    <a:pt x="563082" y="13526"/>
                    <a:pt x="547461" y="40577"/>
                  </a:cubicBezTo>
                  <a:close/>
                </a:path>
              </a:pathLst>
            </a:custGeom>
            <a:grp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6790D94-2F03-9F01-99A0-9352F73AB5D0}"/>
                </a:ext>
              </a:extLst>
            </p:cNvPr>
            <p:cNvSpPr/>
            <p:nvPr/>
          </p:nvSpPr>
          <p:spPr>
            <a:xfrm>
              <a:off x="4676811" y="3471195"/>
              <a:ext cx="1235328" cy="1091279"/>
            </a:xfrm>
            <a:custGeom>
              <a:avLst/>
              <a:gdLst>
                <a:gd name="connsiteX0" fmla="*/ 547270 w 1235328"/>
                <a:gd name="connsiteY0" fmla="*/ 40577 h 1091279"/>
                <a:gd name="connsiteX1" fmla="*/ 11013 w 1235328"/>
                <a:gd name="connsiteY1" fmla="*/ 969455 h 1091279"/>
                <a:gd name="connsiteX2" fmla="*/ 11013 w 1235328"/>
                <a:gd name="connsiteY2" fmla="*/ 1050512 h 1091279"/>
                <a:gd name="connsiteX3" fmla="*/ 81403 w 1235328"/>
                <a:gd name="connsiteY3" fmla="*/ 1091279 h 1091279"/>
                <a:gd name="connsiteX4" fmla="*/ 1154013 w 1235328"/>
                <a:gd name="connsiteY4" fmla="*/ 1091279 h 1091279"/>
                <a:gd name="connsiteX5" fmla="*/ 1222117 w 1235328"/>
                <a:gd name="connsiteY5" fmla="*/ 1054322 h 1091279"/>
                <a:gd name="connsiteX6" fmla="*/ 1224307 w 1235328"/>
                <a:gd name="connsiteY6" fmla="*/ 969455 h 1091279"/>
                <a:gd name="connsiteX7" fmla="*/ 688050 w 1235328"/>
                <a:gd name="connsiteY7" fmla="*/ 40577 h 1091279"/>
                <a:gd name="connsiteX8" fmla="*/ 617755 w 1235328"/>
                <a:gd name="connsiteY8" fmla="*/ 0 h 1091279"/>
                <a:gd name="connsiteX9" fmla="*/ 547461 w 1235328"/>
                <a:gd name="connsiteY9" fmla="*/ 40577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5328" h="1091279">
                  <a:moveTo>
                    <a:pt x="547270" y="40577"/>
                  </a:moveTo>
                  <a:lnTo>
                    <a:pt x="11013" y="969455"/>
                  </a:lnTo>
                  <a:cubicBezTo>
                    <a:pt x="-4608" y="996506"/>
                    <a:pt x="-2703" y="1026890"/>
                    <a:pt x="11013" y="1050512"/>
                  </a:cubicBezTo>
                  <a:cubicBezTo>
                    <a:pt x="24729" y="1074134"/>
                    <a:pt x="50065" y="1091279"/>
                    <a:pt x="81403" y="1091279"/>
                  </a:cubicBezTo>
                  <a:lnTo>
                    <a:pt x="1154013" y="1091279"/>
                  </a:lnTo>
                  <a:cubicBezTo>
                    <a:pt x="1183636" y="1091279"/>
                    <a:pt x="1208020" y="1076039"/>
                    <a:pt x="1222117" y="1054322"/>
                  </a:cubicBezTo>
                  <a:cubicBezTo>
                    <a:pt x="1237738" y="1030129"/>
                    <a:pt x="1240786" y="997934"/>
                    <a:pt x="1224307" y="969455"/>
                  </a:cubicBezTo>
                  <a:lnTo>
                    <a:pt x="688050" y="40577"/>
                  </a:lnTo>
                  <a:cubicBezTo>
                    <a:pt x="672429" y="13526"/>
                    <a:pt x="645092" y="0"/>
                    <a:pt x="617755" y="0"/>
                  </a:cubicBezTo>
                  <a:cubicBezTo>
                    <a:pt x="590419" y="0"/>
                    <a:pt x="563082" y="13526"/>
                    <a:pt x="547461" y="40577"/>
                  </a:cubicBezTo>
                  <a:close/>
                </a:path>
              </a:pathLst>
            </a:custGeom>
            <a:grpFill/>
            <a:ln w="952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08EDD86-973C-6EBE-4FB1-95EB5130F35F}"/>
                </a:ext>
              </a:extLst>
            </p:cNvPr>
            <p:cNvSpPr/>
            <p:nvPr/>
          </p:nvSpPr>
          <p:spPr>
            <a:xfrm>
              <a:off x="5968269" y="4490847"/>
              <a:ext cx="257746" cy="257746"/>
            </a:xfrm>
            <a:custGeom>
              <a:avLst/>
              <a:gdLst>
                <a:gd name="connsiteX0" fmla="*/ 257746 w 257746"/>
                <a:gd name="connsiteY0" fmla="*/ 128873 h 257746"/>
                <a:gd name="connsiteX1" fmla="*/ 128873 w 257746"/>
                <a:gd name="connsiteY1" fmla="*/ 257747 h 257746"/>
                <a:gd name="connsiteX2" fmla="*/ 0 w 257746"/>
                <a:gd name="connsiteY2" fmla="*/ 128873 h 257746"/>
                <a:gd name="connsiteX3" fmla="*/ 128873 w 257746"/>
                <a:gd name="connsiteY3" fmla="*/ 0 h 257746"/>
                <a:gd name="connsiteX4" fmla="*/ 257746 w 257746"/>
                <a:gd name="connsiteY4" fmla="*/ 128873 h 257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46" h="257746">
                  <a:moveTo>
                    <a:pt x="257746" y="128873"/>
                  </a:moveTo>
                  <a:cubicBezTo>
                    <a:pt x="257746" y="200048"/>
                    <a:pt x="200048" y="257747"/>
                    <a:pt x="128873" y="257747"/>
                  </a:cubicBezTo>
                  <a:cubicBezTo>
                    <a:pt x="57698" y="257747"/>
                    <a:pt x="0" y="200048"/>
                    <a:pt x="0" y="128873"/>
                  </a:cubicBezTo>
                  <a:cubicBezTo>
                    <a:pt x="0" y="57699"/>
                    <a:pt x="57698" y="0"/>
                    <a:pt x="128873" y="0"/>
                  </a:cubicBezTo>
                  <a:cubicBezTo>
                    <a:pt x="200048" y="0"/>
                    <a:pt x="257746" y="57699"/>
                    <a:pt x="257746" y="128873"/>
                  </a:cubicBezTo>
                  <a:close/>
                </a:path>
              </a:pathLst>
            </a:custGeom>
            <a:grp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320B825-DEC5-2DCC-2D5A-B59072AB3B43}"/>
                </a:ext>
              </a:extLst>
            </p:cNvPr>
            <p:cNvSpPr/>
            <p:nvPr/>
          </p:nvSpPr>
          <p:spPr>
            <a:xfrm>
              <a:off x="5165502" y="3131153"/>
              <a:ext cx="257746" cy="257746"/>
            </a:xfrm>
            <a:custGeom>
              <a:avLst/>
              <a:gdLst>
                <a:gd name="connsiteX0" fmla="*/ 257747 w 257746"/>
                <a:gd name="connsiteY0" fmla="*/ 128873 h 257746"/>
                <a:gd name="connsiteX1" fmla="*/ 128873 w 257746"/>
                <a:gd name="connsiteY1" fmla="*/ 257747 h 257746"/>
                <a:gd name="connsiteX2" fmla="*/ 0 w 257746"/>
                <a:gd name="connsiteY2" fmla="*/ 128873 h 257746"/>
                <a:gd name="connsiteX3" fmla="*/ 128873 w 257746"/>
                <a:gd name="connsiteY3" fmla="*/ 0 h 257746"/>
                <a:gd name="connsiteX4" fmla="*/ 257747 w 257746"/>
                <a:gd name="connsiteY4" fmla="*/ 128873 h 257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46" h="257746">
                  <a:moveTo>
                    <a:pt x="257747" y="128873"/>
                  </a:moveTo>
                  <a:cubicBezTo>
                    <a:pt x="257747" y="200048"/>
                    <a:pt x="200048" y="257747"/>
                    <a:pt x="128873" y="257747"/>
                  </a:cubicBezTo>
                  <a:cubicBezTo>
                    <a:pt x="57699" y="257747"/>
                    <a:pt x="0" y="200048"/>
                    <a:pt x="0" y="128873"/>
                  </a:cubicBezTo>
                  <a:cubicBezTo>
                    <a:pt x="0" y="57699"/>
                    <a:pt x="57699" y="0"/>
                    <a:pt x="128873" y="0"/>
                  </a:cubicBezTo>
                  <a:cubicBezTo>
                    <a:pt x="200048" y="0"/>
                    <a:pt x="257747" y="57699"/>
                    <a:pt x="257747" y="128873"/>
                  </a:cubicBezTo>
                  <a:close/>
                </a:path>
              </a:pathLst>
            </a:custGeom>
            <a:grp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52291F8-C460-B4B0-8E29-FF3C1421896C}"/>
                </a:ext>
              </a:extLst>
            </p:cNvPr>
            <p:cNvSpPr/>
            <p:nvPr/>
          </p:nvSpPr>
          <p:spPr>
            <a:xfrm>
              <a:off x="6768369" y="3131153"/>
              <a:ext cx="257746" cy="257746"/>
            </a:xfrm>
            <a:custGeom>
              <a:avLst/>
              <a:gdLst>
                <a:gd name="connsiteX0" fmla="*/ 257746 w 257746"/>
                <a:gd name="connsiteY0" fmla="*/ 128873 h 257746"/>
                <a:gd name="connsiteX1" fmla="*/ 128873 w 257746"/>
                <a:gd name="connsiteY1" fmla="*/ 257747 h 257746"/>
                <a:gd name="connsiteX2" fmla="*/ 0 w 257746"/>
                <a:gd name="connsiteY2" fmla="*/ 128873 h 257746"/>
                <a:gd name="connsiteX3" fmla="*/ 128873 w 257746"/>
                <a:gd name="connsiteY3" fmla="*/ 0 h 257746"/>
                <a:gd name="connsiteX4" fmla="*/ 257746 w 257746"/>
                <a:gd name="connsiteY4" fmla="*/ 128873 h 257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46" h="257746">
                  <a:moveTo>
                    <a:pt x="257746" y="128873"/>
                  </a:moveTo>
                  <a:cubicBezTo>
                    <a:pt x="257746" y="200048"/>
                    <a:pt x="200048" y="257747"/>
                    <a:pt x="128873" y="257747"/>
                  </a:cubicBezTo>
                  <a:cubicBezTo>
                    <a:pt x="57698" y="257747"/>
                    <a:pt x="0" y="200048"/>
                    <a:pt x="0" y="128873"/>
                  </a:cubicBezTo>
                  <a:cubicBezTo>
                    <a:pt x="0" y="57699"/>
                    <a:pt x="57698" y="0"/>
                    <a:pt x="128873" y="0"/>
                  </a:cubicBezTo>
                  <a:cubicBezTo>
                    <a:pt x="200048" y="0"/>
                    <a:pt x="257746" y="57699"/>
                    <a:pt x="257746" y="128873"/>
                  </a:cubicBezTo>
                  <a:close/>
                </a:path>
              </a:pathLst>
            </a:custGeom>
            <a:grp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AA43AED-65D6-30CD-627C-723C0CB27373}"/>
                </a:ext>
              </a:extLst>
            </p:cNvPr>
            <p:cNvSpPr/>
            <p:nvPr/>
          </p:nvSpPr>
          <p:spPr>
            <a:xfrm>
              <a:off x="5479765" y="3324510"/>
              <a:ext cx="1235230" cy="1091279"/>
            </a:xfrm>
            <a:custGeom>
              <a:avLst/>
              <a:gdLst>
                <a:gd name="connsiteX0" fmla="*/ 10921 w 1235230"/>
                <a:gd name="connsiteY0" fmla="*/ 121825 h 1091279"/>
                <a:gd name="connsiteX1" fmla="*/ 547179 w 1235230"/>
                <a:gd name="connsiteY1" fmla="*/ 1050703 h 1091279"/>
                <a:gd name="connsiteX2" fmla="*/ 617568 w 1235230"/>
                <a:gd name="connsiteY2" fmla="*/ 1091279 h 1091279"/>
                <a:gd name="connsiteX3" fmla="*/ 687863 w 1235230"/>
                <a:gd name="connsiteY3" fmla="*/ 1050703 h 1091279"/>
                <a:gd name="connsiteX4" fmla="*/ 1224216 w 1235230"/>
                <a:gd name="connsiteY4" fmla="*/ 121825 h 1091279"/>
                <a:gd name="connsiteX5" fmla="*/ 1221073 w 1235230"/>
                <a:gd name="connsiteY5" fmla="*/ 35528 h 1091279"/>
                <a:gd name="connsiteX6" fmla="*/ 1153921 w 1235230"/>
                <a:gd name="connsiteY6" fmla="*/ 0 h 1091279"/>
                <a:gd name="connsiteX7" fmla="*/ 81311 w 1235230"/>
                <a:gd name="connsiteY7" fmla="*/ 0 h 1091279"/>
                <a:gd name="connsiteX8" fmla="*/ 11683 w 1235230"/>
                <a:gd name="connsiteY8" fmla="*/ 39529 h 1091279"/>
                <a:gd name="connsiteX9" fmla="*/ 11016 w 1235230"/>
                <a:gd name="connsiteY9" fmla="*/ 121825 h 1091279"/>
                <a:gd name="connsiteX10" fmla="*/ 240759 w 1235230"/>
                <a:gd name="connsiteY10" fmla="*/ 144113 h 1091279"/>
                <a:gd name="connsiteX11" fmla="*/ 994282 w 1235230"/>
                <a:gd name="connsiteY11" fmla="*/ 144113 h 1091279"/>
                <a:gd name="connsiteX12" fmla="*/ 1019619 w 1235230"/>
                <a:gd name="connsiteY12" fmla="*/ 187928 h 1091279"/>
                <a:gd name="connsiteX13" fmla="*/ 642810 w 1235230"/>
                <a:gd name="connsiteY13" fmla="*/ 840486 h 1091279"/>
                <a:gd name="connsiteX14" fmla="*/ 592232 w 1235230"/>
                <a:gd name="connsiteY14" fmla="*/ 840486 h 1091279"/>
                <a:gd name="connsiteX15" fmla="*/ 215423 w 1235230"/>
                <a:gd name="connsiteY15" fmla="*/ 187928 h 1091279"/>
                <a:gd name="connsiteX16" fmla="*/ 240759 w 1235230"/>
                <a:gd name="connsiteY16" fmla="*/ 144113 h 109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35230" h="1091279">
                  <a:moveTo>
                    <a:pt x="10921" y="121825"/>
                  </a:moveTo>
                  <a:lnTo>
                    <a:pt x="547179" y="1050703"/>
                  </a:lnTo>
                  <a:cubicBezTo>
                    <a:pt x="562800" y="1077754"/>
                    <a:pt x="590136" y="1091279"/>
                    <a:pt x="617568" y="1091279"/>
                  </a:cubicBezTo>
                  <a:cubicBezTo>
                    <a:pt x="644905" y="1091279"/>
                    <a:pt x="672242" y="1077754"/>
                    <a:pt x="687863" y="1050703"/>
                  </a:cubicBezTo>
                  <a:lnTo>
                    <a:pt x="1224216" y="121825"/>
                  </a:lnTo>
                  <a:cubicBezTo>
                    <a:pt x="1240980" y="92774"/>
                    <a:pt x="1237551" y="59817"/>
                    <a:pt x="1221073" y="35528"/>
                  </a:cubicBezTo>
                  <a:cubicBezTo>
                    <a:pt x="1206880" y="14573"/>
                    <a:pt x="1182877" y="0"/>
                    <a:pt x="1153921" y="0"/>
                  </a:cubicBezTo>
                  <a:lnTo>
                    <a:pt x="81311" y="0"/>
                  </a:lnTo>
                  <a:cubicBezTo>
                    <a:pt x="50545" y="0"/>
                    <a:pt x="25494" y="16383"/>
                    <a:pt x="11683" y="39529"/>
                  </a:cubicBezTo>
                  <a:cubicBezTo>
                    <a:pt x="-2604" y="63341"/>
                    <a:pt x="-4890" y="94393"/>
                    <a:pt x="11016" y="121825"/>
                  </a:cubicBezTo>
                  <a:close/>
                  <a:moveTo>
                    <a:pt x="240759" y="144113"/>
                  </a:moveTo>
                  <a:lnTo>
                    <a:pt x="994282" y="144113"/>
                  </a:lnTo>
                  <a:cubicBezTo>
                    <a:pt x="1016761" y="144113"/>
                    <a:pt x="1030858" y="168497"/>
                    <a:pt x="1019619" y="187928"/>
                  </a:cubicBezTo>
                  <a:lnTo>
                    <a:pt x="642810" y="840486"/>
                  </a:lnTo>
                  <a:cubicBezTo>
                    <a:pt x="631570" y="859917"/>
                    <a:pt x="603376" y="859917"/>
                    <a:pt x="592232" y="840486"/>
                  </a:cubicBezTo>
                  <a:lnTo>
                    <a:pt x="215423" y="187928"/>
                  </a:lnTo>
                  <a:cubicBezTo>
                    <a:pt x="204183" y="168497"/>
                    <a:pt x="218280" y="144113"/>
                    <a:pt x="240759" y="144113"/>
                  </a:cubicBezTo>
                  <a:close/>
                </a:path>
              </a:pathLst>
            </a:custGeom>
            <a:grpFill/>
            <a:ln w="9525" cap="flat">
              <a:noFill/>
              <a:prstDash val="solid"/>
              <a:miter/>
            </a:ln>
          </p:spPr>
          <p:txBody>
            <a:bodyPr rtlCol="0" anchor="ctr"/>
            <a:lstStyle/>
            <a:p>
              <a:endParaRPr lang="en-GB"/>
            </a:p>
          </p:txBody>
        </p:sp>
      </p:grpSp>
      <p:pic>
        <p:nvPicPr>
          <p:cNvPr id="3" name="Graphic 2">
            <a:extLst>
              <a:ext uri="{FF2B5EF4-FFF2-40B4-BE49-F238E27FC236}">
                <a16:creationId xmlns:a16="http://schemas.microsoft.com/office/drawing/2014/main" id="{986A4BD9-F5CB-E9CE-2100-3722DAD722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81400" y="2052637"/>
            <a:ext cx="5029200" cy="2752725"/>
          </a:xfrm>
          <a:prstGeom prst="rect">
            <a:avLst/>
          </a:prstGeom>
        </p:spPr>
      </p:pic>
    </p:spTree>
    <p:extLst>
      <p:ext uri="{BB962C8B-B14F-4D97-AF65-F5344CB8AC3E}">
        <p14:creationId xmlns:p14="http://schemas.microsoft.com/office/powerpoint/2010/main" val="4024229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1 - navy">
    <p:bg>
      <p:bgPr>
        <a:solidFill>
          <a:schemeClr val="tx2"/>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12021A6-B859-C31D-42EB-913B356978FE}"/>
              </a:ext>
            </a:extLst>
          </p:cNvPr>
          <p:cNvSpPr/>
          <p:nvPr/>
        </p:nvSpPr>
        <p:spPr>
          <a:xfrm>
            <a:off x="5705856" y="0"/>
            <a:ext cx="6486144" cy="6858000"/>
          </a:xfrm>
          <a:custGeom>
            <a:avLst/>
            <a:gdLst>
              <a:gd name="connsiteX0" fmla="*/ 6439115 w 6486144"/>
              <a:gd name="connsiteY0" fmla="*/ 0 h 6858000"/>
              <a:gd name="connsiteX1" fmla="*/ 6486144 w 6486144"/>
              <a:gd name="connsiteY1" fmla="*/ 0 h 6858000"/>
              <a:gd name="connsiteX2" fmla="*/ 6486144 w 6486144"/>
              <a:gd name="connsiteY2" fmla="*/ 6858000 h 6858000"/>
              <a:gd name="connsiteX3" fmla="*/ 0 w 6486144"/>
              <a:gd name="connsiteY3" fmla="*/ 6858000 h 6858000"/>
              <a:gd name="connsiteX4" fmla="*/ 0 w 6486144"/>
              <a:gd name="connsiteY4" fmla="*/ 6439686 h 6858000"/>
              <a:gd name="connsiteX5" fmla="*/ 15040 w 6486144"/>
              <a:gd name="connsiteY5" fmla="*/ 15548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6144" h="6858000">
                <a:moveTo>
                  <a:pt x="6439115" y="0"/>
                </a:moveTo>
                <a:lnTo>
                  <a:pt x="6486144" y="0"/>
                </a:lnTo>
                <a:lnTo>
                  <a:pt x="6486144" y="6858000"/>
                </a:lnTo>
                <a:lnTo>
                  <a:pt x="0" y="6858000"/>
                </a:lnTo>
                <a:lnTo>
                  <a:pt x="0" y="6439686"/>
                </a:lnTo>
                <a:lnTo>
                  <a:pt x="15040" y="1554843"/>
                </a:lnTo>
                <a:close/>
              </a:path>
            </a:pathLst>
          </a:custGeom>
          <a:blipFill dpi="0" rotWithShape="1">
            <a:blip r:embed="rId2"/>
            <a:srcRect/>
            <a:tile tx="0" ty="0" sx="67000" sy="6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 name="Graphic 17">
            <a:extLst>
              <a:ext uri="{FF2B5EF4-FFF2-40B4-BE49-F238E27FC236}">
                <a16:creationId xmlns:a16="http://schemas.microsoft.com/office/drawing/2014/main" id="{FFDF924D-CEB3-76AB-6279-36B596411CCD}"/>
              </a:ext>
            </a:extLst>
          </p:cNvPr>
          <p:cNvSpPr/>
          <p:nvPr/>
        </p:nvSpPr>
        <p:spPr>
          <a:xfrm>
            <a:off x="767445" y="1103098"/>
            <a:ext cx="586579" cy="482028"/>
          </a:xfrm>
          <a:custGeom>
            <a:avLst/>
            <a:gdLst>
              <a:gd name="connsiteX0" fmla="*/ 0 w 297656"/>
              <a:gd name="connsiteY0" fmla="*/ 244602 h 244602"/>
              <a:gd name="connsiteX1" fmla="*/ 0 w 297656"/>
              <a:gd name="connsiteY1" fmla="*/ 135350 h 244602"/>
              <a:gd name="connsiteX2" fmla="*/ 64389 w 297656"/>
              <a:gd name="connsiteY2" fmla="*/ 0 h 244602"/>
              <a:gd name="connsiteX3" fmla="*/ 126397 w 297656"/>
              <a:gd name="connsiteY3" fmla="*/ 0 h 244602"/>
              <a:gd name="connsiteX4" fmla="*/ 75819 w 297656"/>
              <a:gd name="connsiteY4" fmla="*/ 128016 h 244602"/>
              <a:gd name="connsiteX5" fmla="*/ 116586 w 297656"/>
              <a:gd name="connsiteY5" fmla="*/ 128016 h 244602"/>
              <a:gd name="connsiteX6" fmla="*/ 116586 w 297656"/>
              <a:gd name="connsiteY6" fmla="*/ 244602 h 244602"/>
              <a:gd name="connsiteX7" fmla="*/ 0 w 297656"/>
              <a:gd name="connsiteY7" fmla="*/ 244602 h 244602"/>
              <a:gd name="connsiteX8" fmla="*/ 171260 w 297656"/>
              <a:gd name="connsiteY8" fmla="*/ 244602 h 244602"/>
              <a:gd name="connsiteX9" fmla="*/ 171260 w 297656"/>
              <a:gd name="connsiteY9" fmla="*/ 135350 h 244602"/>
              <a:gd name="connsiteX10" fmla="*/ 235649 w 297656"/>
              <a:gd name="connsiteY10" fmla="*/ 0 h 244602"/>
              <a:gd name="connsiteX11" fmla="*/ 297656 w 297656"/>
              <a:gd name="connsiteY11" fmla="*/ 0 h 244602"/>
              <a:gd name="connsiteX12" fmla="*/ 246317 w 297656"/>
              <a:gd name="connsiteY12" fmla="*/ 128016 h 244602"/>
              <a:gd name="connsiteX13" fmla="*/ 287941 w 297656"/>
              <a:gd name="connsiteY13" fmla="*/ 128016 h 244602"/>
              <a:gd name="connsiteX14" fmla="*/ 287941 w 297656"/>
              <a:gd name="connsiteY14" fmla="*/ 244602 h 244602"/>
              <a:gd name="connsiteX15" fmla="*/ 171355 w 297656"/>
              <a:gd name="connsiteY15" fmla="*/ 244602 h 24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656" h="244602">
                <a:moveTo>
                  <a:pt x="0" y="244602"/>
                </a:moveTo>
                <a:lnTo>
                  <a:pt x="0" y="135350"/>
                </a:lnTo>
                <a:lnTo>
                  <a:pt x="64389" y="0"/>
                </a:lnTo>
                <a:lnTo>
                  <a:pt x="126397" y="0"/>
                </a:lnTo>
                <a:lnTo>
                  <a:pt x="75819" y="128016"/>
                </a:lnTo>
                <a:lnTo>
                  <a:pt x="116586" y="128016"/>
                </a:lnTo>
                <a:lnTo>
                  <a:pt x="116586" y="244602"/>
                </a:lnTo>
                <a:lnTo>
                  <a:pt x="0" y="244602"/>
                </a:lnTo>
                <a:close/>
                <a:moveTo>
                  <a:pt x="171260" y="244602"/>
                </a:moveTo>
                <a:lnTo>
                  <a:pt x="171260" y="135350"/>
                </a:lnTo>
                <a:lnTo>
                  <a:pt x="235649" y="0"/>
                </a:lnTo>
                <a:lnTo>
                  <a:pt x="297656" y="0"/>
                </a:lnTo>
                <a:lnTo>
                  <a:pt x="246317" y="128016"/>
                </a:lnTo>
                <a:lnTo>
                  <a:pt x="287941" y="128016"/>
                </a:lnTo>
                <a:lnTo>
                  <a:pt x="287941" y="244602"/>
                </a:lnTo>
                <a:lnTo>
                  <a:pt x="171355" y="244602"/>
                </a:lnTo>
                <a:close/>
              </a:path>
            </a:pathLst>
          </a:custGeom>
          <a:solidFill>
            <a:srgbClr val="55D2B1"/>
          </a:solidFill>
          <a:ln w="9525" cap="flat">
            <a:noFill/>
            <a:prstDash val="solid"/>
            <a:miter/>
          </a:ln>
        </p:spPr>
        <p:txBody>
          <a:bodyPr rtlCol="0" anchor="ctr"/>
          <a:lstStyle/>
          <a:p>
            <a:endParaRPr lang="en-GB"/>
          </a:p>
        </p:txBody>
      </p:sp>
      <p:sp>
        <p:nvSpPr>
          <p:cNvPr id="5" name="Text Placeholder 14">
            <a:extLst>
              <a:ext uri="{FF2B5EF4-FFF2-40B4-BE49-F238E27FC236}">
                <a16:creationId xmlns:a16="http://schemas.microsoft.com/office/drawing/2014/main" id="{42D22A88-613A-AEA7-1453-4AB25488EB5C}"/>
              </a:ext>
            </a:extLst>
          </p:cNvPr>
          <p:cNvSpPr>
            <a:spLocks noGrp="1"/>
          </p:cNvSpPr>
          <p:nvPr>
            <p:ph type="body" sz="quarter" idx="10" hasCustomPrompt="1"/>
          </p:nvPr>
        </p:nvSpPr>
        <p:spPr>
          <a:xfrm>
            <a:off x="767445" y="1994457"/>
            <a:ext cx="3906155" cy="424732"/>
          </a:xfrm>
        </p:spPr>
        <p:txBody>
          <a:bodyPr wrap="square">
            <a:spAutoFit/>
          </a:bodyPr>
          <a:lstStyle>
            <a:lvl1pPr marL="0" indent="0" algn="l" defTabSz="914400" rtl="0" eaLnBrk="1" latinLnBrk="0" hangingPunct="1">
              <a:buNone/>
              <a:defRPr lang="en-US" sz="2400" kern="1200" dirty="0" smtClean="0">
                <a:solidFill>
                  <a:schemeClr val="bg1"/>
                </a:solidFill>
                <a:latin typeface="Segoe UI" panose="020B0502040204020203" pitchFamily="34" charset="0"/>
                <a:ea typeface="+mn-ea"/>
                <a:cs typeface="Segoe UI" panose="020B0502040204020203" pitchFamily="34" charset="0"/>
              </a:defRPr>
            </a:lvl1pPr>
            <a:lvl2pPr marL="0" indent="0" algn="l" defTabSz="914400" rtl="0" eaLnBrk="1" latinLnBrk="0" hangingPunct="1">
              <a:buNone/>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2pPr>
            <a:lvl3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3pPr>
            <a:lvl4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4pPr>
            <a:lvl5pPr marL="0" algn="l" defTabSz="914400" rtl="0" eaLnBrk="1" latinLnBrk="0" hangingPunct="1">
              <a:defRPr lang="en-GB" sz="2400" kern="1200" dirty="0">
                <a:solidFill>
                  <a:schemeClr val="tx1">
                    <a:lumMod val="95000"/>
                    <a:lumOff val="5000"/>
                  </a:schemeClr>
                </a:solidFill>
                <a:latin typeface="Segoe UI" panose="020B0502040204020203" pitchFamily="34" charset="0"/>
                <a:ea typeface="+mn-ea"/>
                <a:cs typeface="Segoe UI" panose="020B0502040204020203" pitchFamily="34" charset="0"/>
              </a:defRPr>
            </a:lvl5pPr>
          </a:lstStyle>
          <a:p>
            <a:pPr lvl="0"/>
            <a:r>
              <a:rPr lang="en-US"/>
              <a:t>“Quote”</a:t>
            </a:r>
          </a:p>
        </p:txBody>
      </p:sp>
      <p:sp>
        <p:nvSpPr>
          <p:cNvPr id="7" name="Text Placeholder 16">
            <a:extLst>
              <a:ext uri="{FF2B5EF4-FFF2-40B4-BE49-F238E27FC236}">
                <a16:creationId xmlns:a16="http://schemas.microsoft.com/office/drawing/2014/main" id="{A7C8A4D0-F0BF-82E2-E78C-DE13055E6A6A}"/>
              </a:ext>
            </a:extLst>
          </p:cNvPr>
          <p:cNvSpPr>
            <a:spLocks noGrp="1"/>
          </p:cNvSpPr>
          <p:nvPr>
            <p:ph type="body" sz="quarter" idx="11" hasCustomPrompt="1"/>
          </p:nvPr>
        </p:nvSpPr>
        <p:spPr>
          <a:xfrm>
            <a:off x="767609" y="2711005"/>
            <a:ext cx="3905992" cy="329207"/>
          </a:xfrm>
        </p:spPr>
        <p:txBody>
          <a:bodyPr>
            <a:noAutofit/>
          </a:bodyPr>
          <a:lstStyle>
            <a:lvl1pPr marL="0" indent="0" algn="l" defTabSz="914400" rtl="0" eaLnBrk="1" latinLnBrk="0" hangingPunct="1">
              <a:lnSpc>
                <a:spcPts val="2200"/>
              </a:lnSpc>
              <a:buNone/>
              <a:defRPr lang="en-US" sz="1200" b="1" kern="1200" dirty="0" smtClean="0">
                <a:solidFill>
                  <a:schemeClr val="bg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200" b="1" kern="1200" dirty="0" smtClean="0">
                <a:solidFill>
                  <a:srgbClr val="1A244A"/>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200" b="1" kern="1200" dirty="0">
                <a:solidFill>
                  <a:srgbClr val="1A244A"/>
                </a:solidFill>
                <a:latin typeface="Arial" panose="020B0604020202020204" pitchFamily="34" charset="0"/>
                <a:ea typeface="+mn-ea"/>
                <a:cs typeface="Arial" panose="020B0604020202020204" pitchFamily="34" charset="0"/>
              </a:defRPr>
            </a:lvl5pPr>
          </a:lstStyle>
          <a:p>
            <a:pPr lvl="0"/>
            <a:r>
              <a:rPr lang="en-US"/>
              <a:t>Name - Role</a:t>
            </a:r>
          </a:p>
        </p:txBody>
      </p:sp>
      <p:sp>
        <p:nvSpPr>
          <p:cNvPr id="8" name="Text Placeholder 18">
            <a:extLst>
              <a:ext uri="{FF2B5EF4-FFF2-40B4-BE49-F238E27FC236}">
                <a16:creationId xmlns:a16="http://schemas.microsoft.com/office/drawing/2014/main" id="{5CF42F7B-D2D8-3BA7-84B6-E1F6636F1DCF}"/>
              </a:ext>
            </a:extLst>
          </p:cNvPr>
          <p:cNvSpPr>
            <a:spLocks noGrp="1"/>
          </p:cNvSpPr>
          <p:nvPr>
            <p:ph type="body" sz="quarter" idx="12" hasCustomPrompt="1"/>
          </p:nvPr>
        </p:nvSpPr>
        <p:spPr>
          <a:xfrm>
            <a:off x="767609" y="2978084"/>
            <a:ext cx="3905992" cy="329207"/>
          </a:xfrm>
        </p:spPr>
        <p:txBody>
          <a:bodyPr>
            <a:noAutofit/>
          </a:bodyPr>
          <a:lstStyle>
            <a:lvl1pPr marL="0" indent="0" algn="l" defTabSz="914400" rtl="0" eaLnBrk="1" latinLnBrk="0" hangingPunct="1">
              <a:lnSpc>
                <a:spcPts val="2200"/>
              </a:lnSpc>
              <a:buNone/>
              <a:defRPr lang="en-US" sz="1050" b="1" kern="1200" dirty="0" smtClean="0">
                <a:solidFill>
                  <a:schemeClr val="accent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050" b="1" kern="1200" dirty="0" smtClean="0">
                <a:solidFill>
                  <a:srgbClr val="409E85"/>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050" b="1" kern="1200" dirty="0">
                <a:solidFill>
                  <a:srgbClr val="409E85"/>
                </a:solidFill>
                <a:latin typeface="Arial" panose="020B0604020202020204" pitchFamily="34" charset="0"/>
                <a:ea typeface="+mn-ea"/>
                <a:cs typeface="Arial" panose="020B0604020202020204" pitchFamily="34" charset="0"/>
              </a:defRPr>
            </a:lvl5pPr>
          </a:lstStyle>
          <a:p>
            <a:pPr lvl="0"/>
            <a:r>
              <a:rPr lang="en-US"/>
              <a:t>ORGANIZATION</a:t>
            </a:r>
          </a:p>
        </p:txBody>
      </p:sp>
    </p:spTree>
    <p:extLst>
      <p:ext uri="{BB962C8B-B14F-4D97-AF65-F5344CB8AC3E}">
        <p14:creationId xmlns:p14="http://schemas.microsoft.com/office/powerpoint/2010/main" val="8535420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1 - green">
    <p:bg>
      <p:bgPr>
        <a:solidFill>
          <a:schemeClr val="accent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12021A6-B859-C31D-42EB-913B356978FE}"/>
              </a:ext>
            </a:extLst>
          </p:cNvPr>
          <p:cNvSpPr/>
          <p:nvPr/>
        </p:nvSpPr>
        <p:spPr>
          <a:xfrm>
            <a:off x="5705856" y="0"/>
            <a:ext cx="6486144" cy="6858000"/>
          </a:xfrm>
          <a:custGeom>
            <a:avLst/>
            <a:gdLst>
              <a:gd name="connsiteX0" fmla="*/ 6439115 w 6486144"/>
              <a:gd name="connsiteY0" fmla="*/ 0 h 6858000"/>
              <a:gd name="connsiteX1" fmla="*/ 6486144 w 6486144"/>
              <a:gd name="connsiteY1" fmla="*/ 0 h 6858000"/>
              <a:gd name="connsiteX2" fmla="*/ 6486144 w 6486144"/>
              <a:gd name="connsiteY2" fmla="*/ 6858000 h 6858000"/>
              <a:gd name="connsiteX3" fmla="*/ 0 w 6486144"/>
              <a:gd name="connsiteY3" fmla="*/ 6858000 h 6858000"/>
              <a:gd name="connsiteX4" fmla="*/ 0 w 6486144"/>
              <a:gd name="connsiteY4" fmla="*/ 6439686 h 6858000"/>
              <a:gd name="connsiteX5" fmla="*/ 15040 w 6486144"/>
              <a:gd name="connsiteY5" fmla="*/ 15548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6144" h="6858000">
                <a:moveTo>
                  <a:pt x="6439115" y="0"/>
                </a:moveTo>
                <a:lnTo>
                  <a:pt x="6486144" y="0"/>
                </a:lnTo>
                <a:lnTo>
                  <a:pt x="6486144" y="6858000"/>
                </a:lnTo>
                <a:lnTo>
                  <a:pt x="0" y="6858000"/>
                </a:lnTo>
                <a:lnTo>
                  <a:pt x="0" y="6439686"/>
                </a:lnTo>
                <a:lnTo>
                  <a:pt x="15040" y="1554843"/>
                </a:lnTo>
                <a:close/>
              </a:path>
            </a:pathLst>
          </a:custGeom>
          <a:blipFill dpi="0" rotWithShape="1">
            <a:blip r:embed="rId2"/>
            <a:srcRect/>
            <a:tile tx="0" ty="0" sx="65000" sy="6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 name="Graphic 17">
            <a:extLst>
              <a:ext uri="{FF2B5EF4-FFF2-40B4-BE49-F238E27FC236}">
                <a16:creationId xmlns:a16="http://schemas.microsoft.com/office/drawing/2014/main" id="{FFDF924D-CEB3-76AB-6279-36B596411CCD}"/>
              </a:ext>
            </a:extLst>
          </p:cNvPr>
          <p:cNvSpPr/>
          <p:nvPr/>
        </p:nvSpPr>
        <p:spPr>
          <a:xfrm>
            <a:off x="859809" y="1103098"/>
            <a:ext cx="586579" cy="482028"/>
          </a:xfrm>
          <a:custGeom>
            <a:avLst/>
            <a:gdLst>
              <a:gd name="connsiteX0" fmla="*/ 0 w 297656"/>
              <a:gd name="connsiteY0" fmla="*/ 244602 h 244602"/>
              <a:gd name="connsiteX1" fmla="*/ 0 w 297656"/>
              <a:gd name="connsiteY1" fmla="*/ 135350 h 244602"/>
              <a:gd name="connsiteX2" fmla="*/ 64389 w 297656"/>
              <a:gd name="connsiteY2" fmla="*/ 0 h 244602"/>
              <a:gd name="connsiteX3" fmla="*/ 126397 w 297656"/>
              <a:gd name="connsiteY3" fmla="*/ 0 h 244602"/>
              <a:gd name="connsiteX4" fmla="*/ 75819 w 297656"/>
              <a:gd name="connsiteY4" fmla="*/ 128016 h 244602"/>
              <a:gd name="connsiteX5" fmla="*/ 116586 w 297656"/>
              <a:gd name="connsiteY5" fmla="*/ 128016 h 244602"/>
              <a:gd name="connsiteX6" fmla="*/ 116586 w 297656"/>
              <a:gd name="connsiteY6" fmla="*/ 244602 h 244602"/>
              <a:gd name="connsiteX7" fmla="*/ 0 w 297656"/>
              <a:gd name="connsiteY7" fmla="*/ 244602 h 244602"/>
              <a:gd name="connsiteX8" fmla="*/ 171260 w 297656"/>
              <a:gd name="connsiteY8" fmla="*/ 244602 h 244602"/>
              <a:gd name="connsiteX9" fmla="*/ 171260 w 297656"/>
              <a:gd name="connsiteY9" fmla="*/ 135350 h 244602"/>
              <a:gd name="connsiteX10" fmla="*/ 235649 w 297656"/>
              <a:gd name="connsiteY10" fmla="*/ 0 h 244602"/>
              <a:gd name="connsiteX11" fmla="*/ 297656 w 297656"/>
              <a:gd name="connsiteY11" fmla="*/ 0 h 244602"/>
              <a:gd name="connsiteX12" fmla="*/ 246317 w 297656"/>
              <a:gd name="connsiteY12" fmla="*/ 128016 h 244602"/>
              <a:gd name="connsiteX13" fmla="*/ 287941 w 297656"/>
              <a:gd name="connsiteY13" fmla="*/ 128016 h 244602"/>
              <a:gd name="connsiteX14" fmla="*/ 287941 w 297656"/>
              <a:gd name="connsiteY14" fmla="*/ 244602 h 244602"/>
              <a:gd name="connsiteX15" fmla="*/ 171355 w 297656"/>
              <a:gd name="connsiteY15" fmla="*/ 244602 h 24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656" h="244602">
                <a:moveTo>
                  <a:pt x="0" y="244602"/>
                </a:moveTo>
                <a:lnTo>
                  <a:pt x="0" y="135350"/>
                </a:lnTo>
                <a:lnTo>
                  <a:pt x="64389" y="0"/>
                </a:lnTo>
                <a:lnTo>
                  <a:pt x="126397" y="0"/>
                </a:lnTo>
                <a:lnTo>
                  <a:pt x="75819" y="128016"/>
                </a:lnTo>
                <a:lnTo>
                  <a:pt x="116586" y="128016"/>
                </a:lnTo>
                <a:lnTo>
                  <a:pt x="116586" y="244602"/>
                </a:lnTo>
                <a:lnTo>
                  <a:pt x="0" y="244602"/>
                </a:lnTo>
                <a:close/>
                <a:moveTo>
                  <a:pt x="171260" y="244602"/>
                </a:moveTo>
                <a:lnTo>
                  <a:pt x="171260" y="135350"/>
                </a:lnTo>
                <a:lnTo>
                  <a:pt x="235649" y="0"/>
                </a:lnTo>
                <a:lnTo>
                  <a:pt x="297656" y="0"/>
                </a:lnTo>
                <a:lnTo>
                  <a:pt x="246317" y="128016"/>
                </a:lnTo>
                <a:lnTo>
                  <a:pt x="287941" y="128016"/>
                </a:lnTo>
                <a:lnTo>
                  <a:pt x="287941" y="244602"/>
                </a:lnTo>
                <a:lnTo>
                  <a:pt x="171355" y="244602"/>
                </a:lnTo>
                <a:close/>
              </a:path>
            </a:pathLst>
          </a:custGeom>
          <a:solidFill>
            <a:schemeClr val="tx2"/>
          </a:solidFill>
          <a:ln w="9525" cap="flat">
            <a:noFill/>
            <a:prstDash val="solid"/>
            <a:miter/>
          </a:ln>
        </p:spPr>
        <p:txBody>
          <a:bodyPr rtlCol="0" anchor="ctr"/>
          <a:lstStyle/>
          <a:p>
            <a:endParaRPr lang="en-GB">
              <a:solidFill>
                <a:schemeClr val="tx2"/>
              </a:solidFill>
            </a:endParaRPr>
          </a:p>
        </p:txBody>
      </p:sp>
      <p:sp>
        <p:nvSpPr>
          <p:cNvPr id="5" name="Text Placeholder 14">
            <a:extLst>
              <a:ext uri="{FF2B5EF4-FFF2-40B4-BE49-F238E27FC236}">
                <a16:creationId xmlns:a16="http://schemas.microsoft.com/office/drawing/2014/main" id="{42D22A88-613A-AEA7-1453-4AB25488EB5C}"/>
              </a:ext>
            </a:extLst>
          </p:cNvPr>
          <p:cNvSpPr>
            <a:spLocks noGrp="1"/>
          </p:cNvSpPr>
          <p:nvPr>
            <p:ph type="body" sz="quarter" idx="10" hasCustomPrompt="1"/>
          </p:nvPr>
        </p:nvSpPr>
        <p:spPr>
          <a:xfrm>
            <a:off x="767445" y="1994457"/>
            <a:ext cx="3906155" cy="424732"/>
          </a:xfrm>
        </p:spPr>
        <p:txBody>
          <a:bodyPr wrap="square">
            <a:spAutoFit/>
          </a:bodyPr>
          <a:lstStyle>
            <a:lvl1pPr marL="0" indent="0" algn="l" defTabSz="914400" rtl="0" eaLnBrk="1" latinLnBrk="0" hangingPunct="1">
              <a:buNone/>
              <a:defRPr lang="en-US" sz="2400" kern="1200" dirty="0" smtClean="0">
                <a:solidFill>
                  <a:schemeClr val="tx2"/>
                </a:solidFill>
                <a:latin typeface="Segoe UI" panose="020B0502040204020203" pitchFamily="34" charset="0"/>
                <a:ea typeface="+mn-ea"/>
                <a:cs typeface="Segoe UI" panose="020B0502040204020203" pitchFamily="34" charset="0"/>
              </a:defRPr>
            </a:lvl1pPr>
            <a:lvl2pPr marL="0" indent="0" algn="l" defTabSz="914400" rtl="0" eaLnBrk="1" latinLnBrk="0" hangingPunct="1">
              <a:buNone/>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2pPr>
            <a:lvl3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3pPr>
            <a:lvl4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4pPr>
            <a:lvl5pPr marL="0" algn="l" defTabSz="914400" rtl="0" eaLnBrk="1" latinLnBrk="0" hangingPunct="1">
              <a:defRPr lang="en-GB" sz="2400" kern="1200" dirty="0">
                <a:solidFill>
                  <a:schemeClr val="tx1">
                    <a:lumMod val="95000"/>
                    <a:lumOff val="5000"/>
                  </a:schemeClr>
                </a:solidFill>
                <a:latin typeface="Segoe UI" panose="020B0502040204020203" pitchFamily="34" charset="0"/>
                <a:ea typeface="+mn-ea"/>
                <a:cs typeface="Segoe UI" panose="020B0502040204020203" pitchFamily="34" charset="0"/>
              </a:defRPr>
            </a:lvl5pPr>
          </a:lstStyle>
          <a:p>
            <a:pPr lvl="0"/>
            <a:r>
              <a:rPr lang="en-US"/>
              <a:t>“Quote”</a:t>
            </a:r>
          </a:p>
        </p:txBody>
      </p:sp>
      <p:sp>
        <p:nvSpPr>
          <p:cNvPr id="7" name="Text Placeholder 16">
            <a:extLst>
              <a:ext uri="{FF2B5EF4-FFF2-40B4-BE49-F238E27FC236}">
                <a16:creationId xmlns:a16="http://schemas.microsoft.com/office/drawing/2014/main" id="{A7C8A4D0-F0BF-82E2-E78C-DE13055E6A6A}"/>
              </a:ext>
            </a:extLst>
          </p:cNvPr>
          <p:cNvSpPr>
            <a:spLocks noGrp="1"/>
          </p:cNvSpPr>
          <p:nvPr>
            <p:ph type="body" sz="quarter" idx="11" hasCustomPrompt="1"/>
          </p:nvPr>
        </p:nvSpPr>
        <p:spPr>
          <a:xfrm>
            <a:off x="767609" y="2711005"/>
            <a:ext cx="3905992" cy="329207"/>
          </a:xfrm>
        </p:spPr>
        <p:txBody>
          <a:bodyPr>
            <a:noAutofit/>
          </a:bodyPr>
          <a:lstStyle>
            <a:lvl1pPr marL="0" indent="0" algn="l" defTabSz="914400" rtl="0" eaLnBrk="1" latinLnBrk="0" hangingPunct="1">
              <a:lnSpc>
                <a:spcPts val="2200"/>
              </a:lnSpc>
              <a:buNone/>
              <a:defRPr lang="en-US" sz="1200" b="1" kern="1200" dirty="0" smtClean="0">
                <a:solidFill>
                  <a:schemeClr val="tx2"/>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200" b="1" kern="1200" dirty="0" smtClean="0">
                <a:solidFill>
                  <a:srgbClr val="1A244A"/>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200" b="1" kern="1200" dirty="0">
                <a:solidFill>
                  <a:srgbClr val="1A244A"/>
                </a:solidFill>
                <a:latin typeface="Arial" panose="020B0604020202020204" pitchFamily="34" charset="0"/>
                <a:ea typeface="+mn-ea"/>
                <a:cs typeface="Arial" panose="020B0604020202020204" pitchFamily="34" charset="0"/>
              </a:defRPr>
            </a:lvl5pPr>
          </a:lstStyle>
          <a:p>
            <a:pPr lvl="0"/>
            <a:r>
              <a:rPr lang="en-US"/>
              <a:t>Name - Role</a:t>
            </a:r>
          </a:p>
        </p:txBody>
      </p:sp>
      <p:sp>
        <p:nvSpPr>
          <p:cNvPr id="8" name="Text Placeholder 18">
            <a:extLst>
              <a:ext uri="{FF2B5EF4-FFF2-40B4-BE49-F238E27FC236}">
                <a16:creationId xmlns:a16="http://schemas.microsoft.com/office/drawing/2014/main" id="{5CF42F7B-D2D8-3BA7-84B6-E1F6636F1DCF}"/>
              </a:ext>
            </a:extLst>
          </p:cNvPr>
          <p:cNvSpPr>
            <a:spLocks noGrp="1"/>
          </p:cNvSpPr>
          <p:nvPr>
            <p:ph type="body" sz="quarter" idx="12" hasCustomPrompt="1"/>
          </p:nvPr>
        </p:nvSpPr>
        <p:spPr>
          <a:xfrm>
            <a:off x="767609" y="2978084"/>
            <a:ext cx="3905992" cy="329207"/>
          </a:xfrm>
        </p:spPr>
        <p:txBody>
          <a:bodyPr>
            <a:noAutofit/>
          </a:bodyPr>
          <a:lstStyle>
            <a:lvl1pPr marL="0" indent="0" algn="l" defTabSz="914400" rtl="0" eaLnBrk="1" latinLnBrk="0" hangingPunct="1">
              <a:lnSpc>
                <a:spcPts val="2200"/>
              </a:lnSpc>
              <a:buNone/>
              <a:defRPr lang="en-US" sz="1050" b="1" kern="1200" dirty="0" smtClean="0">
                <a:solidFill>
                  <a:schemeClr val="tx2"/>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050" b="1" kern="1200" dirty="0" smtClean="0">
                <a:solidFill>
                  <a:srgbClr val="409E85"/>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050" b="1" kern="1200" dirty="0">
                <a:solidFill>
                  <a:srgbClr val="409E85"/>
                </a:solidFill>
                <a:latin typeface="Arial" panose="020B0604020202020204" pitchFamily="34" charset="0"/>
                <a:ea typeface="+mn-ea"/>
                <a:cs typeface="Arial" panose="020B0604020202020204" pitchFamily="34" charset="0"/>
              </a:defRPr>
            </a:lvl5pPr>
          </a:lstStyle>
          <a:p>
            <a:pPr lvl="0"/>
            <a:r>
              <a:rPr lang="en-US"/>
              <a:t>ORGANIZATION</a:t>
            </a:r>
          </a:p>
        </p:txBody>
      </p:sp>
    </p:spTree>
    <p:extLst>
      <p:ext uri="{BB962C8B-B14F-4D97-AF65-F5344CB8AC3E}">
        <p14:creationId xmlns:p14="http://schemas.microsoft.com/office/powerpoint/2010/main" val="22086329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2 - navy">
    <p:bg>
      <p:bgPr>
        <a:solidFill>
          <a:schemeClr val="tx2"/>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6A018845-D01F-E9C1-0F15-7C43838AA010}"/>
              </a:ext>
            </a:extLst>
          </p:cNvPr>
          <p:cNvSpPr/>
          <p:nvPr/>
        </p:nvSpPr>
        <p:spPr>
          <a:xfrm>
            <a:off x="2571912" y="1488606"/>
            <a:ext cx="9620088" cy="5369394"/>
          </a:xfrm>
          <a:custGeom>
            <a:avLst/>
            <a:gdLst>
              <a:gd name="connsiteX0" fmla="*/ 6924701 w 9620088"/>
              <a:gd name="connsiteY0" fmla="*/ 0 h 5369394"/>
              <a:gd name="connsiteX1" fmla="*/ 9443029 w 9620088"/>
              <a:gd name="connsiteY1" fmla="*/ 457203 h 5369394"/>
              <a:gd name="connsiteX2" fmla="*/ 9620088 w 9620088"/>
              <a:gd name="connsiteY2" fmla="*/ 529815 h 5369394"/>
              <a:gd name="connsiteX3" fmla="*/ 9620088 w 9620088"/>
              <a:gd name="connsiteY3" fmla="*/ 5369394 h 5369394"/>
              <a:gd name="connsiteX4" fmla="*/ 0 w 9620088"/>
              <a:gd name="connsiteY4" fmla="*/ 5369394 h 5369394"/>
              <a:gd name="connsiteX5" fmla="*/ 25377 w 9620088"/>
              <a:gd name="connsiteY5" fmla="*/ 5274802 h 5369394"/>
              <a:gd name="connsiteX6" fmla="*/ 6924701 w 9620088"/>
              <a:gd name="connsiteY6" fmla="*/ 0 h 53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0088" h="5369394">
                <a:moveTo>
                  <a:pt x="6924701" y="0"/>
                </a:moveTo>
                <a:cubicBezTo>
                  <a:pt x="7786551" y="0"/>
                  <a:pt x="8644207" y="149897"/>
                  <a:pt x="9443029" y="457203"/>
                </a:cubicBezTo>
                <a:lnTo>
                  <a:pt x="9620088" y="529815"/>
                </a:lnTo>
                <a:lnTo>
                  <a:pt x="9620088" y="5369394"/>
                </a:lnTo>
                <a:lnTo>
                  <a:pt x="0" y="5369394"/>
                </a:lnTo>
                <a:lnTo>
                  <a:pt x="25377" y="5274802"/>
                </a:lnTo>
                <a:cubicBezTo>
                  <a:pt x="1076014" y="1665517"/>
                  <a:pt x="4051869" y="0"/>
                  <a:pt x="6924701" y="0"/>
                </a:cubicBezTo>
                <a:close/>
              </a:path>
            </a:pathLst>
          </a:custGeom>
          <a:blipFill dpi="0" rotWithShape="1">
            <a:blip r:embed="rId2"/>
            <a:srcRect/>
            <a:tile tx="0" ty="0" sx="65000" sy="6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a:p>
        </p:txBody>
      </p:sp>
      <p:sp>
        <p:nvSpPr>
          <p:cNvPr id="4" name="Graphic 17">
            <a:extLst>
              <a:ext uri="{FF2B5EF4-FFF2-40B4-BE49-F238E27FC236}">
                <a16:creationId xmlns:a16="http://schemas.microsoft.com/office/drawing/2014/main" id="{B74973D8-4F81-0E7E-3B3B-A78704EF2410}"/>
              </a:ext>
            </a:extLst>
          </p:cNvPr>
          <p:cNvSpPr/>
          <p:nvPr/>
        </p:nvSpPr>
        <p:spPr>
          <a:xfrm>
            <a:off x="442325" y="554458"/>
            <a:ext cx="586579" cy="482028"/>
          </a:xfrm>
          <a:custGeom>
            <a:avLst/>
            <a:gdLst>
              <a:gd name="connsiteX0" fmla="*/ 0 w 297656"/>
              <a:gd name="connsiteY0" fmla="*/ 244602 h 244602"/>
              <a:gd name="connsiteX1" fmla="*/ 0 w 297656"/>
              <a:gd name="connsiteY1" fmla="*/ 135350 h 244602"/>
              <a:gd name="connsiteX2" fmla="*/ 64389 w 297656"/>
              <a:gd name="connsiteY2" fmla="*/ 0 h 244602"/>
              <a:gd name="connsiteX3" fmla="*/ 126397 w 297656"/>
              <a:gd name="connsiteY3" fmla="*/ 0 h 244602"/>
              <a:gd name="connsiteX4" fmla="*/ 75819 w 297656"/>
              <a:gd name="connsiteY4" fmla="*/ 128016 h 244602"/>
              <a:gd name="connsiteX5" fmla="*/ 116586 w 297656"/>
              <a:gd name="connsiteY5" fmla="*/ 128016 h 244602"/>
              <a:gd name="connsiteX6" fmla="*/ 116586 w 297656"/>
              <a:gd name="connsiteY6" fmla="*/ 244602 h 244602"/>
              <a:gd name="connsiteX7" fmla="*/ 0 w 297656"/>
              <a:gd name="connsiteY7" fmla="*/ 244602 h 244602"/>
              <a:gd name="connsiteX8" fmla="*/ 171260 w 297656"/>
              <a:gd name="connsiteY8" fmla="*/ 244602 h 244602"/>
              <a:gd name="connsiteX9" fmla="*/ 171260 w 297656"/>
              <a:gd name="connsiteY9" fmla="*/ 135350 h 244602"/>
              <a:gd name="connsiteX10" fmla="*/ 235649 w 297656"/>
              <a:gd name="connsiteY10" fmla="*/ 0 h 244602"/>
              <a:gd name="connsiteX11" fmla="*/ 297656 w 297656"/>
              <a:gd name="connsiteY11" fmla="*/ 0 h 244602"/>
              <a:gd name="connsiteX12" fmla="*/ 246317 w 297656"/>
              <a:gd name="connsiteY12" fmla="*/ 128016 h 244602"/>
              <a:gd name="connsiteX13" fmla="*/ 287941 w 297656"/>
              <a:gd name="connsiteY13" fmla="*/ 128016 h 244602"/>
              <a:gd name="connsiteX14" fmla="*/ 287941 w 297656"/>
              <a:gd name="connsiteY14" fmla="*/ 244602 h 244602"/>
              <a:gd name="connsiteX15" fmla="*/ 171355 w 297656"/>
              <a:gd name="connsiteY15" fmla="*/ 244602 h 24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656" h="244602">
                <a:moveTo>
                  <a:pt x="0" y="244602"/>
                </a:moveTo>
                <a:lnTo>
                  <a:pt x="0" y="135350"/>
                </a:lnTo>
                <a:lnTo>
                  <a:pt x="64389" y="0"/>
                </a:lnTo>
                <a:lnTo>
                  <a:pt x="126397" y="0"/>
                </a:lnTo>
                <a:lnTo>
                  <a:pt x="75819" y="128016"/>
                </a:lnTo>
                <a:lnTo>
                  <a:pt x="116586" y="128016"/>
                </a:lnTo>
                <a:lnTo>
                  <a:pt x="116586" y="244602"/>
                </a:lnTo>
                <a:lnTo>
                  <a:pt x="0" y="244602"/>
                </a:lnTo>
                <a:close/>
                <a:moveTo>
                  <a:pt x="171260" y="244602"/>
                </a:moveTo>
                <a:lnTo>
                  <a:pt x="171260" y="135350"/>
                </a:lnTo>
                <a:lnTo>
                  <a:pt x="235649" y="0"/>
                </a:lnTo>
                <a:lnTo>
                  <a:pt x="297656" y="0"/>
                </a:lnTo>
                <a:lnTo>
                  <a:pt x="246317" y="128016"/>
                </a:lnTo>
                <a:lnTo>
                  <a:pt x="287941" y="128016"/>
                </a:lnTo>
                <a:lnTo>
                  <a:pt x="287941" y="244602"/>
                </a:lnTo>
                <a:lnTo>
                  <a:pt x="171355" y="244602"/>
                </a:lnTo>
                <a:close/>
              </a:path>
            </a:pathLst>
          </a:custGeom>
          <a:solidFill>
            <a:srgbClr val="55D2B1"/>
          </a:solidFill>
          <a:ln w="9525" cap="flat">
            <a:noFill/>
            <a:prstDash val="solid"/>
            <a:miter/>
          </a:ln>
        </p:spPr>
        <p:txBody>
          <a:bodyPr rtlCol="0" anchor="ctr"/>
          <a:lstStyle/>
          <a:p>
            <a:endParaRPr lang="en-GB"/>
          </a:p>
        </p:txBody>
      </p:sp>
      <p:sp>
        <p:nvSpPr>
          <p:cNvPr id="5" name="Text Placeholder 14">
            <a:extLst>
              <a:ext uri="{FF2B5EF4-FFF2-40B4-BE49-F238E27FC236}">
                <a16:creationId xmlns:a16="http://schemas.microsoft.com/office/drawing/2014/main" id="{8127721F-04EF-C7DF-EF7F-C33F9A28CE11}"/>
              </a:ext>
            </a:extLst>
          </p:cNvPr>
          <p:cNvSpPr>
            <a:spLocks noGrp="1"/>
          </p:cNvSpPr>
          <p:nvPr>
            <p:ph type="body" sz="quarter" idx="10" hasCustomPrompt="1"/>
          </p:nvPr>
        </p:nvSpPr>
        <p:spPr>
          <a:xfrm>
            <a:off x="340725" y="1445817"/>
            <a:ext cx="3906155" cy="424732"/>
          </a:xfrm>
        </p:spPr>
        <p:txBody>
          <a:bodyPr wrap="square">
            <a:spAutoFit/>
          </a:bodyPr>
          <a:lstStyle>
            <a:lvl1pPr marL="0" indent="0" algn="l" defTabSz="914400" rtl="0" eaLnBrk="1" latinLnBrk="0" hangingPunct="1">
              <a:buNone/>
              <a:defRPr lang="en-US" sz="2400" kern="1200" dirty="0" smtClean="0">
                <a:solidFill>
                  <a:schemeClr val="bg1"/>
                </a:solidFill>
                <a:latin typeface="Segoe UI" panose="020B0502040204020203" pitchFamily="34" charset="0"/>
                <a:ea typeface="+mn-ea"/>
                <a:cs typeface="Segoe UI" panose="020B0502040204020203" pitchFamily="34" charset="0"/>
              </a:defRPr>
            </a:lvl1pPr>
            <a:lvl2pPr marL="0" indent="0" algn="l" defTabSz="914400" rtl="0" eaLnBrk="1" latinLnBrk="0" hangingPunct="1">
              <a:buNone/>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2pPr>
            <a:lvl3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3pPr>
            <a:lvl4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4pPr>
            <a:lvl5pPr marL="0" algn="l" defTabSz="914400" rtl="0" eaLnBrk="1" latinLnBrk="0" hangingPunct="1">
              <a:defRPr lang="en-GB" sz="2400" kern="1200" dirty="0">
                <a:solidFill>
                  <a:schemeClr val="tx1">
                    <a:lumMod val="95000"/>
                    <a:lumOff val="5000"/>
                  </a:schemeClr>
                </a:solidFill>
                <a:latin typeface="Segoe UI" panose="020B0502040204020203" pitchFamily="34" charset="0"/>
                <a:ea typeface="+mn-ea"/>
                <a:cs typeface="Segoe UI" panose="020B0502040204020203" pitchFamily="34" charset="0"/>
              </a:defRPr>
            </a:lvl5pPr>
          </a:lstStyle>
          <a:p>
            <a:pPr lvl="0"/>
            <a:r>
              <a:rPr lang="en-US"/>
              <a:t>“Quote”</a:t>
            </a:r>
          </a:p>
        </p:txBody>
      </p:sp>
      <p:sp>
        <p:nvSpPr>
          <p:cNvPr id="7" name="Text Placeholder 16">
            <a:extLst>
              <a:ext uri="{FF2B5EF4-FFF2-40B4-BE49-F238E27FC236}">
                <a16:creationId xmlns:a16="http://schemas.microsoft.com/office/drawing/2014/main" id="{1438C83B-F7AC-6F0F-A364-823F391A927E}"/>
              </a:ext>
            </a:extLst>
          </p:cNvPr>
          <p:cNvSpPr>
            <a:spLocks noGrp="1"/>
          </p:cNvSpPr>
          <p:nvPr>
            <p:ph type="body" sz="quarter" idx="11" hasCustomPrompt="1"/>
          </p:nvPr>
        </p:nvSpPr>
        <p:spPr>
          <a:xfrm>
            <a:off x="340889" y="2162365"/>
            <a:ext cx="3905992" cy="329207"/>
          </a:xfrm>
        </p:spPr>
        <p:txBody>
          <a:bodyPr>
            <a:noAutofit/>
          </a:bodyPr>
          <a:lstStyle>
            <a:lvl1pPr marL="0" indent="0" algn="l" defTabSz="914400" rtl="0" eaLnBrk="1" latinLnBrk="0" hangingPunct="1">
              <a:lnSpc>
                <a:spcPts val="2200"/>
              </a:lnSpc>
              <a:buNone/>
              <a:defRPr lang="en-US" sz="1200" b="1" kern="1200" dirty="0" smtClean="0">
                <a:solidFill>
                  <a:schemeClr val="bg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200" b="1" kern="1200" dirty="0" smtClean="0">
                <a:solidFill>
                  <a:srgbClr val="1A244A"/>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200" b="1" kern="1200" dirty="0">
                <a:solidFill>
                  <a:srgbClr val="1A244A"/>
                </a:solidFill>
                <a:latin typeface="Arial" panose="020B0604020202020204" pitchFamily="34" charset="0"/>
                <a:ea typeface="+mn-ea"/>
                <a:cs typeface="Arial" panose="020B0604020202020204" pitchFamily="34" charset="0"/>
              </a:defRPr>
            </a:lvl5pPr>
          </a:lstStyle>
          <a:p>
            <a:pPr lvl="0"/>
            <a:r>
              <a:rPr lang="en-US"/>
              <a:t>Name - Role</a:t>
            </a:r>
          </a:p>
        </p:txBody>
      </p:sp>
      <p:sp>
        <p:nvSpPr>
          <p:cNvPr id="9" name="Text Placeholder 18">
            <a:extLst>
              <a:ext uri="{FF2B5EF4-FFF2-40B4-BE49-F238E27FC236}">
                <a16:creationId xmlns:a16="http://schemas.microsoft.com/office/drawing/2014/main" id="{88077384-9ACB-A4FD-1E23-82480B85ADDC}"/>
              </a:ext>
            </a:extLst>
          </p:cNvPr>
          <p:cNvSpPr>
            <a:spLocks noGrp="1"/>
          </p:cNvSpPr>
          <p:nvPr>
            <p:ph type="body" sz="quarter" idx="12" hasCustomPrompt="1"/>
          </p:nvPr>
        </p:nvSpPr>
        <p:spPr>
          <a:xfrm>
            <a:off x="340889" y="2429444"/>
            <a:ext cx="3905992" cy="329207"/>
          </a:xfrm>
        </p:spPr>
        <p:txBody>
          <a:bodyPr>
            <a:noAutofit/>
          </a:bodyPr>
          <a:lstStyle>
            <a:lvl1pPr marL="0" indent="0" algn="l" defTabSz="914400" rtl="0" eaLnBrk="1" latinLnBrk="0" hangingPunct="1">
              <a:lnSpc>
                <a:spcPts val="2200"/>
              </a:lnSpc>
              <a:buNone/>
              <a:defRPr lang="en-US" sz="1050" b="1" kern="1200" dirty="0" smtClean="0">
                <a:solidFill>
                  <a:schemeClr val="accent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050" b="1" kern="1200" dirty="0" smtClean="0">
                <a:solidFill>
                  <a:srgbClr val="409E85"/>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050" b="1" kern="1200" dirty="0">
                <a:solidFill>
                  <a:srgbClr val="409E85"/>
                </a:solidFill>
                <a:latin typeface="Arial" panose="020B0604020202020204" pitchFamily="34" charset="0"/>
                <a:ea typeface="+mn-ea"/>
                <a:cs typeface="Arial" panose="020B0604020202020204" pitchFamily="34" charset="0"/>
              </a:defRPr>
            </a:lvl5pPr>
          </a:lstStyle>
          <a:p>
            <a:pPr lvl="0"/>
            <a:r>
              <a:rPr lang="en-US"/>
              <a:t>ORGANIZATION</a:t>
            </a:r>
          </a:p>
        </p:txBody>
      </p:sp>
    </p:spTree>
    <p:extLst>
      <p:ext uri="{BB962C8B-B14F-4D97-AF65-F5344CB8AC3E}">
        <p14:creationId xmlns:p14="http://schemas.microsoft.com/office/powerpoint/2010/main" val="4255040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DCA0D-4602-7263-A62A-23D5794AD5E0}"/>
              </a:ext>
            </a:extLst>
          </p:cNvPr>
          <p:cNvSpPr>
            <a:spLocks noGrp="1"/>
          </p:cNvSpPr>
          <p:nvPr>
            <p:ph sz="half" idx="1"/>
          </p:nvPr>
        </p:nvSpPr>
        <p:spPr>
          <a:xfrm>
            <a:off x="339437" y="1825625"/>
            <a:ext cx="5181600" cy="4351338"/>
          </a:xfrm>
          <a:prstGeom prst="rect">
            <a:avLst/>
          </a:prstGeom>
        </p:spPr>
        <p:txBody>
          <a:bodyPr>
            <a:normAutofit/>
          </a:bodyPr>
          <a:lstStyle>
            <a:lvl1pPr marL="228600" indent="-228600" algn="l" defTabSz="914400" rtl="0" eaLnBrk="1" latinLnBrk="0" hangingPunct="1">
              <a:lnSpc>
                <a:spcPct val="90000"/>
              </a:lnSpc>
              <a:buClr>
                <a:schemeClr val="accent2"/>
              </a:buClr>
              <a:buFont typeface="Arial" panose="020B0604020202020204" pitchFamily="34" charset="0"/>
              <a:buChar char="•"/>
              <a:defRPr lang="en-US" sz="1400" kern="1200" dirty="0" smtClean="0">
                <a:solidFill>
                  <a:schemeClr val="tx1"/>
                </a:solidFill>
                <a:latin typeface="+mn-lt"/>
                <a:ea typeface="+mn-ea"/>
                <a:cs typeface="+mn-cs"/>
              </a:defRPr>
            </a:lvl1pPr>
            <a:lvl2pPr marL="685800" indent="-228600" algn="l" defTabSz="914400" rtl="0" eaLnBrk="1" latinLnBrk="0" hangingPunct="1">
              <a:lnSpc>
                <a:spcPct val="90000"/>
              </a:lnSpc>
              <a:buClr>
                <a:schemeClr val="accent2"/>
              </a:buClr>
              <a:buFont typeface="Arial" panose="020B0604020202020204" pitchFamily="34" charset="0"/>
              <a:buChar char="•"/>
              <a:defRPr lang="en-US" sz="1400" kern="1200" dirty="0" smtClean="0">
                <a:solidFill>
                  <a:schemeClr val="tx1"/>
                </a:solidFill>
                <a:latin typeface="+mn-lt"/>
                <a:ea typeface="+mn-ea"/>
                <a:cs typeface="+mn-cs"/>
              </a:defRPr>
            </a:lvl2pPr>
            <a:lvl3pPr marL="1143000" indent="-228600" algn="l" defTabSz="914400" rtl="0" eaLnBrk="1" latinLnBrk="0" hangingPunct="1">
              <a:lnSpc>
                <a:spcPct val="90000"/>
              </a:lnSpc>
              <a:buClr>
                <a:schemeClr val="accent2"/>
              </a:buClr>
              <a:buFont typeface="Arial" panose="020B0604020202020204" pitchFamily="34" charset="0"/>
              <a:buChar char="•"/>
              <a:defRPr lang="en-US" sz="1400" kern="1200" dirty="0" smtClean="0">
                <a:solidFill>
                  <a:schemeClr val="tx1"/>
                </a:solidFill>
                <a:latin typeface="+mn-lt"/>
                <a:ea typeface="+mn-ea"/>
                <a:cs typeface="+mn-cs"/>
              </a:defRPr>
            </a:lvl3pPr>
            <a:lvl4pPr marL="1600200" indent="-228600" algn="l" defTabSz="914400" rtl="0" eaLnBrk="1" latinLnBrk="0" hangingPunct="1">
              <a:lnSpc>
                <a:spcPct val="90000"/>
              </a:lnSpc>
              <a:buClr>
                <a:schemeClr val="accent2"/>
              </a:buClr>
              <a:buFont typeface="Arial" panose="020B0604020202020204" pitchFamily="34" charset="0"/>
              <a:buChar char="•"/>
              <a:defRPr lang="en-US" sz="1400" kern="1200" dirty="0" smtClean="0">
                <a:solidFill>
                  <a:schemeClr val="tx1"/>
                </a:solidFill>
                <a:latin typeface="+mn-lt"/>
                <a:ea typeface="+mn-ea"/>
                <a:cs typeface="+mn-cs"/>
              </a:defRPr>
            </a:lvl4pPr>
            <a:lvl5pPr marL="2057400" indent="-228600" algn="l" defTabSz="914400" rtl="0" eaLnBrk="1" latinLnBrk="0" hangingPunct="1">
              <a:lnSpc>
                <a:spcPct val="90000"/>
              </a:lnSpc>
              <a:buClr>
                <a:schemeClr val="accent2"/>
              </a:buClr>
              <a:buFont typeface="Arial" panose="020B0604020202020204" pitchFamily="34" charset="0"/>
              <a:buChar char="•"/>
              <a:defRPr lang="en-GB" sz="14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p:txBody>
      </p:sp>
      <p:sp>
        <p:nvSpPr>
          <p:cNvPr id="4" name="Content Placeholder 3">
            <a:extLst>
              <a:ext uri="{FF2B5EF4-FFF2-40B4-BE49-F238E27FC236}">
                <a16:creationId xmlns:a16="http://schemas.microsoft.com/office/drawing/2014/main" id="{BA6F73AD-9288-58FC-8602-0E3AB02749D2}"/>
              </a:ext>
            </a:extLst>
          </p:cNvPr>
          <p:cNvSpPr>
            <a:spLocks noGrp="1"/>
          </p:cNvSpPr>
          <p:nvPr>
            <p:ph sz="half" idx="2"/>
          </p:nvPr>
        </p:nvSpPr>
        <p:spPr>
          <a:xfrm>
            <a:off x="5673437"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8" name="Title 1">
            <a:extLst>
              <a:ext uri="{FF2B5EF4-FFF2-40B4-BE49-F238E27FC236}">
                <a16:creationId xmlns:a16="http://schemas.microsoft.com/office/drawing/2014/main" id="{C427F883-EAF1-E51F-D3C9-A058C067BC16}"/>
              </a:ext>
            </a:extLst>
          </p:cNvPr>
          <p:cNvSpPr>
            <a:spLocks noGrp="1"/>
          </p:cNvSpPr>
          <p:nvPr>
            <p:ph type="title" hasCustomPrompt="1"/>
          </p:nvPr>
        </p:nvSpPr>
        <p:spPr>
          <a:xfrm>
            <a:off x="339437" y="434253"/>
            <a:ext cx="10515600" cy="720291"/>
          </a:xfrm>
          <a:prstGeom prst="rect">
            <a:avLst/>
          </a:prstGeom>
        </p:spPr>
        <p:txBody>
          <a:bodyPr>
            <a:normAutofit/>
          </a:bodyPr>
          <a:lstStyle>
            <a:lvl1pPr>
              <a:defRPr sz="4000" b="1">
                <a:solidFill>
                  <a:schemeClr val="tx2"/>
                </a:solidFill>
              </a:defRPr>
            </a:lvl1pPr>
          </a:lstStyle>
          <a:p>
            <a:r>
              <a:rPr lang="en-US"/>
              <a:t>Title</a:t>
            </a:r>
            <a:endParaRPr lang="en-GB"/>
          </a:p>
        </p:txBody>
      </p:sp>
      <p:sp>
        <p:nvSpPr>
          <p:cNvPr id="9" name="Content Placeholder 6">
            <a:extLst>
              <a:ext uri="{FF2B5EF4-FFF2-40B4-BE49-F238E27FC236}">
                <a16:creationId xmlns:a16="http://schemas.microsoft.com/office/drawing/2014/main" id="{ECE8B265-B3D6-57F7-F7DF-B42F6C0005CF}"/>
              </a:ext>
            </a:extLst>
          </p:cNvPr>
          <p:cNvSpPr>
            <a:spLocks noGrp="1"/>
          </p:cNvSpPr>
          <p:nvPr>
            <p:ph sz="quarter" idx="13" hasCustomPrompt="1"/>
          </p:nvPr>
        </p:nvSpPr>
        <p:spPr>
          <a:xfrm>
            <a:off x="339725" y="1154544"/>
            <a:ext cx="10515600" cy="456190"/>
          </a:xfrm>
          <a:prstGeom prst="rect">
            <a:avLst/>
          </a:prstGeom>
        </p:spPr>
        <p:txBody>
          <a:bodyPr>
            <a:normAutofit/>
          </a:bodyPr>
          <a:lstStyle>
            <a:lvl1pPr marL="0" indent="0">
              <a:buNone/>
              <a:defRPr lang="en-US" sz="2400" kern="1200" dirty="0" smtClean="0">
                <a:solidFill>
                  <a:srgbClr val="409E85"/>
                </a:solidFill>
                <a:latin typeface="Segoe UI Semilight" panose="020B0402040204020203" pitchFamily="34" charset="0"/>
                <a:ea typeface="Calibri" panose="020F0502020204030204" pitchFamily="34" charset="0"/>
                <a:cs typeface="Segoe UI Semilight" panose="020B0402040204020203" pitchFamily="34" charset="0"/>
              </a:defRPr>
            </a:lvl1pPr>
          </a:lstStyle>
          <a:p>
            <a:pPr lvl="0"/>
            <a:r>
              <a:rPr lang="en-US"/>
              <a:t>Subheading</a:t>
            </a:r>
          </a:p>
        </p:txBody>
      </p:sp>
      <p:sp>
        <p:nvSpPr>
          <p:cNvPr id="10" name="Freeform: Shape 9">
            <a:extLst>
              <a:ext uri="{FF2B5EF4-FFF2-40B4-BE49-F238E27FC236}">
                <a16:creationId xmlns:a16="http://schemas.microsoft.com/office/drawing/2014/main" id="{4896C598-87DD-3DF2-99E9-0552BBBB60A4}"/>
              </a:ext>
            </a:extLst>
          </p:cNvPr>
          <p:cNvSpPr/>
          <p:nvPr/>
        </p:nvSpPr>
        <p:spPr>
          <a:xfrm>
            <a:off x="11901312" y="6176864"/>
            <a:ext cx="290687" cy="597159"/>
          </a:xfrm>
          <a:custGeom>
            <a:avLst/>
            <a:gdLst>
              <a:gd name="connsiteX0" fmla="*/ 627983 w 627983"/>
              <a:gd name="connsiteY0" fmla="*/ 1290066 h 1290066"/>
              <a:gd name="connsiteX1" fmla="*/ 12002 w 627983"/>
              <a:gd name="connsiteY1" fmla="*/ 674180 h 1290066"/>
              <a:gd name="connsiteX2" fmla="*/ 0 w 627983"/>
              <a:gd name="connsiteY2" fmla="*/ 645033 h 1290066"/>
              <a:gd name="connsiteX3" fmla="*/ 12002 w 627983"/>
              <a:gd name="connsiteY3" fmla="*/ 615982 h 1290066"/>
              <a:gd name="connsiteX4" fmla="*/ 627983 w 627983"/>
              <a:gd name="connsiteY4" fmla="*/ 0 h 1290066"/>
              <a:gd name="connsiteX5" fmla="*/ 627983 w 627983"/>
              <a:gd name="connsiteY5" fmla="*/ 1290066 h 129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983" h="1290066">
                <a:moveTo>
                  <a:pt x="627983" y="1290066"/>
                </a:moveTo>
                <a:lnTo>
                  <a:pt x="12002" y="674180"/>
                </a:lnTo>
                <a:cubicBezTo>
                  <a:pt x="4000" y="666083"/>
                  <a:pt x="0" y="655606"/>
                  <a:pt x="0" y="645033"/>
                </a:cubicBezTo>
                <a:cubicBezTo>
                  <a:pt x="0" y="634460"/>
                  <a:pt x="4000" y="623983"/>
                  <a:pt x="12002" y="615982"/>
                </a:cubicBezTo>
                <a:lnTo>
                  <a:pt x="627983" y="0"/>
                </a:lnTo>
                <a:lnTo>
                  <a:pt x="627983" y="1290066"/>
                </a:lnTo>
                <a:close/>
              </a:path>
            </a:pathLst>
          </a:custGeom>
          <a:solidFill>
            <a:srgbClr val="55D2B1"/>
          </a:solidFill>
          <a:ln w="9525" cap="flat">
            <a:noFill/>
            <a:prstDash val="solid"/>
            <a:miter/>
          </a:ln>
        </p:spPr>
        <p:txBody>
          <a:bodyPr rtlCol="0" anchor="ctr"/>
          <a:lstStyle/>
          <a:p>
            <a:endParaRPr lang="en-GB"/>
          </a:p>
        </p:txBody>
      </p:sp>
      <p:sp>
        <p:nvSpPr>
          <p:cNvPr id="11" name="TextBox 10">
            <a:extLst>
              <a:ext uri="{FF2B5EF4-FFF2-40B4-BE49-F238E27FC236}">
                <a16:creationId xmlns:a16="http://schemas.microsoft.com/office/drawing/2014/main" id="{7758CE6C-1C00-0301-E372-3ECF6B84A63E}"/>
              </a:ext>
            </a:extLst>
          </p:cNvPr>
          <p:cNvSpPr txBox="1"/>
          <p:nvPr/>
        </p:nvSpPr>
        <p:spPr>
          <a:xfrm>
            <a:off x="11594250" y="6336943"/>
            <a:ext cx="367829" cy="461665"/>
          </a:xfrm>
          <a:prstGeom prst="rect">
            <a:avLst/>
          </a:prstGeom>
          <a:noFill/>
        </p:spPr>
        <p:txBody>
          <a:bodyPr wrap="square" rtlCol="0">
            <a:spAutoFit/>
          </a:bodyPr>
          <a:lstStyle/>
          <a:p>
            <a:fld id="{AF7127FF-F8DE-4228-8048-97D89ED18292}" type="slidenum">
              <a:rPr lang="en-GB" sz="1200" b="1" smtClean="0">
                <a:solidFill>
                  <a:srgbClr val="1A244A"/>
                </a:solidFill>
                <a:latin typeface="Segoe UI" panose="020B0502040204020203" pitchFamily="34" charset="0"/>
                <a:ea typeface="Calibri" panose="020F0502020204030204" pitchFamily="34" charset="0"/>
                <a:cs typeface="Segoe UI" panose="020B0502040204020203" pitchFamily="34" charset="0"/>
              </a:rPr>
              <a:t>‹#›</a:t>
            </a:fld>
            <a:endParaRPr lang="en-GB" sz="1200" b="1">
              <a:solidFill>
                <a:srgbClr val="1A244A"/>
              </a:solidFill>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36869324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2 - green">
    <p:bg>
      <p:bgPr>
        <a:solidFill>
          <a:schemeClr val="accent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6A018845-D01F-E9C1-0F15-7C43838AA010}"/>
              </a:ext>
            </a:extLst>
          </p:cNvPr>
          <p:cNvSpPr/>
          <p:nvPr/>
        </p:nvSpPr>
        <p:spPr>
          <a:xfrm>
            <a:off x="2571912" y="1488606"/>
            <a:ext cx="9620088" cy="5369394"/>
          </a:xfrm>
          <a:custGeom>
            <a:avLst/>
            <a:gdLst>
              <a:gd name="connsiteX0" fmla="*/ 6924701 w 9620088"/>
              <a:gd name="connsiteY0" fmla="*/ 0 h 5369394"/>
              <a:gd name="connsiteX1" fmla="*/ 9443029 w 9620088"/>
              <a:gd name="connsiteY1" fmla="*/ 457203 h 5369394"/>
              <a:gd name="connsiteX2" fmla="*/ 9620088 w 9620088"/>
              <a:gd name="connsiteY2" fmla="*/ 529815 h 5369394"/>
              <a:gd name="connsiteX3" fmla="*/ 9620088 w 9620088"/>
              <a:gd name="connsiteY3" fmla="*/ 5369394 h 5369394"/>
              <a:gd name="connsiteX4" fmla="*/ 0 w 9620088"/>
              <a:gd name="connsiteY4" fmla="*/ 5369394 h 5369394"/>
              <a:gd name="connsiteX5" fmla="*/ 25377 w 9620088"/>
              <a:gd name="connsiteY5" fmla="*/ 5274802 h 5369394"/>
              <a:gd name="connsiteX6" fmla="*/ 6924701 w 9620088"/>
              <a:gd name="connsiteY6" fmla="*/ 0 h 53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0088" h="5369394">
                <a:moveTo>
                  <a:pt x="6924701" y="0"/>
                </a:moveTo>
                <a:cubicBezTo>
                  <a:pt x="7786551" y="0"/>
                  <a:pt x="8644207" y="149897"/>
                  <a:pt x="9443029" y="457203"/>
                </a:cubicBezTo>
                <a:lnTo>
                  <a:pt x="9620088" y="529815"/>
                </a:lnTo>
                <a:lnTo>
                  <a:pt x="9620088" y="5369394"/>
                </a:lnTo>
                <a:lnTo>
                  <a:pt x="0" y="5369394"/>
                </a:lnTo>
                <a:lnTo>
                  <a:pt x="25377" y="5274802"/>
                </a:lnTo>
                <a:cubicBezTo>
                  <a:pt x="1076014" y="1665517"/>
                  <a:pt x="4051869" y="0"/>
                  <a:pt x="6924701" y="0"/>
                </a:cubicBezTo>
                <a:close/>
              </a:path>
            </a:pathLst>
          </a:custGeom>
          <a:blipFill dpi="0" rotWithShape="1">
            <a:blip r:embed="rId2"/>
            <a:srcRect/>
            <a:tile tx="0" ty="0" sx="65000" sy="6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a:p>
        </p:txBody>
      </p:sp>
      <p:sp>
        <p:nvSpPr>
          <p:cNvPr id="5" name="Text Placeholder 14">
            <a:extLst>
              <a:ext uri="{FF2B5EF4-FFF2-40B4-BE49-F238E27FC236}">
                <a16:creationId xmlns:a16="http://schemas.microsoft.com/office/drawing/2014/main" id="{8127721F-04EF-C7DF-EF7F-C33F9A28CE11}"/>
              </a:ext>
            </a:extLst>
          </p:cNvPr>
          <p:cNvSpPr>
            <a:spLocks noGrp="1"/>
          </p:cNvSpPr>
          <p:nvPr>
            <p:ph type="body" sz="quarter" idx="10" hasCustomPrompt="1"/>
          </p:nvPr>
        </p:nvSpPr>
        <p:spPr>
          <a:xfrm>
            <a:off x="340725" y="1445817"/>
            <a:ext cx="3906155" cy="424732"/>
          </a:xfrm>
        </p:spPr>
        <p:txBody>
          <a:bodyPr wrap="square">
            <a:spAutoFit/>
          </a:bodyPr>
          <a:lstStyle>
            <a:lvl1pPr marL="0" indent="0" algn="l" defTabSz="914400" rtl="0" eaLnBrk="1" latinLnBrk="0" hangingPunct="1">
              <a:buNone/>
              <a:defRPr lang="en-US" sz="2400" kern="1200" dirty="0" smtClean="0">
                <a:solidFill>
                  <a:schemeClr val="tx2"/>
                </a:solidFill>
                <a:latin typeface="Segoe UI" panose="020B0502040204020203" pitchFamily="34" charset="0"/>
                <a:ea typeface="+mn-ea"/>
                <a:cs typeface="Segoe UI" panose="020B0502040204020203" pitchFamily="34" charset="0"/>
              </a:defRPr>
            </a:lvl1pPr>
            <a:lvl2pPr marL="0" indent="0" algn="l" defTabSz="914400" rtl="0" eaLnBrk="1" latinLnBrk="0" hangingPunct="1">
              <a:buNone/>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2pPr>
            <a:lvl3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3pPr>
            <a:lvl4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4pPr>
            <a:lvl5pPr marL="0" algn="l" defTabSz="914400" rtl="0" eaLnBrk="1" latinLnBrk="0" hangingPunct="1">
              <a:defRPr lang="en-GB" sz="2400" kern="1200" dirty="0">
                <a:solidFill>
                  <a:schemeClr val="tx1">
                    <a:lumMod val="95000"/>
                    <a:lumOff val="5000"/>
                  </a:schemeClr>
                </a:solidFill>
                <a:latin typeface="Segoe UI" panose="020B0502040204020203" pitchFamily="34" charset="0"/>
                <a:ea typeface="+mn-ea"/>
                <a:cs typeface="Segoe UI" panose="020B0502040204020203" pitchFamily="34" charset="0"/>
              </a:defRPr>
            </a:lvl5pPr>
          </a:lstStyle>
          <a:p>
            <a:pPr lvl="0"/>
            <a:r>
              <a:rPr lang="en-US"/>
              <a:t>“Quote”</a:t>
            </a:r>
          </a:p>
        </p:txBody>
      </p:sp>
      <p:sp>
        <p:nvSpPr>
          <p:cNvPr id="7" name="Text Placeholder 16">
            <a:extLst>
              <a:ext uri="{FF2B5EF4-FFF2-40B4-BE49-F238E27FC236}">
                <a16:creationId xmlns:a16="http://schemas.microsoft.com/office/drawing/2014/main" id="{1438C83B-F7AC-6F0F-A364-823F391A927E}"/>
              </a:ext>
            </a:extLst>
          </p:cNvPr>
          <p:cNvSpPr>
            <a:spLocks noGrp="1"/>
          </p:cNvSpPr>
          <p:nvPr>
            <p:ph type="body" sz="quarter" idx="11" hasCustomPrompt="1"/>
          </p:nvPr>
        </p:nvSpPr>
        <p:spPr>
          <a:xfrm>
            <a:off x="340889" y="2162365"/>
            <a:ext cx="3905992" cy="329207"/>
          </a:xfrm>
        </p:spPr>
        <p:txBody>
          <a:bodyPr>
            <a:noAutofit/>
          </a:bodyPr>
          <a:lstStyle>
            <a:lvl1pPr marL="0" indent="0" algn="l" defTabSz="914400" rtl="0" eaLnBrk="1" latinLnBrk="0" hangingPunct="1">
              <a:lnSpc>
                <a:spcPts val="2200"/>
              </a:lnSpc>
              <a:buNone/>
              <a:defRPr lang="en-US" sz="1200" b="1" kern="1200" dirty="0" smtClean="0">
                <a:solidFill>
                  <a:schemeClr val="tx2"/>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200" b="1" kern="1200" dirty="0" smtClean="0">
                <a:solidFill>
                  <a:srgbClr val="1A244A"/>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200" b="1" kern="1200" dirty="0">
                <a:solidFill>
                  <a:srgbClr val="1A244A"/>
                </a:solidFill>
                <a:latin typeface="Arial" panose="020B0604020202020204" pitchFamily="34" charset="0"/>
                <a:ea typeface="+mn-ea"/>
                <a:cs typeface="Arial" panose="020B0604020202020204" pitchFamily="34" charset="0"/>
              </a:defRPr>
            </a:lvl5pPr>
          </a:lstStyle>
          <a:p>
            <a:pPr lvl="0"/>
            <a:r>
              <a:rPr lang="en-US"/>
              <a:t>Name - Role</a:t>
            </a:r>
          </a:p>
        </p:txBody>
      </p:sp>
      <p:sp>
        <p:nvSpPr>
          <p:cNvPr id="9" name="Text Placeholder 18">
            <a:extLst>
              <a:ext uri="{FF2B5EF4-FFF2-40B4-BE49-F238E27FC236}">
                <a16:creationId xmlns:a16="http://schemas.microsoft.com/office/drawing/2014/main" id="{88077384-9ACB-A4FD-1E23-82480B85ADDC}"/>
              </a:ext>
            </a:extLst>
          </p:cNvPr>
          <p:cNvSpPr>
            <a:spLocks noGrp="1"/>
          </p:cNvSpPr>
          <p:nvPr>
            <p:ph type="body" sz="quarter" idx="12" hasCustomPrompt="1"/>
          </p:nvPr>
        </p:nvSpPr>
        <p:spPr>
          <a:xfrm>
            <a:off x="340889" y="2429444"/>
            <a:ext cx="3905992" cy="329207"/>
          </a:xfrm>
        </p:spPr>
        <p:txBody>
          <a:bodyPr>
            <a:noAutofit/>
          </a:bodyPr>
          <a:lstStyle>
            <a:lvl1pPr marL="0" indent="0" algn="l" defTabSz="914400" rtl="0" eaLnBrk="1" latinLnBrk="0" hangingPunct="1">
              <a:lnSpc>
                <a:spcPts val="2200"/>
              </a:lnSpc>
              <a:buNone/>
              <a:defRPr lang="en-US" sz="1050" b="1" kern="1200" dirty="0" smtClean="0">
                <a:solidFill>
                  <a:schemeClr val="tx2"/>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050" b="1" kern="1200" dirty="0" smtClean="0">
                <a:solidFill>
                  <a:srgbClr val="409E85"/>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050" b="1" kern="1200" dirty="0">
                <a:solidFill>
                  <a:srgbClr val="409E85"/>
                </a:solidFill>
                <a:latin typeface="Arial" panose="020B0604020202020204" pitchFamily="34" charset="0"/>
                <a:ea typeface="+mn-ea"/>
                <a:cs typeface="Arial" panose="020B0604020202020204" pitchFamily="34" charset="0"/>
              </a:defRPr>
            </a:lvl5pPr>
          </a:lstStyle>
          <a:p>
            <a:pPr lvl="0"/>
            <a:r>
              <a:rPr lang="en-US"/>
              <a:t>ORGANIZATION</a:t>
            </a:r>
          </a:p>
        </p:txBody>
      </p:sp>
      <p:sp>
        <p:nvSpPr>
          <p:cNvPr id="2" name="Graphic 17">
            <a:extLst>
              <a:ext uri="{FF2B5EF4-FFF2-40B4-BE49-F238E27FC236}">
                <a16:creationId xmlns:a16="http://schemas.microsoft.com/office/drawing/2014/main" id="{58DB442F-D7D2-2B09-3A62-68CC2F2D905C}"/>
              </a:ext>
            </a:extLst>
          </p:cNvPr>
          <p:cNvSpPr/>
          <p:nvPr/>
        </p:nvSpPr>
        <p:spPr>
          <a:xfrm>
            <a:off x="460797" y="554458"/>
            <a:ext cx="586579" cy="482028"/>
          </a:xfrm>
          <a:custGeom>
            <a:avLst/>
            <a:gdLst>
              <a:gd name="connsiteX0" fmla="*/ 0 w 297656"/>
              <a:gd name="connsiteY0" fmla="*/ 244602 h 244602"/>
              <a:gd name="connsiteX1" fmla="*/ 0 w 297656"/>
              <a:gd name="connsiteY1" fmla="*/ 135350 h 244602"/>
              <a:gd name="connsiteX2" fmla="*/ 64389 w 297656"/>
              <a:gd name="connsiteY2" fmla="*/ 0 h 244602"/>
              <a:gd name="connsiteX3" fmla="*/ 126397 w 297656"/>
              <a:gd name="connsiteY3" fmla="*/ 0 h 244602"/>
              <a:gd name="connsiteX4" fmla="*/ 75819 w 297656"/>
              <a:gd name="connsiteY4" fmla="*/ 128016 h 244602"/>
              <a:gd name="connsiteX5" fmla="*/ 116586 w 297656"/>
              <a:gd name="connsiteY5" fmla="*/ 128016 h 244602"/>
              <a:gd name="connsiteX6" fmla="*/ 116586 w 297656"/>
              <a:gd name="connsiteY6" fmla="*/ 244602 h 244602"/>
              <a:gd name="connsiteX7" fmla="*/ 0 w 297656"/>
              <a:gd name="connsiteY7" fmla="*/ 244602 h 244602"/>
              <a:gd name="connsiteX8" fmla="*/ 171260 w 297656"/>
              <a:gd name="connsiteY8" fmla="*/ 244602 h 244602"/>
              <a:gd name="connsiteX9" fmla="*/ 171260 w 297656"/>
              <a:gd name="connsiteY9" fmla="*/ 135350 h 244602"/>
              <a:gd name="connsiteX10" fmla="*/ 235649 w 297656"/>
              <a:gd name="connsiteY10" fmla="*/ 0 h 244602"/>
              <a:gd name="connsiteX11" fmla="*/ 297656 w 297656"/>
              <a:gd name="connsiteY11" fmla="*/ 0 h 244602"/>
              <a:gd name="connsiteX12" fmla="*/ 246317 w 297656"/>
              <a:gd name="connsiteY12" fmla="*/ 128016 h 244602"/>
              <a:gd name="connsiteX13" fmla="*/ 287941 w 297656"/>
              <a:gd name="connsiteY13" fmla="*/ 128016 h 244602"/>
              <a:gd name="connsiteX14" fmla="*/ 287941 w 297656"/>
              <a:gd name="connsiteY14" fmla="*/ 244602 h 244602"/>
              <a:gd name="connsiteX15" fmla="*/ 171355 w 297656"/>
              <a:gd name="connsiteY15" fmla="*/ 244602 h 24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656" h="244602">
                <a:moveTo>
                  <a:pt x="0" y="244602"/>
                </a:moveTo>
                <a:lnTo>
                  <a:pt x="0" y="135350"/>
                </a:lnTo>
                <a:lnTo>
                  <a:pt x="64389" y="0"/>
                </a:lnTo>
                <a:lnTo>
                  <a:pt x="126397" y="0"/>
                </a:lnTo>
                <a:lnTo>
                  <a:pt x="75819" y="128016"/>
                </a:lnTo>
                <a:lnTo>
                  <a:pt x="116586" y="128016"/>
                </a:lnTo>
                <a:lnTo>
                  <a:pt x="116586" y="244602"/>
                </a:lnTo>
                <a:lnTo>
                  <a:pt x="0" y="244602"/>
                </a:lnTo>
                <a:close/>
                <a:moveTo>
                  <a:pt x="171260" y="244602"/>
                </a:moveTo>
                <a:lnTo>
                  <a:pt x="171260" y="135350"/>
                </a:lnTo>
                <a:lnTo>
                  <a:pt x="235649" y="0"/>
                </a:lnTo>
                <a:lnTo>
                  <a:pt x="297656" y="0"/>
                </a:lnTo>
                <a:lnTo>
                  <a:pt x="246317" y="128016"/>
                </a:lnTo>
                <a:lnTo>
                  <a:pt x="287941" y="128016"/>
                </a:lnTo>
                <a:lnTo>
                  <a:pt x="287941" y="244602"/>
                </a:lnTo>
                <a:lnTo>
                  <a:pt x="171355" y="244602"/>
                </a:lnTo>
                <a:close/>
              </a:path>
            </a:pathLst>
          </a:custGeom>
          <a:solidFill>
            <a:schemeClr val="tx2"/>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21895116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3 - navy">
    <p:bg>
      <p:bgPr>
        <a:blipFill dpi="0" rotWithShape="1">
          <a:blip r:embed="rId2">
            <a:lum/>
          </a:blip>
          <a:srcRect/>
          <a:tile tx="0" ty="0" sx="67000" sy="67000" flip="none" algn="ctr"/>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36C3D2-0B0C-F6EF-551D-89DC357771AF}"/>
              </a:ext>
            </a:extLst>
          </p:cNvPr>
          <p:cNvSpPr/>
          <p:nvPr/>
        </p:nvSpPr>
        <p:spPr>
          <a:xfrm>
            <a:off x="0" y="0"/>
            <a:ext cx="433185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Graphic 17">
            <a:extLst>
              <a:ext uri="{FF2B5EF4-FFF2-40B4-BE49-F238E27FC236}">
                <a16:creationId xmlns:a16="http://schemas.microsoft.com/office/drawing/2014/main" id="{B74973D8-4F81-0E7E-3B3B-A78704EF2410}"/>
              </a:ext>
            </a:extLst>
          </p:cNvPr>
          <p:cNvSpPr/>
          <p:nvPr/>
        </p:nvSpPr>
        <p:spPr>
          <a:xfrm>
            <a:off x="433086" y="554458"/>
            <a:ext cx="586579" cy="482028"/>
          </a:xfrm>
          <a:custGeom>
            <a:avLst/>
            <a:gdLst>
              <a:gd name="connsiteX0" fmla="*/ 0 w 297656"/>
              <a:gd name="connsiteY0" fmla="*/ 244602 h 244602"/>
              <a:gd name="connsiteX1" fmla="*/ 0 w 297656"/>
              <a:gd name="connsiteY1" fmla="*/ 135350 h 244602"/>
              <a:gd name="connsiteX2" fmla="*/ 64389 w 297656"/>
              <a:gd name="connsiteY2" fmla="*/ 0 h 244602"/>
              <a:gd name="connsiteX3" fmla="*/ 126397 w 297656"/>
              <a:gd name="connsiteY3" fmla="*/ 0 h 244602"/>
              <a:gd name="connsiteX4" fmla="*/ 75819 w 297656"/>
              <a:gd name="connsiteY4" fmla="*/ 128016 h 244602"/>
              <a:gd name="connsiteX5" fmla="*/ 116586 w 297656"/>
              <a:gd name="connsiteY5" fmla="*/ 128016 h 244602"/>
              <a:gd name="connsiteX6" fmla="*/ 116586 w 297656"/>
              <a:gd name="connsiteY6" fmla="*/ 244602 h 244602"/>
              <a:gd name="connsiteX7" fmla="*/ 0 w 297656"/>
              <a:gd name="connsiteY7" fmla="*/ 244602 h 244602"/>
              <a:gd name="connsiteX8" fmla="*/ 171260 w 297656"/>
              <a:gd name="connsiteY8" fmla="*/ 244602 h 244602"/>
              <a:gd name="connsiteX9" fmla="*/ 171260 w 297656"/>
              <a:gd name="connsiteY9" fmla="*/ 135350 h 244602"/>
              <a:gd name="connsiteX10" fmla="*/ 235649 w 297656"/>
              <a:gd name="connsiteY10" fmla="*/ 0 h 244602"/>
              <a:gd name="connsiteX11" fmla="*/ 297656 w 297656"/>
              <a:gd name="connsiteY11" fmla="*/ 0 h 244602"/>
              <a:gd name="connsiteX12" fmla="*/ 246317 w 297656"/>
              <a:gd name="connsiteY12" fmla="*/ 128016 h 244602"/>
              <a:gd name="connsiteX13" fmla="*/ 287941 w 297656"/>
              <a:gd name="connsiteY13" fmla="*/ 128016 h 244602"/>
              <a:gd name="connsiteX14" fmla="*/ 287941 w 297656"/>
              <a:gd name="connsiteY14" fmla="*/ 244602 h 244602"/>
              <a:gd name="connsiteX15" fmla="*/ 171355 w 297656"/>
              <a:gd name="connsiteY15" fmla="*/ 244602 h 24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656" h="244602">
                <a:moveTo>
                  <a:pt x="0" y="244602"/>
                </a:moveTo>
                <a:lnTo>
                  <a:pt x="0" y="135350"/>
                </a:lnTo>
                <a:lnTo>
                  <a:pt x="64389" y="0"/>
                </a:lnTo>
                <a:lnTo>
                  <a:pt x="126397" y="0"/>
                </a:lnTo>
                <a:lnTo>
                  <a:pt x="75819" y="128016"/>
                </a:lnTo>
                <a:lnTo>
                  <a:pt x="116586" y="128016"/>
                </a:lnTo>
                <a:lnTo>
                  <a:pt x="116586" y="244602"/>
                </a:lnTo>
                <a:lnTo>
                  <a:pt x="0" y="244602"/>
                </a:lnTo>
                <a:close/>
                <a:moveTo>
                  <a:pt x="171260" y="244602"/>
                </a:moveTo>
                <a:lnTo>
                  <a:pt x="171260" y="135350"/>
                </a:lnTo>
                <a:lnTo>
                  <a:pt x="235649" y="0"/>
                </a:lnTo>
                <a:lnTo>
                  <a:pt x="297656" y="0"/>
                </a:lnTo>
                <a:lnTo>
                  <a:pt x="246317" y="128016"/>
                </a:lnTo>
                <a:lnTo>
                  <a:pt x="287941" y="128016"/>
                </a:lnTo>
                <a:lnTo>
                  <a:pt x="287941" y="244602"/>
                </a:lnTo>
                <a:lnTo>
                  <a:pt x="171355" y="244602"/>
                </a:lnTo>
                <a:close/>
              </a:path>
            </a:pathLst>
          </a:custGeom>
          <a:solidFill>
            <a:srgbClr val="55D2B1"/>
          </a:solidFill>
          <a:ln w="9525" cap="flat">
            <a:noFill/>
            <a:prstDash val="solid"/>
            <a:miter/>
          </a:ln>
        </p:spPr>
        <p:txBody>
          <a:bodyPr rtlCol="0" anchor="ctr"/>
          <a:lstStyle/>
          <a:p>
            <a:endParaRPr lang="en-GB"/>
          </a:p>
        </p:txBody>
      </p:sp>
      <p:sp>
        <p:nvSpPr>
          <p:cNvPr id="5" name="Text Placeholder 14">
            <a:extLst>
              <a:ext uri="{FF2B5EF4-FFF2-40B4-BE49-F238E27FC236}">
                <a16:creationId xmlns:a16="http://schemas.microsoft.com/office/drawing/2014/main" id="{8127721F-04EF-C7DF-EF7F-C33F9A28CE11}"/>
              </a:ext>
            </a:extLst>
          </p:cNvPr>
          <p:cNvSpPr>
            <a:spLocks noGrp="1"/>
          </p:cNvSpPr>
          <p:nvPr>
            <p:ph type="body" sz="quarter" idx="10" hasCustomPrompt="1"/>
          </p:nvPr>
        </p:nvSpPr>
        <p:spPr>
          <a:xfrm>
            <a:off x="340726" y="1445817"/>
            <a:ext cx="3603202" cy="424732"/>
          </a:xfrm>
        </p:spPr>
        <p:txBody>
          <a:bodyPr wrap="square">
            <a:spAutoFit/>
          </a:bodyPr>
          <a:lstStyle>
            <a:lvl1pPr marL="0" indent="0" algn="l" defTabSz="914400" rtl="0" eaLnBrk="1" latinLnBrk="0" hangingPunct="1">
              <a:buNone/>
              <a:defRPr lang="en-US" sz="2400" kern="1200" dirty="0" smtClean="0">
                <a:solidFill>
                  <a:schemeClr val="bg1"/>
                </a:solidFill>
                <a:latin typeface="Segoe UI" panose="020B0502040204020203" pitchFamily="34" charset="0"/>
                <a:ea typeface="+mn-ea"/>
                <a:cs typeface="Segoe UI" panose="020B0502040204020203" pitchFamily="34" charset="0"/>
              </a:defRPr>
            </a:lvl1pPr>
            <a:lvl2pPr marL="0" indent="0" algn="l" defTabSz="914400" rtl="0" eaLnBrk="1" latinLnBrk="0" hangingPunct="1">
              <a:buNone/>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2pPr>
            <a:lvl3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3pPr>
            <a:lvl4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4pPr>
            <a:lvl5pPr marL="0" algn="l" defTabSz="914400" rtl="0" eaLnBrk="1" latinLnBrk="0" hangingPunct="1">
              <a:defRPr lang="en-GB" sz="2400" kern="1200" dirty="0">
                <a:solidFill>
                  <a:schemeClr val="tx1">
                    <a:lumMod val="95000"/>
                    <a:lumOff val="5000"/>
                  </a:schemeClr>
                </a:solidFill>
                <a:latin typeface="Segoe UI" panose="020B0502040204020203" pitchFamily="34" charset="0"/>
                <a:ea typeface="+mn-ea"/>
                <a:cs typeface="Segoe UI" panose="020B0502040204020203" pitchFamily="34" charset="0"/>
              </a:defRPr>
            </a:lvl5pPr>
          </a:lstStyle>
          <a:p>
            <a:pPr lvl="0"/>
            <a:r>
              <a:rPr lang="en-US"/>
              <a:t>“Quote”</a:t>
            </a:r>
          </a:p>
        </p:txBody>
      </p:sp>
      <p:sp>
        <p:nvSpPr>
          <p:cNvPr id="7" name="Text Placeholder 16">
            <a:extLst>
              <a:ext uri="{FF2B5EF4-FFF2-40B4-BE49-F238E27FC236}">
                <a16:creationId xmlns:a16="http://schemas.microsoft.com/office/drawing/2014/main" id="{1438C83B-F7AC-6F0F-A364-823F391A927E}"/>
              </a:ext>
            </a:extLst>
          </p:cNvPr>
          <p:cNvSpPr>
            <a:spLocks noGrp="1"/>
          </p:cNvSpPr>
          <p:nvPr>
            <p:ph type="body" sz="quarter" idx="11" hasCustomPrompt="1"/>
          </p:nvPr>
        </p:nvSpPr>
        <p:spPr>
          <a:xfrm>
            <a:off x="340889" y="2162365"/>
            <a:ext cx="3603039" cy="329207"/>
          </a:xfrm>
        </p:spPr>
        <p:txBody>
          <a:bodyPr>
            <a:noAutofit/>
          </a:bodyPr>
          <a:lstStyle>
            <a:lvl1pPr marL="0" indent="0" algn="l" defTabSz="914400" rtl="0" eaLnBrk="1" latinLnBrk="0" hangingPunct="1">
              <a:lnSpc>
                <a:spcPts val="2200"/>
              </a:lnSpc>
              <a:buNone/>
              <a:defRPr lang="en-US" sz="1200" b="1" kern="1200" dirty="0" smtClean="0">
                <a:solidFill>
                  <a:schemeClr val="bg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200" b="1" kern="1200" dirty="0" smtClean="0">
                <a:solidFill>
                  <a:srgbClr val="1A244A"/>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200" b="1" kern="1200" dirty="0">
                <a:solidFill>
                  <a:srgbClr val="1A244A"/>
                </a:solidFill>
                <a:latin typeface="Arial" panose="020B0604020202020204" pitchFamily="34" charset="0"/>
                <a:ea typeface="+mn-ea"/>
                <a:cs typeface="Arial" panose="020B0604020202020204" pitchFamily="34" charset="0"/>
              </a:defRPr>
            </a:lvl5pPr>
          </a:lstStyle>
          <a:p>
            <a:pPr lvl="0"/>
            <a:r>
              <a:rPr lang="en-US"/>
              <a:t>Name - Role</a:t>
            </a:r>
          </a:p>
        </p:txBody>
      </p:sp>
      <p:sp>
        <p:nvSpPr>
          <p:cNvPr id="9" name="Text Placeholder 18">
            <a:extLst>
              <a:ext uri="{FF2B5EF4-FFF2-40B4-BE49-F238E27FC236}">
                <a16:creationId xmlns:a16="http://schemas.microsoft.com/office/drawing/2014/main" id="{88077384-9ACB-A4FD-1E23-82480B85ADDC}"/>
              </a:ext>
            </a:extLst>
          </p:cNvPr>
          <p:cNvSpPr>
            <a:spLocks noGrp="1"/>
          </p:cNvSpPr>
          <p:nvPr>
            <p:ph type="body" sz="quarter" idx="12" hasCustomPrompt="1"/>
          </p:nvPr>
        </p:nvSpPr>
        <p:spPr>
          <a:xfrm>
            <a:off x="340889" y="2429444"/>
            <a:ext cx="3603039" cy="329207"/>
          </a:xfrm>
        </p:spPr>
        <p:txBody>
          <a:bodyPr>
            <a:noAutofit/>
          </a:bodyPr>
          <a:lstStyle>
            <a:lvl1pPr marL="0" indent="0" algn="l" defTabSz="914400" rtl="0" eaLnBrk="1" latinLnBrk="0" hangingPunct="1">
              <a:lnSpc>
                <a:spcPts val="2200"/>
              </a:lnSpc>
              <a:buNone/>
              <a:defRPr lang="en-US" sz="1050" b="1" kern="1200" dirty="0" smtClean="0">
                <a:solidFill>
                  <a:schemeClr val="accent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050" b="1" kern="1200" dirty="0" smtClean="0">
                <a:solidFill>
                  <a:srgbClr val="409E85"/>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050" b="1" kern="1200" dirty="0">
                <a:solidFill>
                  <a:srgbClr val="409E85"/>
                </a:solidFill>
                <a:latin typeface="Arial" panose="020B0604020202020204" pitchFamily="34" charset="0"/>
                <a:ea typeface="+mn-ea"/>
                <a:cs typeface="Arial" panose="020B0604020202020204" pitchFamily="34" charset="0"/>
              </a:defRPr>
            </a:lvl5pPr>
          </a:lstStyle>
          <a:p>
            <a:pPr lvl="0"/>
            <a:r>
              <a:rPr lang="en-US"/>
              <a:t>ORGANIZATION</a:t>
            </a:r>
          </a:p>
        </p:txBody>
      </p:sp>
    </p:spTree>
    <p:extLst>
      <p:ext uri="{BB962C8B-B14F-4D97-AF65-F5344CB8AC3E}">
        <p14:creationId xmlns:p14="http://schemas.microsoft.com/office/powerpoint/2010/main" val="7527167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3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36C3D2-0B0C-F6EF-551D-89DC357771AF}"/>
              </a:ext>
            </a:extLst>
          </p:cNvPr>
          <p:cNvSpPr/>
          <p:nvPr/>
        </p:nvSpPr>
        <p:spPr>
          <a:xfrm>
            <a:off x="0" y="0"/>
            <a:ext cx="433185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Graphic 17">
            <a:extLst>
              <a:ext uri="{FF2B5EF4-FFF2-40B4-BE49-F238E27FC236}">
                <a16:creationId xmlns:a16="http://schemas.microsoft.com/office/drawing/2014/main" id="{B74973D8-4F81-0E7E-3B3B-A78704EF2410}"/>
              </a:ext>
            </a:extLst>
          </p:cNvPr>
          <p:cNvSpPr/>
          <p:nvPr/>
        </p:nvSpPr>
        <p:spPr>
          <a:xfrm>
            <a:off x="460797" y="554458"/>
            <a:ext cx="586579" cy="482028"/>
          </a:xfrm>
          <a:custGeom>
            <a:avLst/>
            <a:gdLst>
              <a:gd name="connsiteX0" fmla="*/ 0 w 297656"/>
              <a:gd name="connsiteY0" fmla="*/ 244602 h 244602"/>
              <a:gd name="connsiteX1" fmla="*/ 0 w 297656"/>
              <a:gd name="connsiteY1" fmla="*/ 135350 h 244602"/>
              <a:gd name="connsiteX2" fmla="*/ 64389 w 297656"/>
              <a:gd name="connsiteY2" fmla="*/ 0 h 244602"/>
              <a:gd name="connsiteX3" fmla="*/ 126397 w 297656"/>
              <a:gd name="connsiteY3" fmla="*/ 0 h 244602"/>
              <a:gd name="connsiteX4" fmla="*/ 75819 w 297656"/>
              <a:gd name="connsiteY4" fmla="*/ 128016 h 244602"/>
              <a:gd name="connsiteX5" fmla="*/ 116586 w 297656"/>
              <a:gd name="connsiteY5" fmla="*/ 128016 h 244602"/>
              <a:gd name="connsiteX6" fmla="*/ 116586 w 297656"/>
              <a:gd name="connsiteY6" fmla="*/ 244602 h 244602"/>
              <a:gd name="connsiteX7" fmla="*/ 0 w 297656"/>
              <a:gd name="connsiteY7" fmla="*/ 244602 h 244602"/>
              <a:gd name="connsiteX8" fmla="*/ 171260 w 297656"/>
              <a:gd name="connsiteY8" fmla="*/ 244602 h 244602"/>
              <a:gd name="connsiteX9" fmla="*/ 171260 w 297656"/>
              <a:gd name="connsiteY9" fmla="*/ 135350 h 244602"/>
              <a:gd name="connsiteX10" fmla="*/ 235649 w 297656"/>
              <a:gd name="connsiteY10" fmla="*/ 0 h 244602"/>
              <a:gd name="connsiteX11" fmla="*/ 297656 w 297656"/>
              <a:gd name="connsiteY11" fmla="*/ 0 h 244602"/>
              <a:gd name="connsiteX12" fmla="*/ 246317 w 297656"/>
              <a:gd name="connsiteY12" fmla="*/ 128016 h 244602"/>
              <a:gd name="connsiteX13" fmla="*/ 287941 w 297656"/>
              <a:gd name="connsiteY13" fmla="*/ 128016 h 244602"/>
              <a:gd name="connsiteX14" fmla="*/ 287941 w 297656"/>
              <a:gd name="connsiteY14" fmla="*/ 244602 h 244602"/>
              <a:gd name="connsiteX15" fmla="*/ 171355 w 297656"/>
              <a:gd name="connsiteY15" fmla="*/ 244602 h 24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656" h="244602">
                <a:moveTo>
                  <a:pt x="0" y="244602"/>
                </a:moveTo>
                <a:lnTo>
                  <a:pt x="0" y="135350"/>
                </a:lnTo>
                <a:lnTo>
                  <a:pt x="64389" y="0"/>
                </a:lnTo>
                <a:lnTo>
                  <a:pt x="126397" y="0"/>
                </a:lnTo>
                <a:lnTo>
                  <a:pt x="75819" y="128016"/>
                </a:lnTo>
                <a:lnTo>
                  <a:pt x="116586" y="128016"/>
                </a:lnTo>
                <a:lnTo>
                  <a:pt x="116586" y="244602"/>
                </a:lnTo>
                <a:lnTo>
                  <a:pt x="0" y="244602"/>
                </a:lnTo>
                <a:close/>
                <a:moveTo>
                  <a:pt x="171260" y="244602"/>
                </a:moveTo>
                <a:lnTo>
                  <a:pt x="171260" y="135350"/>
                </a:lnTo>
                <a:lnTo>
                  <a:pt x="235649" y="0"/>
                </a:lnTo>
                <a:lnTo>
                  <a:pt x="297656" y="0"/>
                </a:lnTo>
                <a:lnTo>
                  <a:pt x="246317" y="128016"/>
                </a:lnTo>
                <a:lnTo>
                  <a:pt x="287941" y="128016"/>
                </a:lnTo>
                <a:lnTo>
                  <a:pt x="287941" y="244602"/>
                </a:lnTo>
                <a:lnTo>
                  <a:pt x="171355" y="244602"/>
                </a:lnTo>
                <a:close/>
              </a:path>
            </a:pathLst>
          </a:custGeom>
          <a:solidFill>
            <a:schemeClr val="tx2"/>
          </a:solidFill>
          <a:ln w="9525" cap="flat">
            <a:noFill/>
            <a:prstDash val="solid"/>
            <a:miter/>
          </a:ln>
        </p:spPr>
        <p:txBody>
          <a:bodyPr rtlCol="0" anchor="ctr"/>
          <a:lstStyle/>
          <a:p>
            <a:endParaRPr lang="en-GB"/>
          </a:p>
        </p:txBody>
      </p:sp>
      <p:sp>
        <p:nvSpPr>
          <p:cNvPr id="5" name="Text Placeholder 14">
            <a:extLst>
              <a:ext uri="{FF2B5EF4-FFF2-40B4-BE49-F238E27FC236}">
                <a16:creationId xmlns:a16="http://schemas.microsoft.com/office/drawing/2014/main" id="{8127721F-04EF-C7DF-EF7F-C33F9A28CE11}"/>
              </a:ext>
            </a:extLst>
          </p:cNvPr>
          <p:cNvSpPr>
            <a:spLocks noGrp="1"/>
          </p:cNvSpPr>
          <p:nvPr>
            <p:ph type="body" sz="quarter" idx="10" hasCustomPrompt="1"/>
          </p:nvPr>
        </p:nvSpPr>
        <p:spPr>
          <a:xfrm>
            <a:off x="340726" y="1445817"/>
            <a:ext cx="3603202" cy="424732"/>
          </a:xfrm>
        </p:spPr>
        <p:txBody>
          <a:bodyPr wrap="square">
            <a:spAutoFit/>
          </a:bodyPr>
          <a:lstStyle>
            <a:lvl1pPr marL="0" indent="0" algn="l" defTabSz="914400" rtl="0" eaLnBrk="1" latinLnBrk="0" hangingPunct="1">
              <a:buNone/>
              <a:defRPr lang="en-US" sz="2400" kern="1200" dirty="0" smtClean="0">
                <a:solidFill>
                  <a:schemeClr val="tx2"/>
                </a:solidFill>
                <a:latin typeface="Segoe UI" panose="020B0502040204020203" pitchFamily="34" charset="0"/>
                <a:ea typeface="+mn-ea"/>
                <a:cs typeface="Segoe UI" panose="020B0502040204020203" pitchFamily="34" charset="0"/>
              </a:defRPr>
            </a:lvl1pPr>
            <a:lvl2pPr marL="0" indent="0" algn="l" defTabSz="914400" rtl="0" eaLnBrk="1" latinLnBrk="0" hangingPunct="1">
              <a:buNone/>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2pPr>
            <a:lvl3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3pPr>
            <a:lvl4pPr marL="0" algn="l" defTabSz="914400" rtl="0" eaLnBrk="1" latinLnBrk="0" hangingPunct="1">
              <a:defRPr lang="en-US" sz="2400" kern="1200" dirty="0" smtClean="0">
                <a:solidFill>
                  <a:schemeClr val="tx1">
                    <a:lumMod val="95000"/>
                    <a:lumOff val="5000"/>
                  </a:schemeClr>
                </a:solidFill>
                <a:latin typeface="Segoe UI" panose="020B0502040204020203" pitchFamily="34" charset="0"/>
                <a:ea typeface="+mn-ea"/>
                <a:cs typeface="Segoe UI" panose="020B0502040204020203" pitchFamily="34" charset="0"/>
              </a:defRPr>
            </a:lvl4pPr>
            <a:lvl5pPr marL="0" algn="l" defTabSz="914400" rtl="0" eaLnBrk="1" latinLnBrk="0" hangingPunct="1">
              <a:defRPr lang="en-GB" sz="2400" kern="1200" dirty="0">
                <a:solidFill>
                  <a:schemeClr val="tx1">
                    <a:lumMod val="95000"/>
                    <a:lumOff val="5000"/>
                  </a:schemeClr>
                </a:solidFill>
                <a:latin typeface="Segoe UI" panose="020B0502040204020203" pitchFamily="34" charset="0"/>
                <a:ea typeface="+mn-ea"/>
                <a:cs typeface="Segoe UI" panose="020B0502040204020203" pitchFamily="34" charset="0"/>
              </a:defRPr>
            </a:lvl5pPr>
          </a:lstStyle>
          <a:p>
            <a:pPr lvl="0"/>
            <a:r>
              <a:rPr lang="en-US"/>
              <a:t>“Quote”</a:t>
            </a:r>
          </a:p>
        </p:txBody>
      </p:sp>
      <p:sp>
        <p:nvSpPr>
          <p:cNvPr id="7" name="Text Placeholder 16">
            <a:extLst>
              <a:ext uri="{FF2B5EF4-FFF2-40B4-BE49-F238E27FC236}">
                <a16:creationId xmlns:a16="http://schemas.microsoft.com/office/drawing/2014/main" id="{1438C83B-F7AC-6F0F-A364-823F391A927E}"/>
              </a:ext>
            </a:extLst>
          </p:cNvPr>
          <p:cNvSpPr>
            <a:spLocks noGrp="1"/>
          </p:cNvSpPr>
          <p:nvPr>
            <p:ph type="body" sz="quarter" idx="11" hasCustomPrompt="1"/>
          </p:nvPr>
        </p:nvSpPr>
        <p:spPr>
          <a:xfrm>
            <a:off x="340889" y="2162365"/>
            <a:ext cx="3603039" cy="329207"/>
          </a:xfrm>
        </p:spPr>
        <p:txBody>
          <a:bodyPr>
            <a:noAutofit/>
          </a:bodyPr>
          <a:lstStyle>
            <a:lvl1pPr marL="0" indent="0" algn="l" defTabSz="914400" rtl="0" eaLnBrk="1" latinLnBrk="0" hangingPunct="1">
              <a:lnSpc>
                <a:spcPts val="2200"/>
              </a:lnSpc>
              <a:buNone/>
              <a:defRPr lang="en-US" sz="1200" b="1" kern="1200" dirty="0" smtClean="0">
                <a:solidFill>
                  <a:schemeClr val="tx2"/>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200" b="1" kern="1200" dirty="0" smtClean="0">
                <a:solidFill>
                  <a:srgbClr val="1A244A"/>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200" b="1" kern="1200" dirty="0" smtClean="0">
                <a:solidFill>
                  <a:srgbClr val="1A244A"/>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200" b="1" kern="1200" dirty="0">
                <a:solidFill>
                  <a:srgbClr val="1A244A"/>
                </a:solidFill>
                <a:latin typeface="Arial" panose="020B0604020202020204" pitchFamily="34" charset="0"/>
                <a:ea typeface="+mn-ea"/>
                <a:cs typeface="Arial" panose="020B0604020202020204" pitchFamily="34" charset="0"/>
              </a:defRPr>
            </a:lvl5pPr>
          </a:lstStyle>
          <a:p>
            <a:pPr lvl="0"/>
            <a:r>
              <a:rPr lang="en-US"/>
              <a:t>Name - Role</a:t>
            </a:r>
          </a:p>
        </p:txBody>
      </p:sp>
      <p:sp>
        <p:nvSpPr>
          <p:cNvPr id="9" name="Text Placeholder 18">
            <a:extLst>
              <a:ext uri="{FF2B5EF4-FFF2-40B4-BE49-F238E27FC236}">
                <a16:creationId xmlns:a16="http://schemas.microsoft.com/office/drawing/2014/main" id="{88077384-9ACB-A4FD-1E23-82480B85ADDC}"/>
              </a:ext>
            </a:extLst>
          </p:cNvPr>
          <p:cNvSpPr>
            <a:spLocks noGrp="1"/>
          </p:cNvSpPr>
          <p:nvPr>
            <p:ph type="body" sz="quarter" idx="12" hasCustomPrompt="1"/>
          </p:nvPr>
        </p:nvSpPr>
        <p:spPr>
          <a:xfrm>
            <a:off x="340889" y="2429444"/>
            <a:ext cx="3603039" cy="329207"/>
          </a:xfrm>
        </p:spPr>
        <p:txBody>
          <a:bodyPr>
            <a:noAutofit/>
          </a:bodyPr>
          <a:lstStyle>
            <a:lvl1pPr marL="0" indent="0" algn="l" defTabSz="914400" rtl="0" eaLnBrk="1" latinLnBrk="0" hangingPunct="1">
              <a:lnSpc>
                <a:spcPts val="2200"/>
              </a:lnSpc>
              <a:buNone/>
              <a:defRPr lang="en-US" sz="1050" b="1" kern="1200" dirty="0" smtClean="0">
                <a:solidFill>
                  <a:schemeClr val="tx2"/>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ts val="2200"/>
              </a:lnSpc>
              <a:buNone/>
              <a:defRPr lang="en-US" sz="1050" b="1" kern="1200" dirty="0" smtClean="0">
                <a:solidFill>
                  <a:srgbClr val="409E85"/>
                </a:solidFill>
                <a:latin typeface="Arial" panose="020B0604020202020204" pitchFamily="34" charset="0"/>
                <a:ea typeface="+mn-ea"/>
                <a:cs typeface="Arial" panose="020B0604020202020204" pitchFamily="34" charset="0"/>
              </a:defRPr>
            </a:lvl2pPr>
            <a:lvl3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3pPr>
            <a:lvl4pPr marL="0" algn="l" defTabSz="914400" rtl="0" eaLnBrk="1" latinLnBrk="0" hangingPunct="1">
              <a:lnSpc>
                <a:spcPts val="2200"/>
              </a:lnSpc>
              <a:defRPr lang="en-US" sz="1050" b="1" kern="1200" dirty="0" smtClean="0">
                <a:solidFill>
                  <a:srgbClr val="409E85"/>
                </a:solidFill>
                <a:latin typeface="Arial" panose="020B0604020202020204" pitchFamily="34" charset="0"/>
                <a:ea typeface="+mn-ea"/>
                <a:cs typeface="Arial" panose="020B0604020202020204" pitchFamily="34" charset="0"/>
              </a:defRPr>
            </a:lvl4pPr>
            <a:lvl5pPr marL="0" algn="l" defTabSz="914400" rtl="0" eaLnBrk="1" latinLnBrk="0" hangingPunct="1">
              <a:lnSpc>
                <a:spcPts val="2200"/>
              </a:lnSpc>
              <a:defRPr lang="en-GB" sz="1050" b="1" kern="1200" dirty="0">
                <a:solidFill>
                  <a:srgbClr val="409E85"/>
                </a:solidFill>
                <a:latin typeface="Arial" panose="020B0604020202020204" pitchFamily="34" charset="0"/>
                <a:ea typeface="+mn-ea"/>
                <a:cs typeface="Arial" panose="020B0604020202020204" pitchFamily="34" charset="0"/>
              </a:defRPr>
            </a:lvl5pPr>
          </a:lstStyle>
          <a:p>
            <a:pPr lvl="0"/>
            <a:r>
              <a:rPr lang="en-US"/>
              <a:t>ORGANIZATION</a:t>
            </a:r>
          </a:p>
        </p:txBody>
      </p:sp>
    </p:spTree>
    <p:extLst>
      <p:ext uri="{BB962C8B-B14F-4D97-AF65-F5344CB8AC3E}">
        <p14:creationId xmlns:p14="http://schemas.microsoft.com/office/powerpoint/2010/main" val="21490612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Last Slide">
    <p:bg>
      <p:bgPr>
        <a:solidFill>
          <a:schemeClr val="tx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98D9EF-25D3-C0E9-FCA9-CC474B9F8B62}"/>
              </a:ext>
            </a:extLst>
          </p:cNvPr>
          <p:cNvSpPr txBox="1"/>
          <p:nvPr/>
        </p:nvSpPr>
        <p:spPr>
          <a:xfrm>
            <a:off x="3897630" y="5152469"/>
            <a:ext cx="43967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www.</a:t>
            </a:r>
            <a:r>
              <a:rPr kumimoji="0" lang="en-GB" sz="18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savilleassessment</a:t>
            </a:r>
            <a:r>
              <a:rPr kumimoji="0" lang="en-GB" sz="20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.com</a:t>
            </a:r>
          </a:p>
        </p:txBody>
      </p:sp>
      <p:grpSp>
        <p:nvGrpSpPr>
          <p:cNvPr id="7" name="Group 6">
            <a:extLst>
              <a:ext uri="{FF2B5EF4-FFF2-40B4-BE49-F238E27FC236}">
                <a16:creationId xmlns:a16="http://schemas.microsoft.com/office/drawing/2014/main" id="{81E90B03-1C71-8CF7-3A9D-9AFCFD7BBE6C}"/>
              </a:ext>
            </a:extLst>
          </p:cNvPr>
          <p:cNvGrpSpPr/>
          <p:nvPr/>
        </p:nvGrpSpPr>
        <p:grpSpPr>
          <a:xfrm>
            <a:off x="1" y="0"/>
            <a:ext cx="12192000" cy="6857999"/>
            <a:chOff x="1" y="0"/>
            <a:chExt cx="12192000" cy="6857999"/>
          </a:xfrm>
        </p:grpSpPr>
        <p:sp>
          <p:nvSpPr>
            <p:cNvPr id="8" name="Freeform: Shape 7">
              <a:extLst>
                <a:ext uri="{FF2B5EF4-FFF2-40B4-BE49-F238E27FC236}">
                  <a16:creationId xmlns:a16="http://schemas.microsoft.com/office/drawing/2014/main" id="{B01C417F-AAE6-95BB-EB59-8082B999101F}"/>
                </a:ext>
              </a:extLst>
            </p:cNvPr>
            <p:cNvSpPr/>
            <p:nvPr/>
          </p:nvSpPr>
          <p:spPr>
            <a:xfrm>
              <a:off x="1" y="0"/>
              <a:ext cx="3219345" cy="6415835"/>
            </a:xfrm>
            <a:custGeom>
              <a:avLst/>
              <a:gdLst>
                <a:gd name="connsiteX0" fmla="*/ 0 w 3219345"/>
                <a:gd name="connsiteY0" fmla="*/ 0 h 6415835"/>
                <a:gd name="connsiteX1" fmla="*/ 3219345 w 3219345"/>
                <a:gd name="connsiteY1" fmla="*/ 0 h 6415835"/>
                <a:gd name="connsiteX2" fmla="*/ 3219345 w 3219345"/>
                <a:gd name="connsiteY2" fmla="*/ 6415835 h 6415835"/>
                <a:gd name="connsiteX3" fmla="*/ 0 w 3219345"/>
                <a:gd name="connsiteY3" fmla="*/ 3196987 h 6415835"/>
                <a:gd name="connsiteX4" fmla="*/ 0 w 3219345"/>
                <a:gd name="connsiteY4" fmla="*/ 0 h 6415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9345" h="6415835">
                  <a:moveTo>
                    <a:pt x="0" y="0"/>
                  </a:moveTo>
                  <a:lnTo>
                    <a:pt x="3219345" y="0"/>
                  </a:lnTo>
                  <a:lnTo>
                    <a:pt x="3219345" y="6415835"/>
                  </a:lnTo>
                  <a:lnTo>
                    <a:pt x="0" y="3196987"/>
                  </a:lnTo>
                  <a:lnTo>
                    <a:pt x="0" y="0"/>
                  </a:lnTo>
                  <a:close/>
                </a:path>
              </a:pathLst>
            </a:custGeom>
            <a:solidFill>
              <a:srgbClr val="55D2B1">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9" name="Freeform: Shape 8">
              <a:extLst>
                <a:ext uri="{FF2B5EF4-FFF2-40B4-BE49-F238E27FC236}">
                  <a16:creationId xmlns:a16="http://schemas.microsoft.com/office/drawing/2014/main" id="{02A35EBA-6E2B-04EC-83E9-A43889D7C716}"/>
                </a:ext>
              </a:extLst>
            </p:cNvPr>
            <p:cNvSpPr/>
            <p:nvPr/>
          </p:nvSpPr>
          <p:spPr>
            <a:xfrm>
              <a:off x="8753425" y="0"/>
              <a:ext cx="882635" cy="441285"/>
            </a:xfrm>
            <a:custGeom>
              <a:avLst/>
              <a:gdLst>
                <a:gd name="connsiteX0" fmla="*/ 0 w 882635"/>
                <a:gd name="connsiteY0" fmla="*/ 0 h 441285"/>
                <a:gd name="connsiteX1" fmla="*/ 882635 w 882635"/>
                <a:gd name="connsiteY1" fmla="*/ 0 h 441285"/>
                <a:gd name="connsiteX2" fmla="*/ 441350 w 882635"/>
                <a:gd name="connsiteY2" fmla="*/ 441285 h 441285"/>
                <a:gd name="connsiteX3" fmla="*/ 0 w 882635"/>
                <a:gd name="connsiteY3" fmla="*/ 0 h 441285"/>
              </a:gdLst>
              <a:ahLst/>
              <a:cxnLst>
                <a:cxn ang="0">
                  <a:pos x="connsiteX0" y="connsiteY0"/>
                </a:cxn>
                <a:cxn ang="0">
                  <a:pos x="connsiteX1" y="connsiteY1"/>
                </a:cxn>
                <a:cxn ang="0">
                  <a:pos x="connsiteX2" y="connsiteY2"/>
                </a:cxn>
                <a:cxn ang="0">
                  <a:pos x="connsiteX3" y="connsiteY3"/>
                </a:cxn>
              </a:cxnLst>
              <a:rect l="l" t="t" r="r" b="b"/>
              <a:pathLst>
                <a:path w="882635" h="441285">
                  <a:moveTo>
                    <a:pt x="0" y="0"/>
                  </a:moveTo>
                  <a:lnTo>
                    <a:pt x="882635" y="0"/>
                  </a:lnTo>
                  <a:lnTo>
                    <a:pt x="441350" y="441285"/>
                  </a:lnTo>
                  <a:lnTo>
                    <a:pt x="0" y="0"/>
                  </a:lnTo>
                  <a:close/>
                </a:path>
              </a:pathLst>
            </a:custGeom>
            <a:solidFill>
              <a:srgbClr val="55D2B1">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9">
              <a:extLst>
                <a:ext uri="{FF2B5EF4-FFF2-40B4-BE49-F238E27FC236}">
                  <a16:creationId xmlns:a16="http://schemas.microsoft.com/office/drawing/2014/main" id="{373009C6-8571-BC57-3A51-58AA5689A5BE}"/>
                </a:ext>
              </a:extLst>
            </p:cNvPr>
            <p:cNvSpPr/>
            <p:nvPr/>
          </p:nvSpPr>
          <p:spPr>
            <a:xfrm>
              <a:off x="9194776" y="441285"/>
              <a:ext cx="2997225" cy="6416714"/>
            </a:xfrm>
            <a:custGeom>
              <a:avLst/>
              <a:gdLst>
                <a:gd name="connsiteX0" fmla="*/ 0 w 2997225"/>
                <a:gd name="connsiteY0" fmla="*/ 0 h 6416714"/>
                <a:gd name="connsiteX1" fmla="*/ 2997225 w 2997225"/>
                <a:gd name="connsiteY1" fmla="*/ 2997226 h 6416714"/>
                <a:gd name="connsiteX2" fmla="*/ 2997225 w 2997225"/>
                <a:gd name="connsiteY2" fmla="*/ 6416714 h 6416714"/>
                <a:gd name="connsiteX3" fmla="*/ 0 w 2997225"/>
                <a:gd name="connsiteY3" fmla="*/ 6416714 h 6416714"/>
                <a:gd name="connsiteX4" fmla="*/ 0 w 2997225"/>
                <a:gd name="connsiteY4" fmla="*/ 0 h 6416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7225" h="6416714">
                  <a:moveTo>
                    <a:pt x="0" y="0"/>
                  </a:moveTo>
                  <a:lnTo>
                    <a:pt x="2997225" y="2997226"/>
                  </a:lnTo>
                  <a:lnTo>
                    <a:pt x="2997225" y="6416714"/>
                  </a:lnTo>
                  <a:lnTo>
                    <a:pt x="0" y="6416714"/>
                  </a:lnTo>
                  <a:lnTo>
                    <a:pt x="0" y="0"/>
                  </a:lnTo>
                  <a:close/>
                </a:path>
              </a:pathLst>
            </a:custGeom>
            <a:solidFill>
              <a:srgbClr val="55D2B1">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Freeform: Shape 10">
              <a:extLst>
                <a:ext uri="{FF2B5EF4-FFF2-40B4-BE49-F238E27FC236}">
                  <a16:creationId xmlns:a16="http://schemas.microsoft.com/office/drawing/2014/main" id="{0877FCA1-069D-B533-2333-7E24A9699B98}"/>
                </a:ext>
              </a:extLst>
            </p:cNvPr>
            <p:cNvSpPr/>
            <p:nvPr/>
          </p:nvSpPr>
          <p:spPr>
            <a:xfrm>
              <a:off x="2778062" y="6416715"/>
              <a:ext cx="882568" cy="441284"/>
            </a:xfrm>
            <a:custGeom>
              <a:avLst/>
              <a:gdLst>
                <a:gd name="connsiteX0" fmla="*/ 441284 w 882568"/>
                <a:gd name="connsiteY0" fmla="*/ 0 h 441284"/>
                <a:gd name="connsiteX1" fmla="*/ 882568 w 882568"/>
                <a:gd name="connsiteY1" fmla="*/ 441284 h 441284"/>
                <a:gd name="connsiteX2" fmla="*/ 0 w 882568"/>
                <a:gd name="connsiteY2" fmla="*/ 441284 h 441284"/>
                <a:gd name="connsiteX3" fmla="*/ 441284 w 882568"/>
                <a:gd name="connsiteY3" fmla="*/ 0 h 441284"/>
              </a:gdLst>
              <a:ahLst/>
              <a:cxnLst>
                <a:cxn ang="0">
                  <a:pos x="connsiteX0" y="connsiteY0"/>
                </a:cxn>
                <a:cxn ang="0">
                  <a:pos x="connsiteX1" y="connsiteY1"/>
                </a:cxn>
                <a:cxn ang="0">
                  <a:pos x="connsiteX2" y="connsiteY2"/>
                </a:cxn>
                <a:cxn ang="0">
                  <a:pos x="connsiteX3" y="connsiteY3"/>
                </a:cxn>
              </a:cxnLst>
              <a:rect l="l" t="t" r="r" b="b"/>
              <a:pathLst>
                <a:path w="882568" h="441284">
                  <a:moveTo>
                    <a:pt x="441284" y="0"/>
                  </a:moveTo>
                  <a:lnTo>
                    <a:pt x="882568" y="441284"/>
                  </a:lnTo>
                  <a:lnTo>
                    <a:pt x="0" y="441284"/>
                  </a:lnTo>
                  <a:lnTo>
                    <a:pt x="441284" y="0"/>
                  </a:lnTo>
                  <a:close/>
                </a:path>
              </a:pathLst>
            </a:custGeom>
            <a:solidFill>
              <a:srgbClr val="55D2B1">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12" name="TextBox 11">
            <a:extLst>
              <a:ext uri="{FF2B5EF4-FFF2-40B4-BE49-F238E27FC236}">
                <a16:creationId xmlns:a16="http://schemas.microsoft.com/office/drawing/2014/main" id="{AAF55103-FC42-48B4-0F11-3C2E21B3F08E}"/>
              </a:ext>
            </a:extLst>
          </p:cNvPr>
          <p:cNvSpPr txBox="1"/>
          <p:nvPr/>
        </p:nvSpPr>
        <p:spPr>
          <a:xfrm>
            <a:off x="3897630" y="6288749"/>
            <a:ext cx="4396740" cy="254172"/>
          </a:xfrm>
          <a:prstGeom prst="rect">
            <a:avLst/>
          </a:prstGeom>
          <a:noFill/>
        </p:spPr>
        <p:txBody>
          <a:bodyPr wrap="square" rtlCol="0">
            <a:spAutoFit/>
          </a:bodyPr>
          <a:lstStyle/>
          <a:p>
            <a:pPr algn="ctr">
              <a:lnSpc>
                <a:spcPct val="150000"/>
              </a:lnSpc>
            </a:pPr>
            <a:r>
              <a:rPr lang="en-GB" sz="800" dirty="0">
                <a:solidFill>
                  <a:schemeClr val="bg1"/>
                </a:solidFill>
                <a:latin typeface="Arial" panose="020B0604020202020204" pitchFamily="34" charset="0"/>
                <a:ea typeface="Calibri" panose="020F0502020204030204" pitchFamily="34" charset="0"/>
                <a:cs typeface="Arial" panose="020B0604020202020204" pitchFamily="34" charset="0"/>
              </a:rPr>
              <a:t>© 2024 Saville Assessment Ltd. All rights reserved.</a:t>
            </a:r>
          </a:p>
        </p:txBody>
      </p:sp>
      <p:pic>
        <p:nvPicPr>
          <p:cNvPr id="14" name="Graphic 13">
            <a:extLst>
              <a:ext uri="{FF2B5EF4-FFF2-40B4-BE49-F238E27FC236}">
                <a16:creationId xmlns:a16="http://schemas.microsoft.com/office/drawing/2014/main" id="{98CD8B72-79ED-72DB-4493-2E0AF533EFC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08110" y="1018776"/>
            <a:ext cx="2772618" cy="3026049"/>
          </a:xfrm>
          <a:prstGeom prst="rect">
            <a:avLst/>
          </a:prstGeom>
        </p:spPr>
      </p:pic>
    </p:spTree>
    <p:extLst>
      <p:ext uri="{BB962C8B-B14F-4D97-AF65-F5344CB8AC3E}">
        <p14:creationId xmlns:p14="http://schemas.microsoft.com/office/powerpoint/2010/main" val="24903292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ast Slide 2">
    <p:bg>
      <p:bgPr>
        <a:solidFill>
          <a:schemeClr val="tx2"/>
        </a:solidFill>
        <a:effectLst/>
      </p:bgPr>
    </p:bg>
    <p:spTree>
      <p:nvGrpSpPr>
        <p:cNvPr id="1" name=""/>
        <p:cNvGrpSpPr/>
        <p:nvPr/>
      </p:nvGrpSpPr>
      <p:grpSpPr>
        <a:xfrm>
          <a:off x="0" y="0"/>
          <a:ext cx="0" cy="0"/>
          <a:chOff x="0" y="0"/>
          <a:chExt cx="0" cy="0"/>
        </a:xfrm>
      </p:grpSpPr>
      <p:sp>
        <p:nvSpPr>
          <p:cNvPr id="113" name="Freeform: Shape 112">
            <a:extLst>
              <a:ext uri="{FF2B5EF4-FFF2-40B4-BE49-F238E27FC236}">
                <a16:creationId xmlns:a16="http://schemas.microsoft.com/office/drawing/2014/main" id="{A56D859B-9AEB-75B4-4DDC-7530D9C05978}"/>
              </a:ext>
            </a:extLst>
          </p:cNvPr>
          <p:cNvSpPr/>
          <p:nvPr/>
        </p:nvSpPr>
        <p:spPr>
          <a:xfrm>
            <a:off x="8287651" y="1215171"/>
            <a:ext cx="3904349" cy="5642828"/>
          </a:xfrm>
          <a:custGeom>
            <a:avLst/>
            <a:gdLst>
              <a:gd name="connsiteX0" fmla="*/ 5 w 3904349"/>
              <a:gd name="connsiteY0" fmla="*/ 0 h 5642828"/>
              <a:gd name="connsiteX1" fmla="*/ 3904349 w 3904349"/>
              <a:gd name="connsiteY1" fmla="*/ 3901136 h 5642828"/>
              <a:gd name="connsiteX2" fmla="*/ 3904349 w 3904349"/>
              <a:gd name="connsiteY2" fmla="*/ 4859019 h 5642828"/>
              <a:gd name="connsiteX3" fmla="*/ 3121185 w 3904349"/>
              <a:gd name="connsiteY3" fmla="*/ 5642828 h 5642828"/>
              <a:gd name="connsiteX4" fmla="*/ 0 w 3904349"/>
              <a:gd name="connsiteY4" fmla="*/ 5642828 h 5642828"/>
              <a:gd name="connsiteX5" fmla="*/ 0 w 3904349"/>
              <a:gd name="connsiteY5" fmla="*/ 3 h 5642828"/>
              <a:gd name="connsiteX6" fmla="*/ 1 w 3904349"/>
              <a:gd name="connsiteY6" fmla="*/ 4 h 5642828"/>
              <a:gd name="connsiteX7" fmla="*/ 5 w 3904349"/>
              <a:gd name="connsiteY7" fmla="*/ 0 h 564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4349" h="5642828">
                <a:moveTo>
                  <a:pt x="5" y="0"/>
                </a:moveTo>
                <a:lnTo>
                  <a:pt x="3904349" y="3901136"/>
                </a:lnTo>
                <a:lnTo>
                  <a:pt x="3904349" y="4859019"/>
                </a:lnTo>
                <a:lnTo>
                  <a:pt x="3121185" y="5642828"/>
                </a:lnTo>
                <a:lnTo>
                  <a:pt x="0" y="5642828"/>
                </a:lnTo>
                <a:lnTo>
                  <a:pt x="0" y="3"/>
                </a:lnTo>
                <a:lnTo>
                  <a:pt x="1" y="4"/>
                </a:lnTo>
                <a:lnTo>
                  <a:pt x="5" y="0"/>
                </a:lnTo>
                <a:close/>
              </a:path>
            </a:pathLst>
          </a:custGeom>
          <a:solidFill>
            <a:srgbClr val="55D2B1">
              <a:alpha val="3000"/>
            </a:srgbClr>
          </a:solidFill>
          <a:ln w="3755" cap="flat">
            <a:noFill/>
            <a:prstDash val="solid"/>
            <a:miter/>
          </a:ln>
        </p:spPr>
        <p:txBody>
          <a:bodyPr rtlCol="0" anchor="ctr"/>
          <a:lstStyle/>
          <a:p>
            <a:endParaRPr lang="en-GB"/>
          </a:p>
        </p:txBody>
      </p:sp>
      <p:sp>
        <p:nvSpPr>
          <p:cNvPr id="12" name="TextBox 11">
            <a:extLst>
              <a:ext uri="{FF2B5EF4-FFF2-40B4-BE49-F238E27FC236}">
                <a16:creationId xmlns:a16="http://schemas.microsoft.com/office/drawing/2014/main" id="{AAF55103-FC42-48B4-0F11-3C2E21B3F08E}"/>
              </a:ext>
            </a:extLst>
          </p:cNvPr>
          <p:cNvSpPr txBox="1"/>
          <p:nvPr/>
        </p:nvSpPr>
        <p:spPr>
          <a:xfrm>
            <a:off x="3897630" y="6288749"/>
            <a:ext cx="4396740" cy="254172"/>
          </a:xfrm>
          <a:prstGeom prst="rect">
            <a:avLst/>
          </a:prstGeom>
          <a:noFill/>
        </p:spPr>
        <p:txBody>
          <a:bodyPr wrap="square" rtlCol="0">
            <a:spAutoFit/>
          </a:bodyPr>
          <a:lstStyle/>
          <a:p>
            <a:pPr algn="ctr">
              <a:lnSpc>
                <a:spcPct val="150000"/>
              </a:lnSpc>
            </a:pPr>
            <a:r>
              <a:rPr lang="en-GB" sz="800" dirty="0">
                <a:solidFill>
                  <a:schemeClr val="bg1"/>
                </a:solidFill>
                <a:latin typeface="Arial" panose="020B0604020202020204" pitchFamily="34" charset="0"/>
                <a:ea typeface="Calibri" panose="020F0502020204030204" pitchFamily="34" charset="0"/>
                <a:cs typeface="Arial" panose="020B0604020202020204" pitchFamily="34" charset="0"/>
              </a:rPr>
              <a:t>© 2024 Saville Assessment Ltd. All rights reserved.</a:t>
            </a:r>
          </a:p>
        </p:txBody>
      </p:sp>
      <p:grpSp>
        <p:nvGrpSpPr>
          <p:cNvPr id="118" name="Group 117">
            <a:extLst>
              <a:ext uri="{FF2B5EF4-FFF2-40B4-BE49-F238E27FC236}">
                <a16:creationId xmlns:a16="http://schemas.microsoft.com/office/drawing/2014/main" id="{2FA7E0BF-4D7F-3D16-A78B-4AEA2951B154}"/>
              </a:ext>
            </a:extLst>
          </p:cNvPr>
          <p:cNvGrpSpPr/>
          <p:nvPr/>
        </p:nvGrpSpPr>
        <p:grpSpPr>
          <a:xfrm>
            <a:off x="2037138" y="2014150"/>
            <a:ext cx="8117724" cy="2842055"/>
            <a:chOff x="2160931" y="2014150"/>
            <a:chExt cx="8117724" cy="2842055"/>
          </a:xfrm>
        </p:grpSpPr>
        <p:pic>
          <p:nvPicPr>
            <p:cNvPr id="14" name="Graphic 13">
              <a:extLst>
                <a:ext uri="{FF2B5EF4-FFF2-40B4-BE49-F238E27FC236}">
                  <a16:creationId xmlns:a16="http://schemas.microsoft.com/office/drawing/2014/main" id="{98CD8B72-79ED-72DB-4493-2E0AF533EFC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60931" y="2116321"/>
              <a:ext cx="2419314" cy="2640450"/>
            </a:xfrm>
            <a:prstGeom prst="rect">
              <a:avLst/>
            </a:prstGeom>
          </p:spPr>
        </p:pic>
        <p:cxnSp>
          <p:nvCxnSpPr>
            <p:cNvPr id="3" name="Straight Connector 2">
              <a:extLst>
                <a:ext uri="{FF2B5EF4-FFF2-40B4-BE49-F238E27FC236}">
                  <a16:creationId xmlns:a16="http://schemas.microsoft.com/office/drawing/2014/main" id="{585EF3F2-C4AE-E178-4AE0-78CB6B931D09}"/>
                </a:ext>
              </a:extLst>
            </p:cNvPr>
            <p:cNvCxnSpPr>
              <a:cxnSpLocks/>
            </p:cNvCxnSpPr>
            <p:nvPr/>
          </p:nvCxnSpPr>
          <p:spPr>
            <a:xfrm>
              <a:off x="5650056" y="2014150"/>
              <a:ext cx="0" cy="284205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098D9EF-25D3-C0E9-FCA9-CC474B9F8B62}"/>
                </a:ext>
              </a:extLst>
            </p:cNvPr>
            <p:cNvSpPr txBox="1"/>
            <p:nvPr/>
          </p:nvSpPr>
          <p:spPr>
            <a:xfrm>
              <a:off x="7193569" y="2122929"/>
              <a:ext cx="2993632"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www.</a:t>
              </a:r>
              <a:r>
                <a:rPr kumimoji="0" lang="en-GB" sz="18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savilleassessment</a:t>
              </a:r>
              <a:r>
                <a:rPr kumimoji="0" lang="en-GB" sz="20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.com</a:t>
              </a:r>
            </a:p>
          </p:txBody>
        </p:sp>
        <p:sp>
          <p:nvSpPr>
            <p:cNvPr id="4" name="Freeform: Shape 3">
              <a:extLst>
                <a:ext uri="{FF2B5EF4-FFF2-40B4-BE49-F238E27FC236}">
                  <a16:creationId xmlns:a16="http://schemas.microsoft.com/office/drawing/2014/main" id="{24B7E8A9-3E72-63B0-AA04-19072D4973FF}"/>
                </a:ext>
              </a:extLst>
            </p:cNvPr>
            <p:cNvSpPr/>
            <p:nvPr/>
          </p:nvSpPr>
          <p:spPr>
            <a:xfrm rot="5400000">
              <a:off x="6696078" y="2268881"/>
              <a:ext cx="527398" cy="207333"/>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rgbClr val="55D2B1"/>
            </a:solidFill>
            <a:ln w="4073" cap="flat">
              <a:noFill/>
              <a:prstDash val="solid"/>
              <a:miter/>
            </a:ln>
          </p:spPr>
          <p:txBody>
            <a:bodyPr rtlCol="0" anchor="ctr"/>
            <a:lstStyle/>
            <a:p>
              <a:endParaRPr lang="en-GB"/>
            </a:p>
          </p:txBody>
        </p:sp>
        <p:sp>
          <p:nvSpPr>
            <p:cNvPr id="5" name="TextBox 4">
              <a:extLst>
                <a:ext uri="{FF2B5EF4-FFF2-40B4-BE49-F238E27FC236}">
                  <a16:creationId xmlns:a16="http://schemas.microsoft.com/office/drawing/2014/main" id="{549D2551-03D3-20F8-E006-48D9BE5BFE4B}"/>
                </a:ext>
              </a:extLst>
            </p:cNvPr>
            <p:cNvSpPr txBox="1"/>
            <p:nvPr/>
          </p:nvSpPr>
          <p:spPr>
            <a:xfrm>
              <a:off x="7193569" y="3205044"/>
              <a:ext cx="2993632"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+44(0)20 8619 9000</a:t>
              </a:r>
            </a:p>
          </p:txBody>
        </p:sp>
        <p:sp>
          <p:nvSpPr>
            <p:cNvPr id="13" name="Freeform: Shape 12">
              <a:extLst>
                <a:ext uri="{FF2B5EF4-FFF2-40B4-BE49-F238E27FC236}">
                  <a16:creationId xmlns:a16="http://schemas.microsoft.com/office/drawing/2014/main" id="{8763D0CC-5CF0-5E4D-3888-E5059EC19A0B}"/>
                </a:ext>
              </a:extLst>
            </p:cNvPr>
            <p:cNvSpPr/>
            <p:nvPr/>
          </p:nvSpPr>
          <p:spPr>
            <a:xfrm rot="5400000">
              <a:off x="6696078" y="3336763"/>
              <a:ext cx="527398" cy="207333"/>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rgbClr val="55D2B1"/>
            </a:solidFill>
            <a:ln w="4073" cap="flat">
              <a:noFill/>
              <a:prstDash val="solid"/>
              <a:miter/>
            </a:ln>
          </p:spPr>
          <p:txBody>
            <a:bodyPr rtlCol="0" anchor="ctr"/>
            <a:lstStyle/>
            <a:p>
              <a:endParaRPr lang="en-GB"/>
            </a:p>
          </p:txBody>
        </p:sp>
        <p:sp>
          <p:nvSpPr>
            <p:cNvPr id="15" name="TextBox 14">
              <a:extLst>
                <a:ext uri="{FF2B5EF4-FFF2-40B4-BE49-F238E27FC236}">
                  <a16:creationId xmlns:a16="http://schemas.microsoft.com/office/drawing/2014/main" id="{1C489FC4-16FF-CB68-EA66-472ABBF90130}"/>
                </a:ext>
              </a:extLst>
            </p:cNvPr>
            <p:cNvSpPr txBox="1"/>
            <p:nvPr/>
          </p:nvSpPr>
          <p:spPr>
            <a:xfrm>
              <a:off x="7193568" y="4261496"/>
              <a:ext cx="308508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info@</a:t>
              </a:r>
              <a:r>
                <a:rPr kumimoji="0" lang="en-GB" sz="18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savilleassessment</a:t>
              </a:r>
              <a:r>
                <a:rPr kumimoji="0" lang="en-GB" sz="2000" b="0" i="0" u="none" strike="noStrike" kern="1200" cap="none" spc="0" normalizeH="0" baseline="0" noProof="0">
                  <a:ln>
                    <a:noFill/>
                  </a:ln>
                  <a:solidFill>
                    <a:prstClr val="white"/>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.com</a:t>
              </a:r>
            </a:p>
          </p:txBody>
        </p:sp>
        <p:sp>
          <p:nvSpPr>
            <p:cNvPr id="16" name="Freeform: Shape 15">
              <a:extLst>
                <a:ext uri="{FF2B5EF4-FFF2-40B4-BE49-F238E27FC236}">
                  <a16:creationId xmlns:a16="http://schemas.microsoft.com/office/drawing/2014/main" id="{37436DDF-9415-000D-7EC1-7FA4B646F6AA}"/>
                </a:ext>
              </a:extLst>
            </p:cNvPr>
            <p:cNvSpPr/>
            <p:nvPr/>
          </p:nvSpPr>
          <p:spPr>
            <a:xfrm rot="5400000">
              <a:off x="6696078" y="4389405"/>
              <a:ext cx="527398" cy="207333"/>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rgbClr val="55D2B1"/>
            </a:solidFill>
            <a:ln w="4073" cap="flat">
              <a:noFill/>
              <a:prstDash val="solid"/>
              <a:miter/>
            </a:ln>
          </p:spPr>
          <p:txBody>
            <a:bodyPr rtlCol="0" anchor="ctr"/>
            <a:lstStyle/>
            <a:p>
              <a:endParaRPr lang="en-GB"/>
            </a:p>
          </p:txBody>
        </p:sp>
      </p:grpSp>
      <p:sp>
        <p:nvSpPr>
          <p:cNvPr id="115" name="Freeform: Shape 114">
            <a:extLst>
              <a:ext uri="{FF2B5EF4-FFF2-40B4-BE49-F238E27FC236}">
                <a16:creationId xmlns:a16="http://schemas.microsoft.com/office/drawing/2014/main" id="{BAF5DDB7-E40A-CE16-606A-A02D62D43D62}"/>
              </a:ext>
            </a:extLst>
          </p:cNvPr>
          <p:cNvSpPr/>
          <p:nvPr/>
        </p:nvSpPr>
        <p:spPr>
          <a:xfrm>
            <a:off x="-1" y="0"/>
            <a:ext cx="3900917" cy="5598471"/>
          </a:xfrm>
          <a:custGeom>
            <a:avLst/>
            <a:gdLst>
              <a:gd name="connsiteX0" fmla="*/ 734567 w 3900917"/>
              <a:gd name="connsiteY0" fmla="*/ 0 h 5598471"/>
              <a:gd name="connsiteX1" fmla="*/ 3900917 w 3900917"/>
              <a:gd name="connsiteY1" fmla="*/ 0 h 5598471"/>
              <a:gd name="connsiteX2" fmla="*/ 3900917 w 3900917"/>
              <a:gd name="connsiteY2" fmla="*/ 5598471 h 5598471"/>
              <a:gd name="connsiteX3" fmla="*/ 0 w 3900917"/>
              <a:gd name="connsiteY3" fmla="*/ 1694346 h 5598471"/>
              <a:gd name="connsiteX4" fmla="*/ 0 w 3900917"/>
              <a:gd name="connsiteY4" fmla="*/ 735776 h 5598471"/>
              <a:gd name="connsiteX5" fmla="*/ 734567 w 3900917"/>
              <a:gd name="connsiteY5" fmla="*/ 0 h 5598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0917" h="5598471">
                <a:moveTo>
                  <a:pt x="734567" y="0"/>
                </a:moveTo>
                <a:lnTo>
                  <a:pt x="3900917" y="0"/>
                </a:lnTo>
                <a:lnTo>
                  <a:pt x="3900917" y="5598471"/>
                </a:lnTo>
                <a:lnTo>
                  <a:pt x="0" y="1694346"/>
                </a:lnTo>
                <a:lnTo>
                  <a:pt x="0" y="735776"/>
                </a:lnTo>
                <a:lnTo>
                  <a:pt x="734567" y="0"/>
                </a:lnTo>
                <a:close/>
              </a:path>
            </a:pathLst>
          </a:custGeom>
          <a:solidFill>
            <a:srgbClr val="55D2B1">
              <a:alpha val="3000"/>
            </a:srgbClr>
          </a:solidFill>
          <a:ln w="375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14" name="Freeform: Shape 113">
            <a:extLst>
              <a:ext uri="{FF2B5EF4-FFF2-40B4-BE49-F238E27FC236}">
                <a16:creationId xmlns:a16="http://schemas.microsoft.com/office/drawing/2014/main" id="{03FAFC63-C994-1E64-EAB7-D64CCC4FB498}"/>
              </a:ext>
            </a:extLst>
          </p:cNvPr>
          <p:cNvSpPr/>
          <p:nvPr/>
        </p:nvSpPr>
        <p:spPr>
          <a:xfrm>
            <a:off x="7072476" y="0"/>
            <a:ext cx="2429279" cy="1215175"/>
          </a:xfrm>
          <a:custGeom>
            <a:avLst/>
            <a:gdLst>
              <a:gd name="connsiteX0" fmla="*/ 0 w 2429279"/>
              <a:gd name="connsiteY0" fmla="*/ 0 h 1215175"/>
              <a:gd name="connsiteX1" fmla="*/ 2429279 w 2429279"/>
              <a:gd name="connsiteY1" fmla="*/ 0 h 1215175"/>
              <a:gd name="connsiteX2" fmla="*/ 1215180 w 2429279"/>
              <a:gd name="connsiteY2" fmla="*/ 1215172 h 1215175"/>
              <a:gd name="connsiteX3" fmla="*/ 1215175 w 2429279"/>
              <a:gd name="connsiteY3" fmla="*/ 1215167 h 1215175"/>
              <a:gd name="connsiteX4" fmla="*/ 1215175 w 2429279"/>
              <a:gd name="connsiteY4" fmla="*/ 1215175 h 1215175"/>
              <a:gd name="connsiteX5" fmla="*/ 0 w 2429279"/>
              <a:gd name="connsiteY5" fmla="*/ 0 h 121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9279" h="1215175">
                <a:moveTo>
                  <a:pt x="0" y="0"/>
                </a:moveTo>
                <a:lnTo>
                  <a:pt x="2429279" y="0"/>
                </a:lnTo>
                <a:lnTo>
                  <a:pt x="1215180" y="1215172"/>
                </a:lnTo>
                <a:lnTo>
                  <a:pt x="1215175" y="1215167"/>
                </a:lnTo>
                <a:lnTo>
                  <a:pt x="1215175" y="1215175"/>
                </a:lnTo>
                <a:lnTo>
                  <a:pt x="0" y="0"/>
                </a:lnTo>
                <a:close/>
              </a:path>
            </a:pathLst>
          </a:custGeom>
          <a:solidFill>
            <a:srgbClr val="55D2B1">
              <a:alpha val="3000"/>
            </a:srgbClr>
          </a:solidFill>
          <a:ln w="3755"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EC0650C7-A129-27BB-F8D6-5E1F3727AD49}"/>
              </a:ext>
            </a:extLst>
          </p:cNvPr>
          <p:cNvSpPr/>
          <p:nvPr/>
        </p:nvSpPr>
        <p:spPr>
          <a:xfrm>
            <a:off x="2644819" y="5598462"/>
            <a:ext cx="2519076" cy="1259538"/>
          </a:xfrm>
          <a:custGeom>
            <a:avLst/>
            <a:gdLst>
              <a:gd name="connsiteX0" fmla="*/ 1259538 w 2519076"/>
              <a:gd name="connsiteY0" fmla="*/ 0 h 1259538"/>
              <a:gd name="connsiteX1" fmla="*/ 2519076 w 2519076"/>
              <a:gd name="connsiteY1" fmla="*/ 1259538 h 1259538"/>
              <a:gd name="connsiteX2" fmla="*/ 0 w 2519076"/>
              <a:gd name="connsiteY2" fmla="*/ 1259538 h 1259538"/>
              <a:gd name="connsiteX3" fmla="*/ 1259538 w 2519076"/>
              <a:gd name="connsiteY3" fmla="*/ 0 h 1259538"/>
            </a:gdLst>
            <a:ahLst/>
            <a:cxnLst>
              <a:cxn ang="0">
                <a:pos x="connsiteX0" y="connsiteY0"/>
              </a:cxn>
              <a:cxn ang="0">
                <a:pos x="connsiteX1" y="connsiteY1"/>
              </a:cxn>
              <a:cxn ang="0">
                <a:pos x="connsiteX2" y="connsiteY2"/>
              </a:cxn>
              <a:cxn ang="0">
                <a:pos x="connsiteX3" y="connsiteY3"/>
              </a:cxn>
            </a:cxnLst>
            <a:rect l="l" t="t" r="r" b="b"/>
            <a:pathLst>
              <a:path w="2519076" h="1259538">
                <a:moveTo>
                  <a:pt x="1259538" y="0"/>
                </a:moveTo>
                <a:lnTo>
                  <a:pt x="2519076" y="1259538"/>
                </a:lnTo>
                <a:lnTo>
                  <a:pt x="0" y="1259538"/>
                </a:lnTo>
                <a:lnTo>
                  <a:pt x="1259538" y="0"/>
                </a:lnTo>
                <a:close/>
              </a:path>
            </a:pathLst>
          </a:custGeom>
          <a:solidFill>
            <a:srgbClr val="55D2B1">
              <a:alpha val="3000"/>
            </a:srgbClr>
          </a:solidFill>
          <a:ln w="3755"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0B2FD51C-8E76-314B-D74B-4BA5523D4A65}"/>
              </a:ext>
            </a:extLst>
          </p:cNvPr>
          <p:cNvSpPr/>
          <p:nvPr/>
        </p:nvSpPr>
        <p:spPr>
          <a:xfrm>
            <a:off x="11408836" y="6074191"/>
            <a:ext cx="783164" cy="783809"/>
          </a:xfrm>
          <a:custGeom>
            <a:avLst/>
            <a:gdLst>
              <a:gd name="connsiteX0" fmla="*/ 783164 w 783164"/>
              <a:gd name="connsiteY0" fmla="*/ 0 h 783809"/>
              <a:gd name="connsiteX1" fmla="*/ 783164 w 783164"/>
              <a:gd name="connsiteY1" fmla="*/ 783809 h 783809"/>
              <a:gd name="connsiteX2" fmla="*/ 0 w 783164"/>
              <a:gd name="connsiteY2" fmla="*/ 783809 h 783809"/>
              <a:gd name="connsiteX3" fmla="*/ 783164 w 783164"/>
              <a:gd name="connsiteY3" fmla="*/ 0 h 783809"/>
            </a:gdLst>
            <a:ahLst/>
            <a:cxnLst>
              <a:cxn ang="0">
                <a:pos x="connsiteX0" y="connsiteY0"/>
              </a:cxn>
              <a:cxn ang="0">
                <a:pos x="connsiteX1" y="connsiteY1"/>
              </a:cxn>
              <a:cxn ang="0">
                <a:pos x="connsiteX2" y="connsiteY2"/>
              </a:cxn>
              <a:cxn ang="0">
                <a:pos x="connsiteX3" y="connsiteY3"/>
              </a:cxn>
            </a:cxnLst>
            <a:rect l="l" t="t" r="r" b="b"/>
            <a:pathLst>
              <a:path w="783164" h="783809">
                <a:moveTo>
                  <a:pt x="783164" y="0"/>
                </a:moveTo>
                <a:lnTo>
                  <a:pt x="783164" y="783809"/>
                </a:lnTo>
                <a:lnTo>
                  <a:pt x="0" y="783809"/>
                </a:lnTo>
                <a:lnTo>
                  <a:pt x="783164" y="0"/>
                </a:lnTo>
                <a:close/>
              </a:path>
            </a:pathLst>
          </a:custGeom>
          <a:solidFill>
            <a:srgbClr val="55D2B1">
              <a:alpha val="5000"/>
            </a:srgbClr>
          </a:solidFill>
          <a:ln w="3755" cap="flat">
            <a:noFill/>
            <a:prstDash val="solid"/>
            <a:miter/>
          </a:ln>
        </p:spPr>
        <p:txBody>
          <a:bodyPr rtlCol="0" anchor="ctr"/>
          <a:lstStyle/>
          <a:p>
            <a:endParaRPr lang="en-GB"/>
          </a:p>
        </p:txBody>
      </p:sp>
    </p:spTree>
    <p:extLst>
      <p:ext uri="{BB962C8B-B14F-4D97-AF65-F5344CB8AC3E}">
        <p14:creationId xmlns:p14="http://schemas.microsoft.com/office/powerpoint/2010/main" val="2572757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8041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p>
        </p:txBody>
      </p:sp>
      <p:sp>
        <p:nvSpPr>
          <p:cNvPr id="8"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0" name="Content Placeholder 2"/>
          <p:cNvSpPr>
            <a:spLocks noGrp="1"/>
          </p:cNvSpPr>
          <p:nvPr>
            <p:ph idx="1"/>
          </p:nvPr>
        </p:nvSpPr>
        <p:spPr>
          <a:xfrm>
            <a:off x="609600" y="1524000"/>
            <a:ext cx="10972800" cy="4572000"/>
          </a:xfrm>
        </p:spPr>
        <p:txBody>
          <a:bodyPr/>
          <a:lstStyle>
            <a:lvl5pPr>
              <a:defRPr baseline="0"/>
            </a:lvl5pPr>
            <a:lvl6pPr>
              <a:defRPr baseline="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p:cNvCxnSpPr/>
          <p:nvPr userDrawn="1"/>
        </p:nvCxnSpPr>
        <p:spPr>
          <a:xfrm>
            <a:off x="609600" y="6248400"/>
            <a:ext cx="109728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Slide Number Placeholder 5"/>
          <p:cNvSpPr>
            <a:spLocks noGrp="1"/>
          </p:cNvSpPr>
          <p:nvPr>
            <p:ph type="sldNum" sz="quarter" idx="12"/>
          </p:nvPr>
        </p:nvSpPr>
        <p:spPr>
          <a:xfrm>
            <a:off x="11074400" y="6487889"/>
            <a:ext cx="508000" cy="138499"/>
          </a:xfrm>
        </p:spPr>
        <p:txBody>
          <a:bodyPr/>
          <a:lstStyle/>
          <a:p>
            <a:fld id="{2083E393-C0BF-4ED8-8545-7E4C90AFF831}" type="slidenum">
              <a:rPr lang="en-US" smtClean="0"/>
              <a:pPr/>
              <a:t>‹#›</a:t>
            </a:fld>
            <a:endParaRPr lang="en-US"/>
          </a:p>
        </p:txBody>
      </p:sp>
      <p:sp>
        <p:nvSpPr>
          <p:cNvPr id="21" name="Footer Placeholder 3 Copyright"/>
          <p:cNvSpPr>
            <a:spLocks noGrp="1"/>
          </p:cNvSpPr>
          <p:nvPr>
            <p:ph type="ftr" sz="quarter" idx="11"/>
          </p:nvPr>
        </p:nvSpPr>
        <p:spPr>
          <a:xfrm>
            <a:off x="609601" y="6539302"/>
            <a:ext cx="7037137" cy="92333"/>
          </a:xfrm>
        </p:spPr>
        <p:txBody>
          <a:bodyPr/>
          <a:lstStyle/>
          <a:p>
            <a:endParaRPr lang="en-US"/>
          </a:p>
        </p:txBody>
      </p:sp>
      <p:pic>
        <p:nvPicPr>
          <p:cNvPr id="9" name="Picture 8">
            <a:extLst>
              <a:ext uri="{FF2B5EF4-FFF2-40B4-BE49-F238E27FC236}">
                <a16:creationId xmlns:a16="http://schemas.microsoft.com/office/drawing/2014/main" id="{7216FE8C-D9C1-4F95-A1AB-EE7AECD6E7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72506" y="6316827"/>
            <a:ext cx="1435762" cy="393244"/>
          </a:xfrm>
          <a:prstGeom prst="rect">
            <a:avLst/>
          </a:prstGeom>
        </p:spPr>
      </p:pic>
    </p:spTree>
    <p:extLst>
      <p:ext uri="{BB962C8B-B14F-4D97-AF65-F5344CB8AC3E}">
        <p14:creationId xmlns:p14="http://schemas.microsoft.com/office/powerpoint/2010/main" val="37370543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5" name="Slide Number Placeholder 5"/>
          <p:cNvSpPr>
            <a:spLocks noGrp="1"/>
          </p:cNvSpPr>
          <p:nvPr>
            <p:ph type="sldNum" sz="quarter" idx="12"/>
          </p:nvPr>
        </p:nvSpPr>
        <p:spPr>
          <a:xfrm>
            <a:off x="11074400" y="6487889"/>
            <a:ext cx="508000" cy="138499"/>
          </a:xfrm>
        </p:spPr>
        <p:txBody>
          <a:bodyPr/>
          <a:lstStyle/>
          <a:p>
            <a:fld id="{2083E393-C0BF-4ED8-8545-7E4C90AFF831}" type="slidenum">
              <a:rPr lang="en-US" smtClean="0"/>
              <a:pPr/>
              <a:t>‹#›</a:t>
            </a:fld>
            <a:endParaRPr lang="en-US"/>
          </a:p>
        </p:txBody>
      </p:sp>
      <p:pic>
        <p:nvPicPr>
          <p:cNvPr id="5" name="Picture 4">
            <a:extLst>
              <a:ext uri="{FF2B5EF4-FFF2-40B4-BE49-F238E27FC236}">
                <a16:creationId xmlns:a16="http://schemas.microsoft.com/office/drawing/2014/main" id="{3D70C9E3-F9C3-4CD9-8A05-7791A0CDD2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571078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8367642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09521" y="1739707"/>
            <a:ext cx="6572958" cy="1692212"/>
          </a:xfrm>
          <a:prstGeom prst="rect">
            <a:avLst/>
          </a:prstGeom>
        </p:spPr>
      </p:pic>
      <p:sp>
        <p:nvSpPr>
          <p:cNvPr id="3" name="TextBox 2"/>
          <p:cNvSpPr txBox="1"/>
          <p:nvPr userDrawn="1"/>
        </p:nvSpPr>
        <p:spPr>
          <a:xfrm>
            <a:off x="3333127" y="3668950"/>
            <a:ext cx="5525745" cy="400110"/>
          </a:xfrm>
          <a:prstGeom prst="rect">
            <a:avLst/>
          </a:prstGeom>
          <a:noFill/>
        </p:spPr>
        <p:txBody>
          <a:bodyPr wrap="square" rtlCol="0">
            <a:spAutoFit/>
          </a:bodyPr>
          <a:lstStyle/>
          <a:p>
            <a:pPr algn="ctr"/>
            <a:r>
              <a:rPr lang="en-US" sz="2000"/>
              <a:t>www.savilleassessment.com</a:t>
            </a:r>
            <a:endParaRPr lang="en-GB" sz="2000"/>
          </a:p>
        </p:txBody>
      </p:sp>
      <p:cxnSp>
        <p:nvCxnSpPr>
          <p:cNvPr id="9" name="Straight Connector 8"/>
          <p:cNvCxnSpPr>
            <a:cxnSpLocks/>
          </p:cNvCxnSpPr>
          <p:nvPr userDrawn="1"/>
        </p:nvCxnSpPr>
        <p:spPr>
          <a:xfrm>
            <a:off x="3151001" y="3464965"/>
            <a:ext cx="5889998" cy="4"/>
          </a:xfrm>
          <a:prstGeom prst="line">
            <a:avLst/>
          </a:prstGeom>
          <a:ln w="28575">
            <a:solidFill>
              <a:srgbClr val="D8DBD8"/>
            </a:solidFill>
          </a:ln>
        </p:spPr>
        <p:style>
          <a:lnRef idx="1">
            <a:schemeClr val="accent1"/>
          </a:lnRef>
          <a:fillRef idx="0">
            <a:schemeClr val="accent1"/>
          </a:fillRef>
          <a:effectRef idx="0">
            <a:schemeClr val="accent1"/>
          </a:effectRef>
          <a:fontRef idx="minor">
            <a:schemeClr val="tx1"/>
          </a:fontRef>
        </p:style>
      </p:cxnSp>
      <p:sp>
        <p:nvSpPr>
          <p:cNvPr id="10" name="Footer Placeholder 3 Copyright">
            <a:extLst>
              <a:ext uri="{FF2B5EF4-FFF2-40B4-BE49-F238E27FC236}">
                <a16:creationId xmlns:a16="http://schemas.microsoft.com/office/drawing/2014/main" id="{B89421D4-460E-414E-9881-992193F3E403}"/>
              </a:ext>
            </a:extLst>
          </p:cNvPr>
          <p:cNvSpPr>
            <a:spLocks noGrp="1"/>
          </p:cNvSpPr>
          <p:nvPr>
            <p:ph type="ftr" sz="quarter" idx="11"/>
          </p:nvPr>
        </p:nvSpPr>
        <p:spPr>
          <a:xfrm>
            <a:off x="2299994" y="6260565"/>
            <a:ext cx="7592008" cy="217825"/>
          </a:xfrm>
          <a:prstGeom prst="rect">
            <a:avLst/>
          </a:prstGeom>
        </p:spPr>
        <p:txBody>
          <a:bodyPr/>
          <a:lstStyle>
            <a:lvl1pPr algn="ctr">
              <a:defRPr sz="1200"/>
            </a:lvl1pPr>
          </a:lstStyle>
          <a:p>
            <a:endParaRPr lang="en-US"/>
          </a:p>
        </p:txBody>
      </p:sp>
      <p:pic>
        <p:nvPicPr>
          <p:cNvPr id="6" name="Graphic 5">
            <a:extLst>
              <a:ext uri="{FF2B5EF4-FFF2-40B4-BE49-F238E27FC236}">
                <a16:creationId xmlns:a16="http://schemas.microsoft.com/office/drawing/2014/main" id="{FEBB3269-ABCE-415C-9A5F-0585224CB20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195462" y="4297714"/>
            <a:ext cx="1801073" cy="237641"/>
          </a:xfrm>
          <a:prstGeom prst="rect">
            <a:avLst/>
          </a:prstGeom>
        </p:spPr>
      </p:pic>
    </p:spTree>
    <p:extLst>
      <p:ext uri="{BB962C8B-B14F-4D97-AF65-F5344CB8AC3E}">
        <p14:creationId xmlns:p14="http://schemas.microsoft.com/office/powerpoint/2010/main" val="2878602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76B43-DF0F-6D56-0F9A-2C821C516852}"/>
              </a:ext>
            </a:extLst>
          </p:cNvPr>
          <p:cNvSpPr>
            <a:spLocks noGrp="1"/>
          </p:cNvSpPr>
          <p:nvPr>
            <p:ph type="title" hasCustomPrompt="1"/>
          </p:nvPr>
        </p:nvSpPr>
        <p:spPr>
          <a:xfrm>
            <a:off x="339437" y="434253"/>
            <a:ext cx="8147261" cy="720291"/>
          </a:xfrm>
          <a:prstGeom prst="rect">
            <a:avLst/>
          </a:prstGeom>
        </p:spPr>
        <p:txBody>
          <a:bodyPr>
            <a:normAutofit/>
          </a:bodyPr>
          <a:lstStyle>
            <a:lvl1pPr>
              <a:defRPr sz="4000" b="1">
                <a:solidFill>
                  <a:schemeClr val="tx2"/>
                </a:solidFill>
              </a:defRPr>
            </a:lvl1pPr>
          </a:lstStyle>
          <a:p>
            <a:r>
              <a:rPr lang="en-US"/>
              <a:t>Title</a:t>
            </a:r>
            <a:endParaRPr lang="en-GB"/>
          </a:p>
        </p:txBody>
      </p:sp>
      <p:sp>
        <p:nvSpPr>
          <p:cNvPr id="3" name="Content Placeholder 2">
            <a:extLst>
              <a:ext uri="{FF2B5EF4-FFF2-40B4-BE49-F238E27FC236}">
                <a16:creationId xmlns:a16="http://schemas.microsoft.com/office/drawing/2014/main" id="{114DEFEB-68E9-A4A2-F7B0-43956F46CD36}"/>
              </a:ext>
            </a:extLst>
          </p:cNvPr>
          <p:cNvSpPr>
            <a:spLocks noGrp="1"/>
          </p:cNvSpPr>
          <p:nvPr>
            <p:ph idx="1"/>
          </p:nvPr>
        </p:nvSpPr>
        <p:spPr>
          <a:xfrm>
            <a:off x="339437" y="1995055"/>
            <a:ext cx="9977581" cy="3895580"/>
          </a:xfrm>
          <a:prstGeom prst="rect">
            <a:avLst/>
          </a:prstGeom>
        </p:spPr>
        <p:txBody>
          <a:bodyPr>
            <a:normAutofit/>
          </a:bodyPr>
          <a:lstStyle>
            <a:lvl1pPr marL="285750" indent="-285750">
              <a:buClr>
                <a:schemeClr val="accent2"/>
              </a:buClr>
              <a:buFont typeface="Arial" panose="020B0604020202020204" pitchFamily="34" charset="0"/>
              <a:buChar char="•"/>
              <a:defRPr sz="1400">
                <a:solidFill>
                  <a:schemeClr val="tx1"/>
                </a:solidFill>
              </a:defRPr>
            </a:lvl1pPr>
            <a:lvl2pPr>
              <a:buClr>
                <a:schemeClr val="accent2"/>
              </a:buClr>
              <a:defRPr sz="1400">
                <a:solidFill>
                  <a:schemeClr val="tx1"/>
                </a:solidFill>
              </a:defRPr>
            </a:lvl2pPr>
            <a:lvl3pPr>
              <a:buClr>
                <a:schemeClr val="accent2"/>
              </a:buClr>
              <a:defRPr sz="1200">
                <a:solidFill>
                  <a:schemeClr val="tx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7" name="Content Placeholder 6">
            <a:extLst>
              <a:ext uri="{FF2B5EF4-FFF2-40B4-BE49-F238E27FC236}">
                <a16:creationId xmlns:a16="http://schemas.microsoft.com/office/drawing/2014/main" id="{19B103C8-9DD4-AD67-E41D-A3D4DBB9CF97}"/>
              </a:ext>
            </a:extLst>
          </p:cNvPr>
          <p:cNvSpPr>
            <a:spLocks noGrp="1"/>
          </p:cNvSpPr>
          <p:nvPr>
            <p:ph sz="quarter" idx="13" hasCustomPrompt="1"/>
          </p:nvPr>
        </p:nvSpPr>
        <p:spPr>
          <a:xfrm>
            <a:off x="339725" y="1154544"/>
            <a:ext cx="8146973" cy="456190"/>
          </a:xfrm>
          <a:prstGeom prst="rect">
            <a:avLst/>
          </a:prstGeom>
        </p:spPr>
        <p:txBody>
          <a:bodyPr>
            <a:normAutofit/>
          </a:bodyPr>
          <a:lstStyle>
            <a:lvl1pPr marL="0" indent="0">
              <a:buNone/>
              <a:defRPr lang="en-US" sz="2400" kern="1200" dirty="0" smtClean="0">
                <a:solidFill>
                  <a:srgbClr val="409E85"/>
                </a:solidFill>
                <a:latin typeface="Segoe UI Semilight" panose="020B0402040204020203" pitchFamily="34" charset="0"/>
                <a:ea typeface="Calibri" panose="020F0502020204030204" pitchFamily="34" charset="0"/>
                <a:cs typeface="Segoe UI Semilight" panose="020B0402040204020203" pitchFamily="34" charset="0"/>
              </a:defRPr>
            </a:lvl1pPr>
          </a:lstStyle>
          <a:p>
            <a:pPr lvl="0"/>
            <a:r>
              <a:rPr lang="en-US"/>
              <a:t>Subheading</a:t>
            </a:r>
          </a:p>
        </p:txBody>
      </p:sp>
      <p:sp>
        <p:nvSpPr>
          <p:cNvPr id="4" name="Freeform: Shape 3">
            <a:extLst>
              <a:ext uri="{FF2B5EF4-FFF2-40B4-BE49-F238E27FC236}">
                <a16:creationId xmlns:a16="http://schemas.microsoft.com/office/drawing/2014/main" id="{4CD14B02-7691-768D-A7D5-3368A6B67FAF}"/>
              </a:ext>
            </a:extLst>
          </p:cNvPr>
          <p:cNvSpPr/>
          <p:nvPr/>
        </p:nvSpPr>
        <p:spPr>
          <a:xfrm>
            <a:off x="8486698" y="0"/>
            <a:ext cx="3391927" cy="3544847"/>
          </a:xfrm>
          <a:custGeom>
            <a:avLst/>
            <a:gdLst>
              <a:gd name="connsiteX0" fmla="*/ 9456 w 3391927"/>
              <a:gd name="connsiteY0" fmla="*/ 0 h 3544847"/>
              <a:gd name="connsiteX1" fmla="*/ 3391927 w 3391927"/>
              <a:gd name="connsiteY1" fmla="*/ 0 h 3544847"/>
              <a:gd name="connsiteX2" fmla="*/ 3391927 w 3391927"/>
              <a:gd name="connsiteY2" fmla="*/ 3544847 h 3544847"/>
              <a:gd name="connsiteX3" fmla="*/ 64826 w 3391927"/>
              <a:gd name="connsiteY3" fmla="*/ 218258 h 3544847"/>
              <a:gd name="connsiteX4" fmla="*/ 0 w 3391927"/>
              <a:gd name="connsiteY4" fmla="*/ 60826 h 3544847"/>
              <a:gd name="connsiteX5" fmla="*/ 4051 w 3391927"/>
              <a:gd name="connsiteY5" fmla="*/ 18293 h 3544847"/>
              <a:gd name="connsiteX6" fmla="*/ 9456 w 3391927"/>
              <a:gd name="connsiteY6" fmla="*/ 0 h 354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1927" h="3544847">
                <a:moveTo>
                  <a:pt x="9456" y="0"/>
                </a:moveTo>
                <a:lnTo>
                  <a:pt x="3391927" y="0"/>
                </a:lnTo>
                <a:lnTo>
                  <a:pt x="3391927" y="3544847"/>
                </a:lnTo>
                <a:lnTo>
                  <a:pt x="64826" y="218258"/>
                </a:lnTo>
                <a:cubicBezTo>
                  <a:pt x="21605" y="174523"/>
                  <a:pt x="0" y="117934"/>
                  <a:pt x="0" y="60826"/>
                </a:cubicBezTo>
                <a:cubicBezTo>
                  <a:pt x="0" y="46549"/>
                  <a:pt x="1350" y="32304"/>
                  <a:pt x="4051" y="18293"/>
                </a:cubicBezTo>
                <a:lnTo>
                  <a:pt x="9456" y="0"/>
                </a:lnTo>
                <a:close/>
              </a:path>
            </a:pathLst>
          </a:custGeom>
          <a:solidFill>
            <a:srgbClr val="55D2B1"/>
          </a:solidFill>
          <a:ln w="9525" cap="flat">
            <a:noFill/>
            <a:prstDash val="solid"/>
            <a:miter/>
          </a:ln>
        </p:spPr>
        <p:txBody>
          <a:bodyPr wrap="square" rtlCol="0" anchor="ctr">
            <a:noAutofit/>
          </a:bodyPr>
          <a:lstStyle/>
          <a:p>
            <a:endParaRPr lang="en-GB"/>
          </a:p>
        </p:txBody>
      </p:sp>
      <p:sp>
        <p:nvSpPr>
          <p:cNvPr id="5" name="Freeform: Shape 4">
            <a:extLst>
              <a:ext uri="{FF2B5EF4-FFF2-40B4-BE49-F238E27FC236}">
                <a16:creationId xmlns:a16="http://schemas.microsoft.com/office/drawing/2014/main" id="{379AF9D4-11A9-DABD-BA2D-774CE763D522}"/>
              </a:ext>
            </a:extLst>
          </p:cNvPr>
          <p:cNvSpPr/>
          <p:nvPr/>
        </p:nvSpPr>
        <p:spPr>
          <a:xfrm>
            <a:off x="8708059" y="3545359"/>
            <a:ext cx="3483941" cy="3312642"/>
          </a:xfrm>
          <a:custGeom>
            <a:avLst/>
            <a:gdLst>
              <a:gd name="connsiteX0" fmla="*/ 3170568 w 3483941"/>
              <a:gd name="connsiteY0" fmla="*/ 0 h 3312642"/>
              <a:gd name="connsiteX1" fmla="*/ 3483941 w 3483941"/>
              <a:gd name="connsiteY1" fmla="*/ 313373 h 3312642"/>
              <a:gd name="connsiteX2" fmla="*/ 3483941 w 3483941"/>
              <a:gd name="connsiteY2" fmla="*/ 3312642 h 3312642"/>
              <a:gd name="connsiteX3" fmla="*/ 8121 w 3483941"/>
              <a:gd name="connsiteY3" fmla="*/ 3312642 h 3312642"/>
              <a:gd name="connsiteX4" fmla="*/ 2834 w 3483941"/>
              <a:gd name="connsiteY4" fmla="*/ 3295781 h 3312642"/>
              <a:gd name="connsiteX5" fmla="*/ 65200 w 3483941"/>
              <a:gd name="connsiteY5" fmla="*/ 3104855 h 3312642"/>
              <a:gd name="connsiteX6" fmla="*/ 65713 w 3483941"/>
              <a:gd name="connsiteY6" fmla="*/ 3104855 h 3312642"/>
              <a:gd name="connsiteX7" fmla="*/ 3170568 w 3483941"/>
              <a:gd name="connsiteY7" fmla="*/ 0 h 3312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3941" h="3312642">
                <a:moveTo>
                  <a:pt x="3170568" y="0"/>
                </a:moveTo>
                <a:lnTo>
                  <a:pt x="3483941" y="313373"/>
                </a:lnTo>
                <a:lnTo>
                  <a:pt x="3483941" y="3312642"/>
                </a:lnTo>
                <a:lnTo>
                  <a:pt x="8121" y="3312642"/>
                </a:lnTo>
                <a:lnTo>
                  <a:pt x="2834" y="3295781"/>
                </a:lnTo>
                <a:cubicBezTo>
                  <a:pt x="-7633" y="3230549"/>
                  <a:pt x="10407" y="3160033"/>
                  <a:pt x="65200" y="3104855"/>
                </a:cubicBezTo>
                <a:lnTo>
                  <a:pt x="65713" y="3104855"/>
                </a:lnTo>
                <a:lnTo>
                  <a:pt x="3170568" y="0"/>
                </a:lnTo>
                <a:close/>
              </a:path>
            </a:pathLst>
          </a:custGeom>
          <a:solidFill>
            <a:srgbClr val="55D2B1"/>
          </a:solidFill>
          <a:ln w="9525" cap="flat">
            <a:noFill/>
            <a:prstDash val="solid"/>
            <a:miter/>
          </a:ln>
        </p:spPr>
        <p:txBody>
          <a:bodyPr wrap="square" rtlCol="0" anchor="ctr">
            <a:noAutofit/>
          </a:bodyPr>
          <a:lstStyle/>
          <a:p>
            <a:endParaRPr lang="en-GB"/>
          </a:p>
        </p:txBody>
      </p:sp>
      <p:sp>
        <p:nvSpPr>
          <p:cNvPr id="6" name="Freeform: Shape 5">
            <a:extLst>
              <a:ext uri="{FF2B5EF4-FFF2-40B4-BE49-F238E27FC236}">
                <a16:creationId xmlns:a16="http://schemas.microsoft.com/office/drawing/2014/main" id="{592ACEAA-8E75-352E-0C3F-F5E535F3AE58}"/>
              </a:ext>
            </a:extLst>
          </p:cNvPr>
          <p:cNvSpPr/>
          <p:nvPr/>
        </p:nvSpPr>
        <p:spPr>
          <a:xfrm>
            <a:off x="11901313" y="6176864"/>
            <a:ext cx="290687" cy="597159"/>
          </a:xfrm>
          <a:custGeom>
            <a:avLst/>
            <a:gdLst>
              <a:gd name="connsiteX0" fmla="*/ 627983 w 627983"/>
              <a:gd name="connsiteY0" fmla="*/ 1290066 h 1290066"/>
              <a:gd name="connsiteX1" fmla="*/ 12002 w 627983"/>
              <a:gd name="connsiteY1" fmla="*/ 674180 h 1290066"/>
              <a:gd name="connsiteX2" fmla="*/ 0 w 627983"/>
              <a:gd name="connsiteY2" fmla="*/ 645033 h 1290066"/>
              <a:gd name="connsiteX3" fmla="*/ 12002 w 627983"/>
              <a:gd name="connsiteY3" fmla="*/ 615982 h 1290066"/>
              <a:gd name="connsiteX4" fmla="*/ 627983 w 627983"/>
              <a:gd name="connsiteY4" fmla="*/ 0 h 1290066"/>
              <a:gd name="connsiteX5" fmla="*/ 627983 w 627983"/>
              <a:gd name="connsiteY5" fmla="*/ 1290066 h 129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983" h="1290066">
                <a:moveTo>
                  <a:pt x="627983" y="1290066"/>
                </a:moveTo>
                <a:lnTo>
                  <a:pt x="12002" y="674180"/>
                </a:lnTo>
                <a:cubicBezTo>
                  <a:pt x="4000" y="666083"/>
                  <a:pt x="0" y="655606"/>
                  <a:pt x="0" y="645033"/>
                </a:cubicBezTo>
                <a:cubicBezTo>
                  <a:pt x="0" y="634460"/>
                  <a:pt x="4000" y="623983"/>
                  <a:pt x="12002" y="615982"/>
                </a:cubicBezTo>
                <a:lnTo>
                  <a:pt x="627983" y="0"/>
                </a:lnTo>
                <a:lnTo>
                  <a:pt x="627983" y="1290066"/>
                </a:lnTo>
                <a:close/>
              </a:path>
            </a:pathLst>
          </a:custGeom>
          <a:solidFill>
            <a:srgbClr val="1A244A"/>
          </a:solidFill>
          <a:ln w="9525" cap="flat">
            <a:noFill/>
            <a:prstDash val="solid"/>
            <a:miter/>
          </a:ln>
        </p:spPr>
        <p:txBody>
          <a:bodyPr rtlCol="0" anchor="ctr"/>
          <a:lstStyle/>
          <a:p>
            <a:endParaRPr lang="en-GB"/>
          </a:p>
        </p:txBody>
      </p:sp>
      <p:sp>
        <p:nvSpPr>
          <p:cNvPr id="9" name="TextBox 8">
            <a:extLst>
              <a:ext uri="{FF2B5EF4-FFF2-40B4-BE49-F238E27FC236}">
                <a16:creationId xmlns:a16="http://schemas.microsoft.com/office/drawing/2014/main" id="{04B444B0-C50D-2377-37A9-CCB9D8868117}"/>
              </a:ext>
            </a:extLst>
          </p:cNvPr>
          <p:cNvSpPr txBox="1"/>
          <p:nvPr/>
        </p:nvSpPr>
        <p:spPr>
          <a:xfrm>
            <a:off x="11594251" y="6336943"/>
            <a:ext cx="367829" cy="276999"/>
          </a:xfrm>
          <a:prstGeom prst="rect">
            <a:avLst/>
          </a:prstGeom>
          <a:noFill/>
        </p:spPr>
        <p:txBody>
          <a:bodyPr wrap="square" rtlCol="0">
            <a:spAutoFit/>
          </a:bodyPr>
          <a:lstStyle/>
          <a:p>
            <a:fld id="{75BE7C4D-87C8-4596-88FB-A8D80B6FAAB9}" type="slidenum">
              <a:rPr lang="en-GB" sz="1200" b="1" smtClean="0">
                <a:solidFill>
                  <a:srgbClr val="1A244A"/>
                </a:solidFill>
                <a:latin typeface="Segoe UI" panose="020B0502040204020203" pitchFamily="34" charset="0"/>
                <a:ea typeface="Calibri" panose="020F0502020204030204" pitchFamily="34" charset="0"/>
                <a:cs typeface="Segoe UI" panose="020B0502040204020203" pitchFamily="34" charset="0"/>
              </a:rPr>
              <a:pPr/>
              <a:t>‹#›</a:t>
            </a:fld>
            <a:endParaRPr lang="en-GB" sz="1200" b="1">
              <a:solidFill>
                <a:srgbClr val="1A244A"/>
              </a:solidFill>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1850849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rgbClr val="C8D7D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1"/>
            <a:ext cx="8737600" cy="307777"/>
          </a:xfrm>
        </p:spPr>
        <p:txBody>
          <a:bodyPr>
            <a:noAutofit/>
          </a:bodyPr>
          <a:lstStyle/>
          <a:p>
            <a:r>
              <a:rPr lang="en-US"/>
              <a:t>Click to edit Master title style</a:t>
            </a:r>
          </a:p>
        </p:txBody>
      </p:sp>
      <p:sp>
        <p:nvSpPr>
          <p:cNvPr id="9" name="Text Placeholder 2"/>
          <p:cNvSpPr>
            <a:spLocks noGrp="1"/>
          </p:cNvSpPr>
          <p:nvPr>
            <p:ph idx="1" hasCustomPrompt="1"/>
          </p:nvPr>
        </p:nvSpPr>
        <p:spPr>
          <a:xfrm>
            <a:off x="609600" y="804673"/>
            <a:ext cx="8737600" cy="276999"/>
          </a:xfrm>
          <a:prstGeom prst="rect">
            <a:avLst/>
          </a:prstGeom>
        </p:spPr>
        <p:txBody>
          <a:bodyPr vert="horz" wrap="square" lIns="0" tIns="0" rIns="0" bIns="0" rtlCol="0">
            <a:noAutofit/>
          </a:bodyPr>
          <a:lstStyle>
            <a:lvl1pPr>
              <a:defRPr sz="1750" b="0"/>
            </a:lvl1pPr>
          </a:lstStyle>
          <a:p>
            <a:pPr lvl="0"/>
            <a:r>
              <a:rPr lang="en-US"/>
              <a:t>Click to edit Master text styles</a:t>
            </a:r>
          </a:p>
        </p:txBody>
      </p:sp>
      <p:sp>
        <p:nvSpPr>
          <p:cNvPr id="11" name="Freeform 5"/>
          <p:cNvSpPr>
            <a:spLocks/>
          </p:cNvSpPr>
          <p:nvPr userDrawn="1"/>
        </p:nvSpPr>
        <p:spPr bwMode="auto">
          <a:xfrm>
            <a:off x="2683934" y="1522414"/>
            <a:ext cx="5676900" cy="354013"/>
          </a:xfrm>
          <a:custGeom>
            <a:avLst/>
            <a:gdLst>
              <a:gd name="T0" fmla="*/ 0 w 4464"/>
              <a:gd name="T1" fmla="*/ 369 h 369"/>
              <a:gd name="T2" fmla="*/ 0 w 4464"/>
              <a:gd name="T3" fmla="*/ 369 h 369"/>
              <a:gd name="T4" fmla="*/ 4464 w 4464"/>
              <a:gd name="T5" fmla="*/ 369 h 369"/>
              <a:gd name="T6" fmla="*/ 4464 w 4464"/>
              <a:gd name="T7" fmla="*/ 0 h 369"/>
              <a:gd name="T8" fmla="*/ 0 w 4464"/>
              <a:gd name="T9" fmla="*/ 0 h 369"/>
              <a:gd name="T10" fmla="*/ 0 w 4464"/>
              <a:gd name="T11" fmla="*/ 369 h 369"/>
            </a:gdLst>
            <a:ahLst/>
            <a:cxnLst>
              <a:cxn ang="0">
                <a:pos x="T0" y="T1"/>
              </a:cxn>
              <a:cxn ang="0">
                <a:pos x="T2" y="T3"/>
              </a:cxn>
              <a:cxn ang="0">
                <a:pos x="T4" y="T5"/>
              </a:cxn>
              <a:cxn ang="0">
                <a:pos x="T6" y="T7"/>
              </a:cxn>
              <a:cxn ang="0">
                <a:pos x="T8" y="T9"/>
              </a:cxn>
              <a:cxn ang="0">
                <a:pos x="T10" y="T11"/>
              </a:cxn>
            </a:cxnLst>
            <a:rect l="0" t="0" r="r" b="b"/>
            <a:pathLst>
              <a:path w="4464" h="369">
                <a:moveTo>
                  <a:pt x="0" y="369"/>
                </a:moveTo>
                <a:lnTo>
                  <a:pt x="0" y="369"/>
                </a:lnTo>
                <a:lnTo>
                  <a:pt x="4464" y="369"/>
                </a:lnTo>
                <a:lnTo>
                  <a:pt x="4464" y="0"/>
                </a:lnTo>
                <a:lnTo>
                  <a:pt x="0" y="0"/>
                </a:lnTo>
                <a:lnTo>
                  <a:pt x="0" y="3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2" name="Freeform 6"/>
          <p:cNvSpPr>
            <a:spLocks/>
          </p:cNvSpPr>
          <p:nvPr userDrawn="1"/>
        </p:nvSpPr>
        <p:spPr bwMode="auto">
          <a:xfrm>
            <a:off x="609601" y="3013075"/>
            <a:ext cx="2148417" cy="2813050"/>
          </a:xfrm>
          <a:custGeom>
            <a:avLst/>
            <a:gdLst>
              <a:gd name="T0" fmla="*/ 0 w 1689"/>
              <a:gd name="T1" fmla="*/ 2943 h 2943"/>
              <a:gd name="T2" fmla="*/ 0 w 1689"/>
              <a:gd name="T3" fmla="*/ 2943 h 2943"/>
              <a:gd name="T4" fmla="*/ 1689 w 1689"/>
              <a:gd name="T5" fmla="*/ 2943 h 2943"/>
              <a:gd name="T6" fmla="*/ 1689 w 1689"/>
              <a:gd name="T7" fmla="*/ 0 h 2943"/>
              <a:gd name="T8" fmla="*/ 0 w 1689"/>
              <a:gd name="T9" fmla="*/ 0 h 2943"/>
              <a:gd name="T10" fmla="*/ 0 w 1689"/>
              <a:gd name="T11" fmla="*/ 2943 h 2943"/>
            </a:gdLst>
            <a:ahLst/>
            <a:cxnLst>
              <a:cxn ang="0">
                <a:pos x="T0" y="T1"/>
              </a:cxn>
              <a:cxn ang="0">
                <a:pos x="T2" y="T3"/>
              </a:cxn>
              <a:cxn ang="0">
                <a:pos x="T4" y="T5"/>
              </a:cxn>
              <a:cxn ang="0">
                <a:pos x="T6" y="T7"/>
              </a:cxn>
              <a:cxn ang="0">
                <a:pos x="T8" y="T9"/>
              </a:cxn>
              <a:cxn ang="0">
                <a:pos x="T10" y="T11"/>
              </a:cxn>
            </a:cxnLst>
            <a:rect l="0" t="0" r="r" b="b"/>
            <a:pathLst>
              <a:path w="1689" h="2943">
                <a:moveTo>
                  <a:pt x="0" y="2943"/>
                </a:moveTo>
                <a:lnTo>
                  <a:pt x="0" y="2943"/>
                </a:lnTo>
                <a:lnTo>
                  <a:pt x="1689" y="2943"/>
                </a:lnTo>
                <a:lnTo>
                  <a:pt x="1689" y="0"/>
                </a:lnTo>
                <a:lnTo>
                  <a:pt x="0" y="0"/>
                </a:lnTo>
                <a:lnTo>
                  <a:pt x="0" y="294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7"/>
          <p:cNvSpPr>
            <a:spLocks/>
          </p:cNvSpPr>
          <p:nvPr userDrawn="1"/>
        </p:nvSpPr>
        <p:spPr bwMode="auto">
          <a:xfrm>
            <a:off x="4089400" y="5522914"/>
            <a:ext cx="1432984" cy="303213"/>
          </a:xfrm>
          <a:custGeom>
            <a:avLst/>
            <a:gdLst>
              <a:gd name="T0" fmla="*/ 0 w 1126"/>
              <a:gd name="T1" fmla="*/ 317 h 317"/>
              <a:gd name="T2" fmla="*/ 0 w 1126"/>
              <a:gd name="T3" fmla="*/ 317 h 317"/>
              <a:gd name="T4" fmla="*/ 1126 w 1126"/>
              <a:gd name="T5" fmla="*/ 317 h 317"/>
              <a:gd name="T6" fmla="*/ 1126 w 1126"/>
              <a:gd name="T7" fmla="*/ 0 h 317"/>
              <a:gd name="T8" fmla="*/ 0 w 1126"/>
              <a:gd name="T9" fmla="*/ 0 h 317"/>
              <a:gd name="T10" fmla="*/ 0 w 1126"/>
              <a:gd name="T11" fmla="*/ 317 h 317"/>
            </a:gdLst>
            <a:ahLst/>
            <a:cxnLst>
              <a:cxn ang="0">
                <a:pos x="T0" y="T1"/>
              </a:cxn>
              <a:cxn ang="0">
                <a:pos x="T2" y="T3"/>
              </a:cxn>
              <a:cxn ang="0">
                <a:pos x="T4" y="T5"/>
              </a:cxn>
              <a:cxn ang="0">
                <a:pos x="T6" y="T7"/>
              </a:cxn>
              <a:cxn ang="0">
                <a:pos x="T8" y="T9"/>
              </a:cxn>
              <a:cxn ang="0">
                <a:pos x="T10" y="T11"/>
              </a:cxn>
            </a:cxnLst>
            <a:rect l="0" t="0" r="r" b="b"/>
            <a:pathLst>
              <a:path w="1126" h="317">
                <a:moveTo>
                  <a:pt x="0" y="317"/>
                </a:moveTo>
                <a:lnTo>
                  <a:pt x="0" y="317"/>
                </a:lnTo>
                <a:lnTo>
                  <a:pt x="1126" y="317"/>
                </a:lnTo>
                <a:lnTo>
                  <a:pt x="1126" y="0"/>
                </a:lnTo>
                <a:lnTo>
                  <a:pt x="0" y="0"/>
                </a:lnTo>
                <a:lnTo>
                  <a:pt x="0" y="31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8"/>
          <p:cNvSpPr>
            <a:spLocks/>
          </p:cNvSpPr>
          <p:nvPr userDrawn="1"/>
        </p:nvSpPr>
        <p:spPr bwMode="auto">
          <a:xfrm>
            <a:off x="7653867" y="4086225"/>
            <a:ext cx="1432984" cy="1739900"/>
          </a:xfrm>
          <a:custGeom>
            <a:avLst/>
            <a:gdLst>
              <a:gd name="T0" fmla="*/ 0 w 1126"/>
              <a:gd name="T1" fmla="*/ 1820 h 1820"/>
              <a:gd name="T2" fmla="*/ 0 w 1126"/>
              <a:gd name="T3" fmla="*/ 1820 h 1820"/>
              <a:gd name="T4" fmla="*/ 1126 w 1126"/>
              <a:gd name="T5" fmla="*/ 1820 h 1820"/>
              <a:gd name="T6" fmla="*/ 1126 w 1126"/>
              <a:gd name="T7" fmla="*/ 0 h 1820"/>
              <a:gd name="T8" fmla="*/ 0 w 1126"/>
              <a:gd name="T9" fmla="*/ 0 h 1820"/>
              <a:gd name="T10" fmla="*/ 0 w 1126"/>
              <a:gd name="T11" fmla="*/ 1820 h 1820"/>
            </a:gdLst>
            <a:ahLst/>
            <a:cxnLst>
              <a:cxn ang="0">
                <a:pos x="T0" y="T1"/>
              </a:cxn>
              <a:cxn ang="0">
                <a:pos x="T2" y="T3"/>
              </a:cxn>
              <a:cxn ang="0">
                <a:pos x="T4" y="T5"/>
              </a:cxn>
              <a:cxn ang="0">
                <a:pos x="T6" y="T7"/>
              </a:cxn>
              <a:cxn ang="0">
                <a:pos x="T8" y="T9"/>
              </a:cxn>
              <a:cxn ang="0">
                <a:pos x="T10" y="T11"/>
              </a:cxn>
            </a:cxnLst>
            <a:rect l="0" t="0" r="r" b="b"/>
            <a:pathLst>
              <a:path w="1126" h="1820">
                <a:moveTo>
                  <a:pt x="0" y="1820"/>
                </a:moveTo>
                <a:lnTo>
                  <a:pt x="0" y="1820"/>
                </a:lnTo>
                <a:lnTo>
                  <a:pt x="1126" y="1820"/>
                </a:lnTo>
                <a:lnTo>
                  <a:pt x="1126" y="0"/>
                </a:lnTo>
                <a:lnTo>
                  <a:pt x="0" y="0"/>
                </a:lnTo>
                <a:lnTo>
                  <a:pt x="0" y="1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5" name="Freeform 9"/>
          <p:cNvSpPr>
            <a:spLocks/>
          </p:cNvSpPr>
          <p:nvPr userDrawn="1"/>
        </p:nvSpPr>
        <p:spPr bwMode="auto">
          <a:xfrm>
            <a:off x="5520267" y="3717926"/>
            <a:ext cx="709084" cy="358775"/>
          </a:xfrm>
          <a:custGeom>
            <a:avLst/>
            <a:gdLst>
              <a:gd name="T0" fmla="*/ 0 w 557"/>
              <a:gd name="T1" fmla="*/ 375 h 375"/>
              <a:gd name="T2" fmla="*/ 0 w 557"/>
              <a:gd name="T3" fmla="*/ 375 h 375"/>
              <a:gd name="T4" fmla="*/ 557 w 557"/>
              <a:gd name="T5" fmla="*/ 375 h 375"/>
              <a:gd name="T6" fmla="*/ 557 w 557"/>
              <a:gd name="T7" fmla="*/ 0 h 375"/>
              <a:gd name="T8" fmla="*/ 0 w 557"/>
              <a:gd name="T9" fmla="*/ 0 h 375"/>
              <a:gd name="T10" fmla="*/ 0 w 557"/>
              <a:gd name="T11" fmla="*/ 375 h 375"/>
            </a:gdLst>
            <a:ahLst/>
            <a:cxnLst>
              <a:cxn ang="0">
                <a:pos x="T0" y="T1"/>
              </a:cxn>
              <a:cxn ang="0">
                <a:pos x="T2" y="T3"/>
              </a:cxn>
              <a:cxn ang="0">
                <a:pos x="T4" y="T5"/>
              </a:cxn>
              <a:cxn ang="0">
                <a:pos x="T6" y="T7"/>
              </a:cxn>
              <a:cxn ang="0">
                <a:pos x="T8" y="T9"/>
              </a:cxn>
              <a:cxn ang="0">
                <a:pos x="T10" y="T11"/>
              </a:cxn>
            </a:cxnLst>
            <a:rect l="0" t="0" r="r" b="b"/>
            <a:pathLst>
              <a:path w="557" h="375">
                <a:moveTo>
                  <a:pt x="0" y="375"/>
                </a:moveTo>
                <a:lnTo>
                  <a:pt x="0" y="375"/>
                </a:lnTo>
                <a:lnTo>
                  <a:pt x="557" y="375"/>
                </a:lnTo>
                <a:lnTo>
                  <a:pt x="557" y="0"/>
                </a:lnTo>
                <a:lnTo>
                  <a:pt x="0" y="0"/>
                </a:lnTo>
                <a:lnTo>
                  <a:pt x="0" y="37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6" name="Freeform 10"/>
          <p:cNvSpPr>
            <a:spLocks/>
          </p:cNvSpPr>
          <p:nvPr userDrawn="1"/>
        </p:nvSpPr>
        <p:spPr bwMode="auto">
          <a:xfrm>
            <a:off x="9776884" y="2995613"/>
            <a:ext cx="719667" cy="742950"/>
          </a:xfrm>
          <a:custGeom>
            <a:avLst/>
            <a:gdLst>
              <a:gd name="T0" fmla="*/ 0 w 566"/>
              <a:gd name="T1" fmla="*/ 778 h 778"/>
              <a:gd name="T2" fmla="*/ 0 w 566"/>
              <a:gd name="T3" fmla="*/ 778 h 778"/>
              <a:gd name="T4" fmla="*/ 566 w 566"/>
              <a:gd name="T5" fmla="*/ 778 h 778"/>
              <a:gd name="T6" fmla="*/ 566 w 566"/>
              <a:gd name="T7" fmla="*/ 0 h 778"/>
              <a:gd name="T8" fmla="*/ 0 w 566"/>
              <a:gd name="T9" fmla="*/ 0 h 778"/>
              <a:gd name="T10" fmla="*/ 0 w 566"/>
              <a:gd name="T11" fmla="*/ 778 h 778"/>
            </a:gdLst>
            <a:ahLst/>
            <a:cxnLst>
              <a:cxn ang="0">
                <a:pos x="T0" y="T1"/>
              </a:cxn>
              <a:cxn ang="0">
                <a:pos x="T2" y="T3"/>
              </a:cxn>
              <a:cxn ang="0">
                <a:pos x="T4" y="T5"/>
              </a:cxn>
              <a:cxn ang="0">
                <a:pos x="T6" y="T7"/>
              </a:cxn>
              <a:cxn ang="0">
                <a:pos x="T8" y="T9"/>
              </a:cxn>
              <a:cxn ang="0">
                <a:pos x="T10" y="T11"/>
              </a:cxn>
            </a:cxnLst>
            <a:rect l="0" t="0" r="r" b="b"/>
            <a:pathLst>
              <a:path w="566" h="778">
                <a:moveTo>
                  <a:pt x="0" y="778"/>
                </a:moveTo>
                <a:lnTo>
                  <a:pt x="0" y="778"/>
                </a:lnTo>
                <a:lnTo>
                  <a:pt x="566" y="778"/>
                </a:lnTo>
                <a:lnTo>
                  <a:pt x="566" y="0"/>
                </a:lnTo>
                <a:lnTo>
                  <a:pt x="0" y="0"/>
                </a:lnTo>
                <a:lnTo>
                  <a:pt x="0" y="7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1"/>
          <p:cNvSpPr>
            <a:spLocks/>
          </p:cNvSpPr>
          <p:nvPr userDrawn="1"/>
        </p:nvSpPr>
        <p:spPr bwMode="auto">
          <a:xfrm>
            <a:off x="10521951" y="1522414"/>
            <a:ext cx="1075267" cy="354013"/>
          </a:xfrm>
          <a:custGeom>
            <a:avLst/>
            <a:gdLst>
              <a:gd name="T0" fmla="*/ 0 w 844"/>
              <a:gd name="T1" fmla="*/ 369 h 369"/>
              <a:gd name="T2" fmla="*/ 0 w 844"/>
              <a:gd name="T3" fmla="*/ 369 h 369"/>
              <a:gd name="T4" fmla="*/ 844 w 844"/>
              <a:gd name="T5" fmla="*/ 369 h 369"/>
              <a:gd name="T6" fmla="*/ 844 w 844"/>
              <a:gd name="T7" fmla="*/ 0 h 369"/>
              <a:gd name="T8" fmla="*/ 0 w 844"/>
              <a:gd name="T9" fmla="*/ 0 h 369"/>
              <a:gd name="T10" fmla="*/ 0 w 844"/>
              <a:gd name="T11" fmla="*/ 369 h 369"/>
            </a:gdLst>
            <a:ahLst/>
            <a:cxnLst>
              <a:cxn ang="0">
                <a:pos x="T0" y="T1"/>
              </a:cxn>
              <a:cxn ang="0">
                <a:pos x="T2" y="T3"/>
              </a:cxn>
              <a:cxn ang="0">
                <a:pos x="T4" y="T5"/>
              </a:cxn>
              <a:cxn ang="0">
                <a:pos x="T6" y="T7"/>
              </a:cxn>
              <a:cxn ang="0">
                <a:pos x="T8" y="T9"/>
              </a:cxn>
              <a:cxn ang="0">
                <a:pos x="T10" y="T11"/>
              </a:cxn>
            </a:cxnLst>
            <a:rect l="0" t="0" r="r" b="b"/>
            <a:pathLst>
              <a:path w="844" h="369">
                <a:moveTo>
                  <a:pt x="0" y="369"/>
                </a:moveTo>
                <a:lnTo>
                  <a:pt x="0" y="369"/>
                </a:lnTo>
                <a:lnTo>
                  <a:pt x="844" y="369"/>
                </a:lnTo>
                <a:lnTo>
                  <a:pt x="844" y="0"/>
                </a:lnTo>
                <a:lnTo>
                  <a:pt x="0" y="0"/>
                </a:lnTo>
                <a:lnTo>
                  <a:pt x="0" y="3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pic>
        <p:nvPicPr>
          <p:cNvPr id="19" name="Picture 18">
            <a:extLst>
              <a:ext uri="{FF2B5EF4-FFF2-40B4-BE49-F238E27FC236}">
                <a16:creationId xmlns:a16="http://schemas.microsoft.com/office/drawing/2014/main" id="{EF8B62CC-1DCF-4E25-A093-4E5E0E25666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5835" y="5947161"/>
            <a:ext cx="2272232" cy="628193"/>
          </a:xfrm>
          <a:prstGeom prst="rect">
            <a:avLst/>
          </a:prstGeom>
        </p:spPr>
      </p:pic>
    </p:spTree>
    <p:extLst>
      <p:ext uri="{BB962C8B-B14F-4D97-AF65-F5344CB8AC3E}">
        <p14:creationId xmlns:p14="http://schemas.microsoft.com/office/powerpoint/2010/main" val="8501497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1"/>
            <a:ext cx="8737600" cy="307777"/>
          </a:xfrm>
        </p:spPr>
        <p:txBody>
          <a:bodyPr>
            <a:noAutofit/>
          </a:bodyPr>
          <a:lstStyle/>
          <a:p>
            <a:r>
              <a:rPr lang="en-US"/>
              <a:t>Click to edit Master title style</a:t>
            </a:r>
          </a:p>
        </p:txBody>
      </p:sp>
      <p:sp>
        <p:nvSpPr>
          <p:cNvPr id="7" name="Text Placeholder 2"/>
          <p:cNvSpPr>
            <a:spLocks noGrp="1"/>
          </p:cNvSpPr>
          <p:nvPr>
            <p:ph idx="1" hasCustomPrompt="1"/>
          </p:nvPr>
        </p:nvSpPr>
        <p:spPr>
          <a:xfrm>
            <a:off x="609600" y="804673"/>
            <a:ext cx="8737600" cy="276999"/>
          </a:xfrm>
          <a:prstGeom prst="rect">
            <a:avLst/>
          </a:prstGeom>
        </p:spPr>
        <p:txBody>
          <a:bodyPr vert="horz" wrap="square" lIns="0" tIns="0" rIns="0" bIns="0" rtlCol="0">
            <a:noAutofit/>
          </a:bodyPr>
          <a:lstStyle>
            <a:lvl1pPr>
              <a:defRPr sz="1750" b="0"/>
            </a:lvl1pPr>
          </a:lstStyle>
          <a:p>
            <a:pPr lvl="0"/>
            <a:r>
              <a:rPr lang="en-US"/>
              <a:t>Click to edit Master text styles</a:t>
            </a:r>
          </a:p>
        </p:txBody>
      </p:sp>
      <p:sp>
        <p:nvSpPr>
          <p:cNvPr id="10" name="Freeform 5"/>
          <p:cNvSpPr>
            <a:spLocks/>
          </p:cNvSpPr>
          <p:nvPr userDrawn="1"/>
        </p:nvSpPr>
        <p:spPr bwMode="auto">
          <a:xfrm>
            <a:off x="918849" y="3515640"/>
            <a:ext cx="3862993" cy="1940526"/>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1" name="Freeform 6"/>
          <p:cNvSpPr>
            <a:spLocks/>
          </p:cNvSpPr>
          <p:nvPr userDrawn="1"/>
        </p:nvSpPr>
        <p:spPr bwMode="auto">
          <a:xfrm>
            <a:off x="9291190" y="3515640"/>
            <a:ext cx="365259" cy="1940526"/>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2" name="Freeform 7"/>
          <p:cNvSpPr>
            <a:spLocks/>
          </p:cNvSpPr>
          <p:nvPr userDrawn="1"/>
        </p:nvSpPr>
        <p:spPr bwMode="auto">
          <a:xfrm>
            <a:off x="5578003" y="3515641"/>
            <a:ext cx="2836228" cy="981952"/>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6141884" y="1621875"/>
            <a:ext cx="1126076" cy="97982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8234928" y="999936"/>
            <a:ext cx="3048314" cy="467596"/>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5" name="Freeform 10"/>
          <p:cNvSpPr>
            <a:spLocks/>
          </p:cNvSpPr>
          <p:nvPr userDrawn="1"/>
        </p:nvSpPr>
        <p:spPr bwMode="auto">
          <a:xfrm>
            <a:off x="6273175" y="5793661"/>
            <a:ext cx="863493" cy="467596"/>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6" name="Freeform 11"/>
          <p:cNvSpPr>
            <a:spLocks/>
          </p:cNvSpPr>
          <p:nvPr userDrawn="1"/>
        </p:nvSpPr>
        <p:spPr bwMode="auto">
          <a:xfrm>
            <a:off x="2452265" y="1621876"/>
            <a:ext cx="1708469" cy="465472"/>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2"/>
          <p:cNvSpPr>
            <a:spLocks/>
          </p:cNvSpPr>
          <p:nvPr userDrawn="1"/>
        </p:nvSpPr>
        <p:spPr bwMode="auto">
          <a:xfrm>
            <a:off x="918849" y="1621876"/>
            <a:ext cx="348428" cy="81404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pic>
        <p:nvPicPr>
          <p:cNvPr id="20" name="Picture 19">
            <a:extLst>
              <a:ext uri="{FF2B5EF4-FFF2-40B4-BE49-F238E27FC236}">
                <a16:creationId xmlns:a16="http://schemas.microsoft.com/office/drawing/2014/main" id="{EBD26C8B-993A-4BCF-9C25-59827759CAA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5835" y="5947161"/>
            <a:ext cx="2272232" cy="628193"/>
          </a:xfrm>
          <a:prstGeom prst="rect">
            <a:avLst/>
          </a:prstGeom>
        </p:spPr>
      </p:pic>
    </p:spTree>
    <p:extLst>
      <p:ext uri="{BB962C8B-B14F-4D97-AF65-F5344CB8AC3E}">
        <p14:creationId xmlns:p14="http://schemas.microsoft.com/office/powerpoint/2010/main" val="1868579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solidFill>
                  <a:schemeClr val="bg1"/>
                </a:solidFill>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solidFill>
                  <a:schemeClr val="bg1"/>
                </a:solidFill>
              </a:defRPr>
            </a:lvl1pPr>
          </a:lstStyle>
          <a:p>
            <a:pPr lvl="0"/>
            <a:r>
              <a:rPr lang="en-US"/>
              <a:t>Edit Master text styles</a:t>
            </a:r>
          </a:p>
        </p:txBody>
      </p:sp>
      <p:grpSp>
        <p:nvGrpSpPr>
          <p:cNvPr id="4" name="Group 3"/>
          <p:cNvGrpSpPr/>
          <p:nvPr userDrawn="1"/>
        </p:nvGrpSpPr>
        <p:grpSpPr>
          <a:xfrm>
            <a:off x="609600" y="1014411"/>
            <a:ext cx="10987617" cy="5386388"/>
            <a:chOff x="457200" y="452438"/>
            <a:chExt cx="8240713" cy="5386388"/>
          </a:xfrm>
          <a:solidFill>
            <a:schemeClr val="tx1">
              <a:alpha val="20000"/>
            </a:schemeClr>
          </a:solidFill>
        </p:grpSpPr>
        <p:sp>
          <p:nvSpPr>
            <p:cNvPr id="7" name="Freeform 5"/>
            <p:cNvSpPr>
              <a:spLocks/>
            </p:cNvSpPr>
            <p:nvPr userDrawn="1"/>
          </p:nvSpPr>
          <p:spPr bwMode="auto">
            <a:xfrm>
              <a:off x="6948488" y="1597025"/>
              <a:ext cx="1023938"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8421688" y="452438"/>
              <a:ext cx="276225"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7434263" y="3097213"/>
              <a:ext cx="1263650"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7434263" y="5494338"/>
              <a:ext cx="1263650"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457200" y="3582310"/>
              <a:ext cx="8001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4860925" y="5037138"/>
              <a:ext cx="1031875"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2300288" y="3571875"/>
              <a:ext cx="2074863"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35210822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solidFill>
                  <a:srgbClr val="702082"/>
                </a:solidFill>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solidFill>
                  <a:schemeClr val="tx1"/>
                </a:solidFill>
              </a:defRPr>
            </a:lvl1pPr>
          </a:lstStyle>
          <a:p>
            <a:pPr lvl="0"/>
            <a:r>
              <a:rPr lang="en-US"/>
              <a:t>Edit Master text styles</a:t>
            </a:r>
          </a:p>
        </p:txBody>
      </p:sp>
      <p:grpSp>
        <p:nvGrpSpPr>
          <p:cNvPr id="4" name="Group 3"/>
          <p:cNvGrpSpPr/>
          <p:nvPr userDrawn="1"/>
        </p:nvGrpSpPr>
        <p:grpSpPr>
          <a:xfrm>
            <a:off x="609600" y="946960"/>
            <a:ext cx="10987617" cy="5386388"/>
            <a:chOff x="457200" y="452438"/>
            <a:chExt cx="8240713" cy="5386388"/>
          </a:xfrm>
          <a:solidFill>
            <a:schemeClr val="bg1">
              <a:alpha val="60000"/>
            </a:schemeClr>
          </a:solidFill>
        </p:grpSpPr>
        <p:sp>
          <p:nvSpPr>
            <p:cNvPr id="7" name="Freeform 5"/>
            <p:cNvSpPr>
              <a:spLocks/>
            </p:cNvSpPr>
            <p:nvPr userDrawn="1"/>
          </p:nvSpPr>
          <p:spPr bwMode="auto">
            <a:xfrm>
              <a:off x="6948488" y="1597025"/>
              <a:ext cx="1023938"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8421688" y="452438"/>
              <a:ext cx="276225"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7434263" y="3097213"/>
              <a:ext cx="1263650"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7434263" y="5494338"/>
              <a:ext cx="1263650"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457200" y="3582325"/>
              <a:ext cx="8001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4860925" y="5037138"/>
              <a:ext cx="1031875"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2300288" y="3571875"/>
              <a:ext cx="2074863"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17267413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lvl1pPr>
          </a:lstStyle>
          <a:p>
            <a:pPr lvl="0"/>
            <a:r>
              <a:rPr lang="en-US"/>
              <a:t>Edit Master text styles</a:t>
            </a:r>
          </a:p>
        </p:txBody>
      </p:sp>
      <p:sp>
        <p:nvSpPr>
          <p:cNvPr id="7" name="Freeform 5"/>
          <p:cNvSpPr>
            <a:spLocks/>
          </p:cNvSpPr>
          <p:nvPr userDrawn="1"/>
        </p:nvSpPr>
        <p:spPr bwMode="auto">
          <a:xfrm>
            <a:off x="9264651" y="1597026"/>
            <a:ext cx="1365251"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11228918" y="452438"/>
            <a:ext cx="368300"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9912351" y="3097214"/>
            <a:ext cx="1684867"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9912351" y="5494338"/>
            <a:ext cx="1684867"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558800" y="3602702"/>
            <a:ext cx="10668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6481234" y="5037138"/>
            <a:ext cx="1375833"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3067051" y="3571875"/>
            <a:ext cx="2766484"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283156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solidFill>
                  <a:schemeClr val="bg1"/>
                </a:solidFill>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solidFill>
                  <a:schemeClr val="bg1"/>
                </a:solidFill>
              </a:defRPr>
            </a:lvl1pPr>
          </a:lstStyle>
          <a:p>
            <a:pPr lvl="0"/>
            <a:r>
              <a:rPr lang="en-US"/>
              <a:t>Edit Master text styles</a:t>
            </a:r>
          </a:p>
        </p:txBody>
      </p:sp>
      <p:sp>
        <p:nvSpPr>
          <p:cNvPr id="7" name="Freeform 5"/>
          <p:cNvSpPr>
            <a:spLocks/>
          </p:cNvSpPr>
          <p:nvPr userDrawn="1"/>
        </p:nvSpPr>
        <p:spPr bwMode="auto">
          <a:xfrm>
            <a:off x="9264651" y="1597026"/>
            <a:ext cx="1365251"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11228918" y="452438"/>
            <a:ext cx="368300"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9912351" y="3097214"/>
            <a:ext cx="1684867"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9912351" y="5494338"/>
            <a:ext cx="1684867"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609600" y="3558258"/>
            <a:ext cx="10668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6481234" y="5037138"/>
            <a:ext cx="1375833"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3067051" y="3571875"/>
            <a:ext cx="2766484"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851574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Divider Blue">
    <p:bg>
      <p:bgPr>
        <a:solidFill>
          <a:srgbClr val="C8D7DF"/>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68F3D3C-D32C-4FD6-AD17-DABC18849A4C}"/>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20463" r="19149" b="18725"/>
          <a:stretch/>
        </p:blipFill>
        <p:spPr>
          <a:xfrm>
            <a:off x="3074128" y="0"/>
            <a:ext cx="9117872"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sp>
        <p:nvSpPr>
          <p:cNvPr id="4" name="TextBox 3"/>
          <p:cNvSpPr txBox="1"/>
          <p:nvPr userDrawn="1"/>
        </p:nvSpPr>
        <p:spPr>
          <a:xfrm>
            <a:off x="5098119" y="3078815"/>
            <a:ext cx="3887715" cy="830997"/>
          </a:xfrm>
          <a:prstGeom prst="rect">
            <a:avLst/>
          </a:prstGeom>
          <a:noFill/>
        </p:spPr>
        <p:txBody>
          <a:bodyPr wrap="square" rtlCol="0">
            <a:spAutoFit/>
          </a:bodyPr>
          <a:lstStyle/>
          <a:p>
            <a:r>
              <a:rPr lang="en-GB" sz="4800" b="1">
                <a:solidFill>
                  <a:srgbClr val="00A0D2"/>
                </a:solidFill>
              </a:rPr>
              <a:t>Hire Talent</a:t>
            </a:r>
          </a:p>
        </p:txBody>
      </p:sp>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95396" y="2560542"/>
            <a:ext cx="1614536" cy="1540887"/>
          </a:xfrm>
          <a:prstGeom prst="rect">
            <a:avLst/>
          </a:prstGeom>
        </p:spPr>
      </p:pic>
      <p:pic>
        <p:nvPicPr>
          <p:cNvPr id="7" name="Picture 6">
            <a:extLst>
              <a:ext uri="{FF2B5EF4-FFF2-40B4-BE49-F238E27FC236}">
                <a16:creationId xmlns:a16="http://schemas.microsoft.com/office/drawing/2014/main" id="{6D5F3BDD-12E7-44FB-94D4-C006920A7A1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40387172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Divider Blue">
    <p:bg>
      <p:bgPr>
        <a:solidFill>
          <a:srgbClr val="EFEEDE"/>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6A66710-4E65-4F7A-81D2-0C9A0A8C1EE1}"/>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t="7534" r="4202" b="19974"/>
          <a:stretch/>
        </p:blipFill>
        <p:spPr>
          <a:xfrm>
            <a:off x="2971687" y="1"/>
            <a:ext cx="9220313"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04952" y="2653153"/>
            <a:ext cx="1578654" cy="1551695"/>
          </a:xfrm>
          <a:prstGeom prst="rect">
            <a:avLst/>
          </a:prstGeom>
        </p:spPr>
      </p:pic>
      <p:sp>
        <p:nvSpPr>
          <p:cNvPr id="4" name="TextBox 3"/>
          <p:cNvSpPr txBox="1"/>
          <p:nvPr userDrawn="1"/>
        </p:nvSpPr>
        <p:spPr>
          <a:xfrm>
            <a:off x="4994216" y="3013501"/>
            <a:ext cx="3887715" cy="830997"/>
          </a:xfrm>
          <a:prstGeom prst="rect">
            <a:avLst/>
          </a:prstGeom>
          <a:noFill/>
        </p:spPr>
        <p:txBody>
          <a:bodyPr wrap="square" rtlCol="0">
            <a:spAutoFit/>
          </a:bodyPr>
          <a:lstStyle/>
          <a:p>
            <a:r>
              <a:rPr lang="en-GB" sz="4800" b="1">
                <a:solidFill>
                  <a:srgbClr val="FFB81C"/>
                </a:solidFill>
              </a:rPr>
              <a:t>Build Talent</a:t>
            </a:r>
          </a:p>
        </p:txBody>
      </p:sp>
      <p:pic>
        <p:nvPicPr>
          <p:cNvPr id="6" name="Picture 5">
            <a:extLst>
              <a:ext uri="{FF2B5EF4-FFF2-40B4-BE49-F238E27FC236}">
                <a16:creationId xmlns:a16="http://schemas.microsoft.com/office/drawing/2014/main" id="{631808D1-E5FC-4F21-8FF8-8024715712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4378728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Divider Blue">
    <p:bg>
      <p:bgPr>
        <a:solidFill>
          <a:srgbClr val="DDD0CF"/>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7946BDFB-0B56-4698-A4AE-8D743BB82D44}"/>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18888" r="23589" b="24763"/>
          <a:stretch/>
        </p:blipFill>
        <p:spPr>
          <a:xfrm>
            <a:off x="2892491" y="0"/>
            <a:ext cx="9299510"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sp>
        <p:nvSpPr>
          <p:cNvPr id="4" name="TextBox 3"/>
          <p:cNvSpPr txBox="1"/>
          <p:nvPr userDrawn="1"/>
        </p:nvSpPr>
        <p:spPr>
          <a:xfrm>
            <a:off x="5051588" y="3013501"/>
            <a:ext cx="3887715" cy="830997"/>
          </a:xfrm>
          <a:prstGeom prst="rect">
            <a:avLst/>
          </a:prstGeom>
          <a:noFill/>
        </p:spPr>
        <p:txBody>
          <a:bodyPr wrap="square" rtlCol="0">
            <a:spAutoFit/>
          </a:bodyPr>
          <a:lstStyle/>
          <a:p>
            <a:r>
              <a:rPr lang="en-GB" sz="4800" b="1">
                <a:solidFill>
                  <a:srgbClr val="C110A0"/>
                </a:solidFill>
              </a:rPr>
              <a:t>Lead Talent</a:t>
            </a:r>
          </a:p>
        </p:txBody>
      </p:sp>
      <p:pic>
        <p:nvPicPr>
          <p:cNvPr id="5" name="Picture 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54220" y="2808297"/>
            <a:ext cx="1766094" cy="1056741"/>
          </a:xfrm>
          <a:prstGeom prst="rect">
            <a:avLst/>
          </a:prstGeom>
        </p:spPr>
      </p:pic>
      <p:pic>
        <p:nvPicPr>
          <p:cNvPr id="7" name="Picture 6">
            <a:extLst>
              <a:ext uri="{FF2B5EF4-FFF2-40B4-BE49-F238E27FC236}">
                <a16:creationId xmlns:a16="http://schemas.microsoft.com/office/drawing/2014/main" id="{9FDD2FFA-5ED1-4137-B35F-B113D32962A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2928080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Divider Blue">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C8BFF82-781E-4092-9FD2-F6EC00A237F8}"/>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l="45576" t="5643" r="13217"/>
          <a:stretch/>
        </p:blipFill>
        <p:spPr>
          <a:xfrm>
            <a:off x="0" y="-101515"/>
            <a:ext cx="12192000" cy="5148217"/>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F54EDE5F-DAD2-4AF4-BE7F-5183C740084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325792" y="2653260"/>
            <a:ext cx="6096000" cy="1124141"/>
          </a:xfrm>
          <a:prstGeom prst="rect">
            <a:avLst/>
          </a:prstGeom>
        </p:spPr>
      </p:pic>
    </p:spTree>
    <p:extLst>
      <p:ext uri="{BB962C8B-B14F-4D97-AF65-F5344CB8AC3E}">
        <p14:creationId xmlns:p14="http://schemas.microsoft.com/office/powerpoint/2010/main" val="3031642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3">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00D69AA-C1E3-E47E-0561-6DCCFE1344A5}"/>
              </a:ext>
            </a:extLst>
          </p:cNvPr>
          <p:cNvGrpSpPr>
            <a:grpSpLocks/>
          </p:cNvGrpSpPr>
          <p:nvPr/>
        </p:nvGrpSpPr>
        <p:grpSpPr>
          <a:xfrm>
            <a:off x="1" y="0"/>
            <a:ext cx="12192000" cy="6857999"/>
            <a:chOff x="1" y="0"/>
            <a:chExt cx="12192000" cy="6857999"/>
          </a:xfrm>
        </p:grpSpPr>
        <p:sp>
          <p:nvSpPr>
            <p:cNvPr id="5" name="Freeform: Shape 4">
              <a:extLst>
                <a:ext uri="{FF2B5EF4-FFF2-40B4-BE49-F238E27FC236}">
                  <a16:creationId xmlns:a16="http://schemas.microsoft.com/office/drawing/2014/main" id="{A4753432-7367-C8DD-C560-E9091D3ECDEF}"/>
                </a:ext>
              </a:extLst>
            </p:cNvPr>
            <p:cNvSpPr>
              <a:spLocks/>
            </p:cNvSpPr>
            <p:nvPr/>
          </p:nvSpPr>
          <p:spPr>
            <a:xfrm>
              <a:off x="1" y="0"/>
              <a:ext cx="3867601" cy="5965633"/>
            </a:xfrm>
            <a:custGeom>
              <a:avLst/>
              <a:gdLst>
                <a:gd name="connsiteX0" fmla="*/ 0 w 3867601"/>
                <a:gd name="connsiteY0" fmla="*/ 0 h 5965633"/>
                <a:gd name="connsiteX1" fmla="*/ 3867601 w 3867601"/>
                <a:gd name="connsiteY1" fmla="*/ 0 h 5965633"/>
                <a:gd name="connsiteX2" fmla="*/ 3867601 w 3867601"/>
                <a:gd name="connsiteY2" fmla="*/ 5965633 h 5965633"/>
                <a:gd name="connsiteX3" fmla="*/ 0 w 3867601"/>
                <a:gd name="connsiteY3" fmla="*/ 2098629 h 5965633"/>
                <a:gd name="connsiteX4" fmla="*/ 0 w 3867601"/>
                <a:gd name="connsiteY4" fmla="*/ 0 h 5965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601" h="5965633">
                  <a:moveTo>
                    <a:pt x="0" y="0"/>
                  </a:moveTo>
                  <a:lnTo>
                    <a:pt x="3867601" y="0"/>
                  </a:lnTo>
                  <a:lnTo>
                    <a:pt x="3867601" y="5965633"/>
                  </a:lnTo>
                  <a:lnTo>
                    <a:pt x="0" y="2098629"/>
                  </a:lnTo>
                  <a:lnTo>
                    <a:pt x="0" y="0"/>
                  </a:lnTo>
                  <a:close/>
                </a:path>
              </a:pathLst>
            </a:custGeom>
            <a:solidFill>
              <a:srgbClr val="55D2B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Freeform: Shape 5">
              <a:extLst>
                <a:ext uri="{FF2B5EF4-FFF2-40B4-BE49-F238E27FC236}">
                  <a16:creationId xmlns:a16="http://schemas.microsoft.com/office/drawing/2014/main" id="{E7B72DCB-3D63-C6E7-CA7D-913BE8291385}"/>
                </a:ext>
              </a:extLst>
            </p:cNvPr>
            <p:cNvSpPr>
              <a:spLocks/>
            </p:cNvSpPr>
            <p:nvPr/>
          </p:nvSpPr>
          <p:spPr>
            <a:xfrm>
              <a:off x="8050611" y="0"/>
              <a:ext cx="1783371" cy="891620"/>
            </a:xfrm>
            <a:custGeom>
              <a:avLst/>
              <a:gdLst>
                <a:gd name="connsiteX0" fmla="*/ 0 w 1783371"/>
                <a:gd name="connsiteY0" fmla="*/ 0 h 891620"/>
                <a:gd name="connsiteX1" fmla="*/ 1783371 w 1783371"/>
                <a:gd name="connsiteY1" fmla="*/ 0 h 891620"/>
                <a:gd name="connsiteX2" fmla="*/ 891751 w 1783371"/>
                <a:gd name="connsiteY2" fmla="*/ 891620 h 891620"/>
                <a:gd name="connsiteX3" fmla="*/ 0 w 1783371"/>
                <a:gd name="connsiteY3" fmla="*/ 0 h 891620"/>
              </a:gdLst>
              <a:ahLst/>
              <a:cxnLst>
                <a:cxn ang="0">
                  <a:pos x="connsiteX0" y="connsiteY0"/>
                </a:cxn>
                <a:cxn ang="0">
                  <a:pos x="connsiteX1" y="connsiteY1"/>
                </a:cxn>
                <a:cxn ang="0">
                  <a:pos x="connsiteX2" y="connsiteY2"/>
                </a:cxn>
                <a:cxn ang="0">
                  <a:pos x="connsiteX3" y="connsiteY3"/>
                </a:cxn>
              </a:cxnLst>
              <a:rect l="l" t="t" r="r" b="b"/>
              <a:pathLst>
                <a:path w="1783371" h="891620">
                  <a:moveTo>
                    <a:pt x="0" y="0"/>
                  </a:moveTo>
                  <a:lnTo>
                    <a:pt x="1783371" y="0"/>
                  </a:lnTo>
                  <a:lnTo>
                    <a:pt x="891751" y="891620"/>
                  </a:lnTo>
                  <a:lnTo>
                    <a:pt x="0" y="0"/>
                  </a:lnTo>
                  <a:close/>
                </a:path>
              </a:pathLst>
            </a:custGeom>
            <a:solidFill>
              <a:srgbClr val="55D2B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Freeform: Shape 8">
              <a:extLst>
                <a:ext uri="{FF2B5EF4-FFF2-40B4-BE49-F238E27FC236}">
                  <a16:creationId xmlns:a16="http://schemas.microsoft.com/office/drawing/2014/main" id="{24B48FFE-6F57-391B-F497-AFE50F4041A4}"/>
                </a:ext>
              </a:extLst>
            </p:cNvPr>
            <p:cNvSpPr>
              <a:spLocks/>
            </p:cNvSpPr>
            <p:nvPr/>
          </p:nvSpPr>
          <p:spPr>
            <a:xfrm>
              <a:off x="8942362" y="891620"/>
              <a:ext cx="3249639" cy="5966379"/>
            </a:xfrm>
            <a:custGeom>
              <a:avLst/>
              <a:gdLst>
                <a:gd name="connsiteX0" fmla="*/ 0 w 3249639"/>
                <a:gd name="connsiteY0" fmla="*/ 0 h 5966379"/>
                <a:gd name="connsiteX1" fmla="*/ 3249639 w 3249639"/>
                <a:gd name="connsiteY1" fmla="*/ 3249638 h 5966379"/>
                <a:gd name="connsiteX2" fmla="*/ 3249639 w 3249639"/>
                <a:gd name="connsiteY2" fmla="*/ 5966379 h 5966379"/>
                <a:gd name="connsiteX3" fmla="*/ 0 w 3249639"/>
                <a:gd name="connsiteY3" fmla="*/ 5966379 h 5966379"/>
                <a:gd name="connsiteX4" fmla="*/ 0 w 3249639"/>
                <a:gd name="connsiteY4" fmla="*/ 0 h 596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9639" h="5966379">
                  <a:moveTo>
                    <a:pt x="0" y="0"/>
                  </a:moveTo>
                  <a:lnTo>
                    <a:pt x="3249639" y="3249638"/>
                  </a:lnTo>
                  <a:lnTo>
                    <a:pt x="3249639" y="5966379"/>
                  </a:lnTo>
                  <a:lnTo>
                    <a:pt x="0" y="5966379"/>
                  </a:lnTo>
                  <a:lnTo>
                    <a:pt x="0" y="0"/>
                  </a:lnTo>
                  <a:close/>
                </a:path>
              </a:pathLst>
            </a:custGeom>
            <a:solidFill>
              <a:srgbClr val="55D2B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Freeform: Shape 9">
              <a:extLst>
                <a:ext uri="{FF2B5EF4-FFF2-40B4-BE49-F238E27FC236}">
                  <a16:creationId xmlns:a16="http://schemas.microsoft.com/office/drawing/2014/main" id="{EB324E9E-25F7-CA04-8717-01B5EFF1A26F}"/>
                </a:ext>
              </a:extLst>
            </p:cNvPr>
            <p:cNvSpPr>
              <a:spLocks/>
            </p:cNvSpPr>
            <p:nvPr/>
          </p:nvSpPr>
          <p:spPr>
            <a:xfrm>
              <a:off x="2975982" y="5966380"/>
              <a:ext cx="1783238" cy="891619"/>
            </a:xfrm>
            <a:custGeom>
              <a:avLst/>
              <a:gdLst>
                <a:gd name="connsiteX0" fmla="*/ 891619 w 1783238"/>
                <a:gd name="connsiteY0" fmla="*/ 0 h 891619"/>
                <a:gd name="connsiteX1" fmla="*/ 1783238 w 1783238"/>
                <a:gd name="connsiteY1" fmla="*/ 891619 h 891619"/>
                <a:gd name="connsiteX2" fmla="*/ 0 w 1783238"/>
                <a:gd name="connsiteY2" fmla="*/ 891619 h 891619"/>
                <a:gd name="connsiteX3" fmla="*/ 891619 w 1783238"/>
                <a:gd name="connsiteY3" fmla="*/ 0 h 891619"/>
              </a:gdLst>
              <a:ahLst/>
              <a:cxnLst>
                <a:cxn ang="0">
                  <a:pos x="connsiteX0" y="connsiteY0"/>
                </a:cxn>
                <a:cxn ang="0">
                  <a:pos x="connsiteX1" y="connsiteY1"/>
                </a:cxn>
                <a:cxn ang="0">
                  <a:pos x="connsiteX2" y="connsiteY2"/>
                </a:cxn>
                <a:cxn ang="0">
                  <a:pos x="connsiteX3" y="connsiteY3"/>
                </a:cxn>
              </a:cxnLst>
              <a:rect l="l" t="t" r="r" b="b"/>
              <a:pathLst>
                <a:path w="1783238" h="891619">
                  <a:moveTo>
                    <a:pt x="891619" y="0"/>
                  </a:moveTo>
                  <a:lnTo>
                    <a:pt x="1783238" y="891619"/>
                  </a:lnTo>
                  <a:lnTo>
                    <a:pt x="0" y="891619"/>
                  </a:lnTo>
                  <a:lnTo>
                    <a:pt x="891619" y="0"/>
                  </a:lnTo>
                  <a:close/>
                </a:path>
              </a:pathLst>
            </a:custGeom>
            <a:solidFill>
              <a:srgbClr val="55D2B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Title 1">
            <a:extLst>
              <a:ext uri="{FF2B5EF4-FFF2-40B4-BE49-F238E27FC236}">
                <a16:creationId xmlns:a16="http://schemas.microsoft.com/office/drawing/2014/main" id="{35676B43-DF0F-6D56-0F9A-2C821C516852}"/>
              </a:ext>
            </a:extLst>
          </p:cNvPr>
          <p:cNvSpPr>
            <a:spLocks noGrp="1"/>
          </p:cNvSpPr>
          <p:nvPr>
            <p:ph type="title" hasCustomPrompt="1"/>
          </p:nvPr>
        </p:nvSpPr>
        <p:spPr>
          <a:xfrm>
            <a:off x="339437" y="434253"/>
            <a:ext cx="10515600" cy="720291"/>
          </a:xfrm>
          <a:prstGeom prst="rect">
            <a:avLst/>
          </a:prstGeom>
        </p:spPr>
        <p:txBody>
          <a:bodyPr>
            <a:normAutofit/>
          </a:bodyPr>
          <a:lstStyle>
            <a:lvl1pPr>
              <a:defRPr sz="4000" b="1">
                <a:solidFill>
                  <a:schemeClr val="tx2"/>
                </a:solidFill>
              </a:defRPr>
            </a:lvl1pPr>
          </a:lstStyle>
          <a:p>
            <a:r>
              <a:rPr lang="en-US"/>
              <a:t>Title</a:t>
            </a:r>
            <a:endParaRPr lang="en-GB"/>
          </a:p>
        </p:txBody>
      </p:sp>
      <p:sp>
        <p:nvSpPr>
          <p:cNvPr id="3" name="Content Placeholder 2">
            <a:extLst>
              <a:ext uri="{FF2B5EF4-FFF2-40B4-BE49-F238E27FC236}">
                <a16:creationId xmlns:a16="http://schemas.microsoft.com/office/drawing/2014/main" id="{114DEFEB-68E9-A4A2-F7B0-43956F46CD36}"/>
              </a:ext>
            </a:extLst>
          </p:cNvPr>
          <p:cNvSpPr>
            <a:spLocks noGrp="1"/>
          </p:cNvSpPr>
          <p:nvPr>
            <p:ph idx="1"/>
          </p:nvPr>
        </p:nvSpPr>
        <p:spPr>
          <a:xfrm>
            <a:off x="339437" y="1995055"/>
            <a:ext cx="10515600" cy="3895580"/>
          </a:xfrm>
          <a:prstGeom prst="rect">
            <a:avLst/>
          </a:prstGeom>
        </p:spPr>
        <p:txBody>
          <a:bodyPr>
            <a:normAutofit/>
          </a:bodyPr>
          <a:lstStyle>
            <a:lvl1pPr marL="285750" indent="-285750">
              <a:lnSpc>
                <a:spcPct val="100000"/>
              </a:lnSpc>
              <a:buClr>
                <a:schemeClr val="accent2"/>
              </a:buClr>
              <a:buFont typeface="Arial" panose="020B0604020202020204" pitchFamily="34" charset="0"/>
              <a:buChar char="•"/>
              <a:defRPr sz="1400">
                <a:solidFill>
                  <a:schemeClr val="tx1"/>
                </a:solidFill>
              </a:defRPr>
            </a:lvl1pPr>
            <a:lvl2pPr>
              <a:lnSpc>
                <a:spcPct val="100000"/>
              </a:lnSpc>
              <a:buClr>
                <a:schemeClr val="accent2"/>
              </a:buClr>
              <a:defRPr sz="1400">
                <a:solidFill>
                  <a:schemeClr val="tx1"/>
                </a:solidFill>
              </a:defRPr>
            </a:lvl2pPr>
            <a:lvl3pPr>
              <a:lnSpc>
                <a:spcPct val="100000"/>
              </a:lnSpc>
              <a:buClr>
                <a:schemeClr val="accent2"/>
              </a:buClr>
              <a:defRPr sz="1200">
                <a:solidFill>
                  <a:schemeClr val="tx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7" name="Content Placeholder 6">
            <a:extLst>
              <a:ext uri="{FF2B5EF4-FFF2-40B4-BE49-F238E27FC236}">
                <a16:creationId xmlns:a16="http://schemas.microsoft.com/office/drawing/2014/main" id="{19B103C8-9DD4-AD67-E41D-A3D4DBB9CF97}"/>
              </a:ext>
            </a:extLst>
          </p:cNvPr>
          <p:cNvSpPr>
            <a:spLocks noGrp="1"/>
          </p:cNvSpPr>
          <p:nvPr>
            <p:ph sz="quarter" idx="13" hasCustomPrompt="1"/>
          </p:nvPr>
        </p:nvSpPr>
        <p:spPr>
          <a:xfrm>
            <a:off x="339725" y="1154544"/>
            <a:ext cx="10515600" cy="456190"/>
          </a:xfrm>
          <a:prstGeom prst="rect">
            <a:avLst/>
          </a:prstGeom>
        </p:spPr>
        <p:txBody>
          <a:bodyPr>
            <a:normAutofit/>
          </a:bodyPr>
          <a:lstStyle>
            <a:lvl1pPr marL="0" indent="0">
              <a:buNone/>
              <a:defRPr lang="en-US" sz="2400" kern="1200" dirty="0" smtClean="0">
                <a:solidFill>
                  <a:srgbClr val="409E85"/>
                </a:solidFill>
                <a:latin typeface="Segoe UI Semilight" panose="020B0402040204020203" pitchFamily="34" charset="0"/>
                <a:ea typeface="Calibri" panose="020F0502020204030204" pitchFamily="34" charset="0"/>
                <a:cs typeface="Segoe UI Semilight" panose="020B0402040204020203" pitchFamily="34" charset="0"/>
              </a:defRPr>
            </a:lvl1pPr>
          </a:lstStyle>
          <a:p>
            <a:pPr lvl="0"/>
            <a:r>
              <a:rPr lang="en-US"/>
              <a:t>Subheading</a:t>
            </a:r>
          </a:p>
        </p:txBody>
      </p:sp>
      <p:sp>
        <p:nvSpPr>
          <p:cNvPr id="8" name="Freeform: Shape 7">
            <a:extLst>
              <a:ext uri="{FF2B5EF4-FFF2-40B4-BE49-F238E27FC236}">
                <a16:creationId xmlns:a16="http://schemas.microsoft.com/office/drawing/2014/main" id="{0E999773-2EDE-62A8-D419-E30303F334EC}"/>
              </a:ext>
            </a:extLst>
          </p:cNvPr>
          <p:cNvSpPr/>
          <p:nvPr/>
        </p:nvSpPr>
        <p:spPr>
          <a:xfrm>
            <a:off x="11901312" y="6176864"/>
            <a:ext cx="290687" cy="597159"/>
          </a:xfrm>
          <a:custGeom>
            <a:avLst/>
            <a:gdLst>
              <a:gd name="connsiteX0" fmla="*/ 627983 w 627983"/>
              <a:gd name="connsiteY0" fmla="*/ 1290066 h 1290066"/>
              <a:gd name="connsiteX1" fmla="*/ 12002 w 627983"/>
              <a:gd name="connsiteY1" fmla="*/ 674180 h 1290066"/>
              <a:gd name="connsiteX2" fmla="*/ 0 w 627983"/>
              <a:gd name="connsiteY2" fmla="*/ 645033 h 1290066"/>
              <a:gd name="connsiteX3" fmla="*/ 12002 w 627983"/>
              <a:gd name="connsiteY3" fmla="*/ 615982 h 1290066"/>
              <a:gd name="connsiteX4" fmla="*/ 627983 w 627983"/>
              <a:gd name="connsiteY4" fmla="*/ 0 h 1290066"/>
              <a:gd name="connsiteX5" fmla="*/ 627983 w 627983"/>
              <a:gd name="connsiteY5" fmla="*/ 1290066 h 129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983" h="1290066">
                <a:moveTo>
                  <a:pt x="627983" y="1290066"/>
                </a:moveTo>
                <a:lnTo>
                  <a:pt x="12002" y="674180"/>
                </a:lnTo>
                <a:cubicBezTo>
                  <a:pt x="4000" y="666083"/>
                  <a:pt x="0" y="655606"/>
                  <a:pt x="0" y="645033"/>
                </a:cubicBezTo>
                <a:cubicBezTo>
                  <a:pt x="0" y="634460"/>
                  <a:pt x="4000" y="623983"/>
                  <a:pt x="12002" y="615982"/>
                </a:cubicBezTo>
                <a:lnTo>
                  <a:pt x="627983" y="0"/>
                </a:lnTo>
                <a:lnTo>
                  <a:pt x="627983" y="1290066"/>
                </a:lnTo>
                <a:close/>
              </a:path>
            </a:pathLst>
          </a:custGeom>
          <a:solidFill>
            <a:srgbClr val="55D2B1"/>
          </a:solidFill>
          <a:ln w="9525" cap="flat">
            <a:noFill/>
            <a:prstDash val="solid"/>
            <a:miter/>
          </a:ln>
        </p:spPr>
        <p:txBody>
          <a:bodyPr rtlCol="0" anchor="ctr"/>
          <a:lstStyle/>
          <a:p>
            <a:endParaRPr lang="en-GB"/>
          </a:p>
        </p:txBody>
      </p:sp>
      <p:sp>
        <p:nvSpPr>
          <p:cNvPr id="12" name="TextBox 11">
            <a:extLst>
              <a:ext uri="{FF2B5EF4-FFF2-40B4-BE49-F238E27FC236}">
                <a16:creationId xmlns:a16="http://schemas.microsoft.com/office/drawing/2014/main" id="{E88F6B49-23E1-51AB-302F-266E46FED499}"/>
              </a:ext>
            </a:extLst>
          </p:cNvPr>
          <p:cNvSpPr txBox="1"/>
          <p:nvPr/>
        </p:nvSpPr>
        <p:spPr>
          <a:xfrm>
            <a:off x="11594250" y="6336943"/>
            <a:ext cx="367829" cy="461665"/>
          </a:xfrm>
          <a:prstGeom prst="rect">
            <a:avLst/>
          </a:prstGeom>
          <a:noFill/>
        </p:spPr>
        <p:txBody>
          <a:bodyPr wrap="square" rtlCol="0">
            <a:spAutoFit/>
          </a:bodyPr>
          <a:lstStyle/>
          <a:p>
            <a:fld id="{AF7127FF-F8DE-4228-8048-97D89ED18292}" type="slidenum">
              <a:rPr lang="en-GB" sz="1200" b="1" smtClean="0">
                <a:solidFill>
                  <a:srgbClr val="1A244A"/>
                </a:solidFill>
                <a:latin typeface="Segoe UI" panose="020B0502040204020203" pitchFamily="34" charset="0"/>
                <a:ea typeface="Calibri" panose="020F0502020204030204" pitchFamily="34" charset="0"/>
                <a:cs typeface="Segoe UI" panose="020B0502040204020203" pitchFamily="34" charset="0"/>
              </a:rPr>
              <a:t>‹#›</a:t>
            </a:fld>
            <a:endParaRPr lang="en-GB" sz="1200" b="1">
              <a:solidFill>
                <a:srgbClr val="1A244A"/>
              </a:solidFill>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37919240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C8BFF82-781E-4092-9FD2-F6EC00A237F8}"/>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l="45576" t="5643" r="13217"/>
          <a:stretch/>
        </p:blipFill>
        <p:spPr>
          <a:xfrm>
            <a:off x="-6306" y="73956"/>
            <a:ext cx="12192000" cy="5148217"/>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F54EDE5F-DAD2-4AF4-BE7F-5183C7400841}"/>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922194" y="2560877"/>
            <a:ext cx="7180348" cy="1324101"/>
          </a:xfrm>
          <a:prstGeom prst="rect">
            <a:avLst/>
          </a:prstGeom>
          <a:effectLst>
            <a:outerShdw blurRad="152400" dist="38100" dir="5400000" algn="ctr" rotWithShape="0">
              <a:schemeClr val="tx1">
                <a:alpha val="48000"/>
              </a:schemeClr>
            </a:outerShdw>
          </a:effectLst>
        </p:spPr>
      </p:pic>
    </p:spTree>
    <p:extLst>
      <p:ext uri="{BB962C8B-B14F-4D97-AF65-F5344CB8AC3E}">
        <p14:creationId xmlns:p14="http://schemas.microsoft.com/office/powerpoint/2010/main" val="3165036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Divider Blue">
    <p:bg>
      <p:bgPr>
        <a:solidFill>
          <a:schemeClr val="accent1"/>
        </a:solidFill>
        <a:effectLst/>
      </p:bgPr>
    </p:bg>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4" name="Graphic 3">
            <a:extLst>
              <a:ext uri="{FF2B5EF4-FFF2-40B4-BE49-F238E27FC236}">
                <a16:creationId xmlns:a16="http://schemas.microsoft.com/office/drawing/2014/main" id="{D92C0FCC-1254-4361-BF4B-158FE47BF60C}"/>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7430" r="15163" b="7237"/>
          <a:stretch/>
        </p:blipFill>
        <p:spPr>
          <a:xfrm>
            <a:off x="3769485" y="0"/>
            <a:ext cx="8422515" cy="6858000"/>
          </a:xfrm>
          <a:prstGeom prst="rect">
            <a:avLst/>
          </a:prstGeom>
        </p:spPr>
      </p:pic>
      <p:pic>
        <p:nvPicPr>
          <p:cNvPr id="6" name="Graphic 5">
            <a:extLst>
              <a:ext uri="{FF2B5EF4-FFF2-40B4-BE49-F238E27FC236}">
                <a16:creationId xmlns:a16="http://schemas.microsoft.com/office/drawing/2014/main" id="{13683F3C-B3A7-4813-9BC2-6618A55B466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62262" y="2700337"/>
            <a:ext cx="6467475" cy="1457325"/>
          </a:xfrm>
          <a:prstGeom prst="rect">
            <a:avLst/>
          </a:prstGeom>
        </p:spPr>
      </p:pic>
    </p:spTree>
    <p:extLst>
      <p:ext uri="{BB962C8B-B14F-4D97-AF65-F5344CB8AC3E}">
        <p14:creationId xmlns:p14="http://schemas.microsoft.com/office/powerpoint/2010/main" val="29210130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4" name="Graphic 3">
            <a:extLst>
              <a:ext uri="{FF2B5EF4-FFF2-40B4-BE49-F238E27FC236}">
                <a16:creationId xmlns:a16="http://schemas.microsoft.com/office/drawing/2014/main" id="{D92C0FCC-1254-4361-BF4B-158FE47BF60C}"/>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t="7430" r="15163" b="7237"/>
          <a:stretch/>
        </p:blipFill>
        <p:spPr>
          <a:xfrm>
            <a:off x="3769485" y="0"/>
            <a:ext cx="8422515" cy="6858000"/>
          </a:xfrm>
          <a:prstGeom prst="rect">
            <a:avLst/>
          </a:prstGeom>
        </p:spPr>
      </p:pic>
      <p:sp>
        <p:nvSpPr>
          <p:cNvPr id="2" name="Rectangle 1">
            <a:extLst>
              <a:ext uri="{FF2B5EF4-FFF2-40B4-BE49-F238E27FC236}">
                <a16:creationId xmlns:a16="http://schemas.microsoft.com/office/drawing/2014/main" id="{FC7836FC-3F10-4412-8C6A-377FF3B94D29}"/>
              </a:ext>
            </a:extLst>
          </p:cNvPr>
          <p:cNvSpPr/>
          <p:nvPr userDrawn="1"/>
        </p:nvSpPr>
        <p:spPr>
          <a:xfrm>
            <a:off x="1792704" y="1840828"/>
            <a:ext cx="8578516" cy="3119671"/>
          </a:xfrm>
          <a:prstGeom prst="rect">
            <a:avLst/>
          </a:prstGeom>
          <a:solidFill>
            <a:schemeClr val="tx1">
              <a:alpha val="27000"/>
            </a:schemeClr>
          </a:solidFill>
          <a:ln>
            <a:noFill/>
          </a:ln>
          <a:effectLst>
            <a:softEdge rad="863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13683F3C-B3A7-4813-9BC2-6618A55B466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031868" y="2604474"/>
            <a:ext cx="6467475" cy="1457325"/>
          </a:xfrm>
          <a:prstGeom prst="rect">
            <a:avLst/>
          </a:prstGeom>
          <a:effectLst>
            <a:outerShdw blurRad="63500" dist="50800" dir="5400000" sx="105000" sy="105000" algn="ctr" rotWithShape="0">
              <a:srgbClr val="000000">
                <a:alpha val="22000"/>
              </a:srgbClr>
            </a:outerShdw>
          </a:effectLst>
        </p:spPr>
      </p:pic>
    </p:spTree>
    <p:extLst>
      <p:ext uri="{BB962C8B-B14F-4D97-AF65-F5344CB8AC3E}">
        <p14:creationId xmlns:p14="http://schemas.microsoft.com/office/powerpoint/2010/main" val="6165481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Divider Blue">
    <p:bg>
      <p:bgPr>
        <a:solidFill>
          <a:srgbClr val="D8DBD8"/>
        </a:solidFill>
        <a:effectLst/>
      </p:bgPr>
    </p:bg>
    <p:spTree>
      <p:nvGrpSpPr>
        <p:cNvPr id="1" name=""/>
        <p:cNvGrpSpPr/>
        <p:nvPr/>
      </p:nvGrpSpPr>
      <p:grpSpPr>
        <a:xfrm>
          <a:off x="0" y="0"/>
          <a:ext cx="0" cy="0"/>
          <a:chOff x="0" y="0"/>
          <a:chExt cx="0" cy="0"/>
        </a:xfrm>
      </p:grpSpPr>
      <p:pic>
        <p:nvPicPr>
          <p:cNvPr id="189" name="Graphic 188">
            <a:extLst>
              <a:ext uri="{FF2B5EF4-FFF2-40B4-BE49-F238E27FC236}">
                <a16:creationId xmlns:a16="http://schemas.microsoft.com/office/drawing/2014/main" id="{F7A0A409-A4FD-403B-A6C0-2576FA7184CF}"/>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l="181" t="14014" r="25676" b="38568"/>
          <a:stretch/>
        </p:blipFill>
        <p:spPr>
          <a:xfrm>
            <a:off x="1816771" y="0"/>
            <a:ext cx="10375230"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3BBA7302-5C1C-40D7-8560-9C4A805E503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585912" y="3140281"/>
            <a:ext cx="5020176" cy="924769"/>
          </a:xfrm>
          <a:prstGeom prst="rect">
            <a:avLst/>
          </a:prstGeom>
        </p:spPr>
      </p:pic>
      <p:sp>
        <p:nvSpPr>
          <p:cNvPr id="7" name="TextBox 6">
            <a:extLst>
              <a:ext uri="{FF2B5EF4-FFF2-40B4-BE49-F238E27FC236}">
                <a16:creationId xmlns:a16="http://schemas.microsoft.com/office/drawing/2014/main" id="{46F62E9F-3B90-479C-819B-71A9175A4383}"/>
              </a:ext>
            </a:extLst>
          </p:cNvPr>
          <p:cNvSpPr txBox="1"/>
          <p:nvPr userDrawn="1"/>
        </p:nvSpPr>
        <p:spPr>
          <a:xfrm>
            <a:off x="4152142" y="1983625"/>
            <a:ext cx="3887715" cy="830997"/>
          </a:xfrm>
          <a:prstGeom prst="rect">
            <a:avLst/>
          </a:prstGeom>
          <a:noFill/>
        </p:spPr>
        <p:txBody>
          <a:bodyPr wrap="square" rtlCol="0">
            <a:spAutoFit/>
          </a:bodyPr>
          <a:lstStyle/>
          <a:p>
            <a:pPr algn="ctr"/>
            <a:r>
              <a:rPr lang="en-GB" sz="4800" b="0">
                <a:solidFill>
                  <a:schemeClr val="tx2"/>
                </a:solidFill>
              </a:rPr>
              <a:t>Strengths</a:t>
            </a:r>
          </a:p>
        </p:txBody>
      </p:sp>
      <p:pic>
        <p:nvPicPr>
          <p:cNvPr id="6" name="Picture 5">
            <a:extLst>
              <a:ext uri="{FF2B5EF4-FFF2-40B4-BE49-F238E27FC236}">
                <a16:creationId xmlns:a16="http://schemas.microsoft.com/office/drawing/2014/main" id="{3101D585-4314-44C2-87BD-7171DAA7EE8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6266100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4C44349-97CE-4F0D-8578-5E88AB9D485F}"/>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l="181" t="14014" r="25676" b="38568"/>
          <a:stretch/>
        </p:blipFill>
        <p:spPr>
          <a:xfrm>
            <a:off x="1816771" y="0"/>
            <a:ext cx="10375230" cy="6858000"/>
          </a:xfrm>
          <a:prstGeom prst="rect">
            <a:avLst/>
          </a:prstGeom>
        </p:spPr>
      </p:pic>
      <p:sp>
        <p:nvSpPr>
          <p:cNvPr id="6" name="Rectangle 5">
            <a:extLst>
              <a:ext uri="{FF2B5EF4-FFF2-40B4-BE49-F238E27FC236}">
                <a16:creationId xmlns:a16="http://schemas.microsoft.com/office/drawing/2014/main" id="{C6555857-5916-4278-B7A3-737AEDD483F5}"/>
              </a:ext>
            </a:extLst>
          </p:cNvPr>
          <p:cNvSpPr/>
          <p:nvPr userDrawn="1"/>
        </p:nvSpPr>
        <p:spPr>
          <a:xfrm>
            <a:off x="1792704" y="1239253"/>
            <a:ext cx="8578516" cy="4223084"/>
          </a:xfrm>
          <a:prstGeom prst="rect">
            <a:avLst/>
          </a:prstGeom>
          <a:solidFill>
            <a:schemeClr val="tx1">
              <a:alpha val="9000"/>
            </a:schemeClr>
          </a:solidFill>
          <a:ln>
            <a:noFill/>
          </a:ln>
          <a:effectLst>
            <a:softEdge rad="863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3BBA7302-5C1C-40D7-8560-9C4A805E5030}"/>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85912" y="3140281"/>
            <a:ext cx="5020176" cy="924769"/>
          </a:xfrm>
          <a:prstGeom prst="rect">
            <a:avLst/>
          </a:prstGeom>
        </p:spPr>
      </p:pic>
      <p:sp>
        <p:nvSpPr>
          <p:cNvPr id="7" name="TextBox 6">
            <a:extLst>
              <a:ext uri="{FF2B5EF4-FFF2-40B4-BE49-F238E27FC236}">
                <a16:creationId xmlns:a16="http://schemas.microsoft.com/office/drawing/2014/main" id="{46F62E9F-3B90-479C-819B-71A9175A4383}"/>
              </a:ext>
            </a:extLst>
          </p:cNvPr>
          <p:cNvSpPr txBox="1"/>
          <p:nvPr userDrawn="1"/>
        </p:nvSpPr>
        <p:spPr>
          <a:xfrm>
            <a:off x="4152142" y="1983625"/>
            <a:ext cx="3887715" cy="830997"/>
          </a:xfrm>
          <a:prstGeom prst="rect">
            <a:avLst/>
          </a:prstGeom>
          <a:noFill/>
          <a:effectLst>
            <a:outerShdw blurRad="88900" dist="25400" dir="5400000" algn="t" rotWithShape="0">
              <a:prstClr val="black">
                <a:alpha val="29000"/>
              </a:prstClr>
            </a:outerShdw>
          </a:effectLst>
        </p:spPr>
        <p:txBody>
          <a:bodyPr wrap="square" rtlCol="0">
            <a:spAutoFit/>
          </a:bodyPr>
          <a:lstStyle/>
          <a:p>
            <a:pPr algn="ctr"/>
            <a:r>
              <a:rPr lang="en-GB" sz="4800" b="0">
                <a:solidFill>
                  <a:schemeClr val="bg1"/>
                </a:solidFill>
              </a:rPr>
              <a:t>Strengths</a:t>
            </a:r>
          </a:p>
        </p:txBody>
      </p:sp>
    </p:spTree>
    <p:extLst>
      <p:ext uri="{BB962C8B-B14F-4D97-AF65-F5344CB8AC3E}">
        <p14:creationId xmlns:p14="http://schemas.microsoft.com/office/powerpoint/2010/main" val="37572191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1_Divider Blue">
    <p:bg>
      <p:bgPr>
        <a:solidFill>
          <a:srgbClr val="DDD0CF"/>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7946BDFB-0B56-4698-A4AE-8D743BB82D44}"/>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18888" r="23589" b="24763"/>
          <a:stretch/>
        </p:blipFill>
        <p:spPr>
          <a:xfrm>
            <a:off x="2892491" y="0"/>
            <a:ext cx="9299510"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sp>
        <p:nvSpPr>
          <p:cNvPr id="4" name="TextBox 3"/>
          <p:cNvSpPr txBox="1"/>
          <p:nvPr userDrawn="1"/>
        </p:nvSpPr>
        <p:spPr>
          <a:xfrm>
            <a:off x="5051588" y="3013501"/>
            <a:ext cx="3887715" cy="830997"/>
          </a:xfrm>
          <a:prstGeom prst="rect">
            <a:avLst/>
          </a:prstGeom>
          <a:noFill/>
        </p:spPr>
        <p:txBody>
          <a:bodyPr wrap="square" rtlCol="0">
            <a:spAutoFit/>
          </a:bodyPr>
          <a:lstStyle/>
          <a:p>
            <a:r>
              <a:rPr lang="en-GB" sz="4800" b="1">
                <a:solidFill>
                  <a:srgbClr val="C110A0"/>
                </a:solidFill>
              </a:rPr>
              <a:t>Lead Talent</a:t>
            </a:r>
          </a:p>
        </p:txBody>
      </p:sp>
      <p:pic>
        <p:nvPicPr>
          <p:cNvPr id="5" name="Picture 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54220" y="2808297"/>
            <a:ext cx="1766094" cy="1056741"/>
          </a:xfrm>
          <a:prstGeom prst="rect">
            <a:avLst/>
          </a:prstGeom>
        </p:spPr>
      </p:pic>
      <p:pic>
        <p:nvPicPr>
          <p:cNvPr id="7" name="Picture 6">
            <a:extLst>
              <a:ext uri="{FF2B5EF4-FFF2-40B4-BE49-F238E27FC236}">
                <a16:creationId xmlns:a16="http://schemas.microsoft.com/office/drawing/2014/main" id="{9FDD2FFA-5ED1-4137-B35F-B113D32962A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2928080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2_Divider Blue">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C8BFF82-781E-4092-9FD2-F6EC00A237F8}"/>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l="45576" t="5643" r="13217"/>
          <a:stretch/>
        </p:blipFill>
        <p:spPr>
          <a:xfrm>
            <a:off x="0" y="-101515"/>
            <a:ext cx="12192000" cy="5148217"/>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F54EDE5F-DAD2-4AF4-BE7F-5183C740084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325792" y="2653260"/>
            <a:ext cx="6096000" cy="1124141"/>
          </a:xfrm>
          <a:prstGeom prst="rect">
            <a:avLst/>
          </a:prstGeom>
        </p:spPr>
      </p:pic>
    </p:spTree>
    <p:extLst>
      <p:ext uri="{BB962C8B-B14F-4D97-AF65-F5344CB8AC3E}">
        <p14:creationId xmlns:p14="http://schemas.microsoft.com/office/powerpoint/2010/main" val="30316424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3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C8BFF82-781E-4092-9FD2-F6EC00A237F8}"/>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l="45576" t="5643" r="13217"/>
          <a:stretch/>
        </p:blipFill>
        <p:spPr>
          <a:xfrm>
            <a:off x="-6306" y="73956"/>
            <a:ext cx="12192000" cy="5148217"/>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F54EDE5F-DAD2-4AF4-BE7F-5183C7400841}"/>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922194" y="2560877"/>
            <a:ext cx="7180348" cy="1324101"/>
          </a:xfrm>
          <a:prstGeom prst="rect">
            <a:avLst/>
          </a:prstGeom>
          <a:effectLst>
            <a:outerShdw blurRad="152400" dist="38100" dir="5400000" algn="ctr" rotWithShape="0">
              <a:schemeClr val="tx1">
                <a:alpha val="48000"/>
              </a:schemeClr>
            </a:outerShdw>
          </a:effectLst>
        </p:spPr>
      </p:pic>
    </p:spTree>
    <p:extLst>
      <p:ext uri="{BB962C8B-B14F-4D97-AF65-F5344CB8AC3E}">
        <p14:creationId xmlns:p14="http://schemas.microsoft.com/office/powerpoint/2010/main" val="3165036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4_Divider Blue">
    <p:bg>
      <p:bgPr>
        <a:solidFill>
          <a:schemeClr val="accent1"/>
        </a:solidFill>
        <a:effectLst/>
      </p:bgPr>
    </p:bg>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4" name="Graphic 3">
            <a:extLst>
              <a:ext uri="{FF2B5EF4-FFF2-40B4-BE49-F238E27FC236}">
                <a16:creationId xmlns:a16="http://schemas.microsoft.com/office/drawing/2014/main" id="{D92C0FCC-1254-4361-BF4B-158FE47BF60C}"/>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7430" r="15163" b="7237"/>
          <a:stretch/>
        </p:blipFill>
        <p:spPr>
          <a:xfrm>
            <a:off x="3769485" y="0"/>
            <a:ext cx="8422515" cy="6858000"/>
          </a:xfrm>
          <a:prstGeom prst="rect">
            <a:avLst/>
          </a:prstGeom>
        </p:spPr>
      </p:pic>
      <p:pic>
        <p:nvPicPr>
          <p:cNvPr id="6" name="Graphic 5">
            <a:extLst>
              <a:ext uri="{FF2B5EF4-FFF2-40B4-BE49-F238E27FC236}">
                <a16:creationId xmlns:a16="http://schemas.microsoft.com/office/drawing/2014/main" id="{13683F3C-B3A7-4813-9BC2-6618A55B466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62262" y="2700337"/>
            <a:ext cx="6467475" cy="1457325"/>
          </a:xfrm>
          <a:prstGeom prst="rect">
            <a:avLst/>
          </a:prstGeom>
        </p:spPr>
      </p:pic>
    </p:spTree>
    <p:extLst>
      <p:ext uri="{BB962C8B-B14F-4D97-AF65-F5344CB8AC3E}">
        <p14:creationId xmlns:p14="http://schemas.microsoft.com/office/powerpoint/2010/main" val="29210130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5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4" name="Graphic 3">
            <a:extLst>
              <a:ext uri="{FF2B5EF4-FFF2-40B4-BE49-F238E27FC236}">
                <a16:creationId xmlns:a16="http://schemas.microsoft.com/office/drawing/2014/main" id="{D92C0FCC-1254-4361-BF4B-158FE47BF60C}"/>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t="7430" r="15163" b="7237"/>
          <a:stretch/>
        </p:blipFill>
        <p:spPr>
          <a:xfrm>
            <a:off x="3769485" y="0"/>
            <a:ext cx="8422515" cy="6858000"/>
          </a:xfrm>
          <a:prstGeom prst="rect">
            <a:avLst/>
          </a:prstGeom>
        </p:spPr>
      </p:pic>
      <p:sp>
        <p:nvSpPr>
          <p:cNvPr id="2" name="Rectangle 1">
            <a:extLst>
              <a:ext uri="{FF2B5EF4-FFF2-40B4-BE49-F238E27FC236}">
                <a16:creationId xmlns:a16="http://schemas.microsoft.com/office/drawing/2014/main" id="{FC7836FC-3F10-4412-8C6A-377FF3B94D29}"/>
              </a:ext>
            </a:extLst>
          </p:cNvPr>
          <p:cNvSpPr/>
          <p:nvPr userDrawn="1"/>
        </p:nvSpPr>
        <p:spPr>
          <a:xfrm>
            <a:off x="1792704" y="1840828"/>
            <a:ext cx="8578516" cy="3119671"/>
          </a:xfrm>
          <a:prstGeom prst="rect">
            <a:avLst/>
          </a:prstGeom>
          <a:solidFill>
            <a:schemeClr val="tx1">
              <a:alpha val="27000"/>
            </a:schemeClr>
          </a:solidFill>
          <a:ln>
            <a:noFill/>
          </a:ln>
          <a:effectLst>
            <a:softEdge rad="863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13683F3C-B3A7-4813-9BC2-6618A55B466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031868" y="2604474"/>
            <a:ext cx="6467475" cy="1457325"/>
          </a:xfrm>
          <a:prstGeom prst="rect">
            <a:avLst/>
          </a:prstGeom>
          <a:effectLst>
            <a:outerShdw blurRad="63500" dist="50800" dir="5400000" sx="105000" sy="105000" algn="ctr" rotWithShape="0">
              <a:srgbClr val="000000">
                <a:alpha val="22000"/>
              </a:srgbClr>
            </a:outerShdw>
          </a:effectLst>
        </p:spPr>
      </p:pic>
    </p:spTree>
    <p:extLst>
      <p:ext uri="{BB962C8B-B14F-4D97-AF65-F5344CB8AC3E}">
        <p14:creationId xmlns:p14="http://schemas.microsoft.com/office/powerpoint/2010/main" val="616548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76B43-DF0F-6D56-0F9A-2C821C516852}"/>
              </a:ext>
            </a:extLst>
          </p:cNvPr>
          <p:cNvSpPr>
            <a:spLocks noGrp="1"/>
          </p:cNvSpPr>
          <p:nvPr>
            <p:ph type="title" hasCustomPrompt="1"/>
          </p:nvPr>
        </p:nvSpPr>
        <p:spPr>
          <a:xfrm>
            <a:off x="3950856" y="434253"/>
            <a:ext cx="7197435" cy="720291"/>
          </a:xfrm>
          <a:prstGeom prst="rect">
            <a:avLst/>
          </a:prstGeom>
        </p:spPr>
        <p:txBody>
          <a:bodyPr>
            <a:normAutofit/>
          </a:bodyPr>
          <a:lstStyle>
            <a:lvl1pPr>
              <a:defRPr sz="4000" b="1">
                <a:solidFill>
                  <a:schemeClr val="tx2"/>
                </a:solidFill>
              </a:defRPr>
            </a:lvl1pPr>
          </a:lstStyle>
          <a:p>
            <a:r>
              <a:rPr lang="en-US"/>
              <a:t>Title</a:t>
            </a:r>
            <a:endParaRPr lang="en-GB"/>
          </a:p>
        </p:txBody>
      </p:sp>
      <p:sp>
        <p:nvSpPr>
          <p:cNvPr id="3" name="Content Placeholder 2">
            <a:extLst>
              <a:ext uri="{FF2B5EF4-FFF2-40B4-BE49-F238E27FC236}">
                <a16:creationId xmlns:a16="http://schemas.microsoft.com/office/drawing/2014/main" id="{114DEFEB-68E9-A4A2-F7B0-43956F46CD36}"/>
              </a:ext>
            </a:extLst>
          </p:cNvPr>
          <p:cNvSpPr>
            <a:spLocks noGrp="1"/>
          </p:cNvSpPr>
          <p:nvPr>
            <p:ph idx="1"/>
          </p:nvPr>
        </p:nvSpPr>
        <p:spPr>
          <a:xfrm>
            <a:off x="3950856" y="1995055"/>
            <a:ext cx="7197181" cy="3895580"/>
          </a:xfrm>
          <a:prstGeom prst="rect">
            <a:avLst/>
          </a:prstGeom>
        </p:spPr>
        <p:txBody>
          <a:bodyPr>
            <a:normAutofit/>
          </a:bodyPr>
          <a:lstStyle>
            <a:lvl1pPr marL="285750" indent="-285750">
              <a:buClr>
                <a:schemeClr val="accent2"/>
              </a:buClr>
              <a:buFont typeface="Arial" panose="020B0604020202020204" pitchFamily="34" charset="0"/>
              <a:buChar char="•"/>
              <a:defRPr sz="1400">
                <a:solidFill>
                  <a:schemeClr val="tx1"/>
                </a:solidFill>
              </a:defRPr>
            </a:lvl1pPr>
            <a:lvl2pPr>
              <a:buClr>
                <a:schemeClr val="accent2"/>
              </a:buClr>
              <a:defRPr sz="1400">
                <a:solidFill>
                  <a:schemeClr val="tx1"/>
                </a:solidFill>
              </a:defRPr>
            </a:lvl2pPr>
            <a:lvl3pPr>
              <a:buClr>
                <a:schemeClr val="accent2"/>
              </a:buClr>
              <a:defRPr sz="1200">
                <a:solidFill>
                  <a:schemeClr val="tx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7" name="Content Placeholder 6">
            <a:extLst>
              <a:ext uri="{FF2B5EF4-FFF2-40B4-BE49-F238E27FC236}">
                <a16:creationId xmlns:a16="http://schemas.microsoft.com/office/drawing/2014/main" id="{19B103C8-9DD4-AD67-E41D-A3D4DBB9CF97}"/>
              </a:ext>
            </a:extLst>
          </p:cNvPr>
          <p:cNvSpPr>
            <a:spLocks noGrp="1"/>
          </p:cNvSpPr>
          <p:nvPr>
            <p:ph sz="quarter" idx="13" hasCustomPrompt="1"/>
          </p:nvPr>
        </p:nvSpPr>
        <p:spPr>
          <a:xfrm>
            <a:off x="3951144" y="1154544"/>
            <a:ext cx="7197181" cy="456190"/>
          </a:xfrm>
          <a:prstGeom prst="rect">
            <a:avLst/>
          </a:prstGeom>
        </p:spPr>
        <p:txBody>
          <a:bodyPr>
            <a:normAutofit/>
          </a:bodyPr>
          <a:lstStyle>
            <a:lvl1pPr marL="0" indent="0">
              <a:buNone/>
              <a:defRPr lang="en-US" sz="2400" kern="1200" dirty="0" smtClean="0">
                <a:solidFill>
                  <a:srgbClr val="409E85"/>
                </a:solidFill>
                <a:latin typeface="Segoe UI Semilight" panose="020B0402040204020203" pitchFamily="34" charset="0"/>
                <a:ea typeface="Calibri" panose="020F0502020204030204" pitchFamily="34" charset="0"/>
                <a:cs typeface="Segoe UI Semilight" panose="020B0402040204020203" pitchFamily="34" charset="0"/>
              </a:defRPr>
            </a:lvl1pPr>
          </a:lstStyle>
          <a:p>
            <a:pPr lvl="0"/>
            <a:r>
              <a:rPr lang="en-US"/>
              <a:t>Subheading</a:t>
            </a:r>
          </a:p>
        </p:txBody>
      </p:sp>
      <p:sp>
        <p:nvSpPr>
          <p:cNvPr id="21" name="Freeform: Shape 20">
            <a:extLst>
              <a:ext uri="{FF2B5EF4-FFF2-40B4-BE49-F238E27FC236}">
                <a16:creationId xmlns:a16="http://schemas.microsoft.com/office/drawing/2014/main" id="{7778D19D-1B39-F626-DC9F-E0E51238D26F}"/>
              </a:ext>
            </a:extLst>
          </p:cNvPr>
          <p:cNvSpPr/>
          <p:nvPr/>
        </p:nvSpPr>
        <p:spPr>
          <a:xfrm>
            <a:off x="374609" y="3565872"/>
            <a:ext cx="3284821" cy="3292128"/>
          </a:xfrm>
          <a:custGeom>
            <a:avLst/>
            <a:gdLst>
              <a:gd name="connsiteX0" fmla="*/ 0 w 3284821"/>
              <a:gd name="connsiteY0" fmla="*/ 0 h 3292128"/>
              <a:gd name="connsiteX1" fmla="*/ 3255435 w 3284821"/>
              <a:gd name="connsiteY1" fmla="*/ 3255421 h 3292128"/>
              <a:gd name="connsiteX2" fmla="*/ 3282639 w 3284821"/>
              <a:gd name="connsiteY2" fmla="*/ 3288206 h 3292128"/>
              <a:gd name="connsiteX3" fmla="*/ 3284821 w 3284821"/>
              <a:gd name="connsiteY3" fmla="*/ 3292128 h 3292128"/>
              <a:gd name="connsiteX4" fmla="*/ 0 w 3284821"/>
              <a:gd name="connsiteY4" fmla="*/ 3292128 h 3292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4821" h="3292128">
                <a:moveTo>
                  <a:pt x="0" y="0"/>
                </a:moveTo>
                <a:lnTo>
                  <a:pt x="3255435" y="3255421"/>
                </a:lnTo>
                <a:cubicBezTo>
                  <a:pt x="3265499" y="3265485"/>
                  <a:pt x="3274620" y="3276492"/>
                  <a:pt x="3282639" y="3288206"/>
                </a:cubicBezTo>
                <a:lnTo>
                  <a:pt x="3284821" y="3292128"/>
                </a:lnTo>
                <a:lnTo>
                  <a:pt x="0" y="329212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Freeform: Shape 22">
            <a:extLst>
              <a:ext uri="{FF2B5EF4-FFF2-40B4-BE49-F238E27FC236}">
                <a16:creationId xmlns:a16="http://schemas.microsoft.com/office/drawing/2014/main" id="{9CF377C3-E8C5-0C1E-A5E4-A32816B132ED}"/>
              </a:ext>
            </a:extLst>
          </p:cNvPr>
          <p:cNvSpPr/>
          <p:nvPr/>
        </p:nvSpPr>
        <p:spPr>
          <a:xfrm>
            <a:off x="0" y="1"/>
            <a:ext cx="3634180" cy="3565583"/>
          </a:xfrm>
          <a:custGeom>
            <a:avLst/>
            <a:gdLst>
              <a:gd name="connsiteX0" fmla="*/ 0 w 3634180"/>
              <a:gd name="connsiteY0" fmla="*/ 0 h 3565583"/>
              <a:gd name="connsiteX1" fmla="*/ 3402662 w 3634180"/>
              <a:gd name="connsiteY1" fmla="*/ 0 h 3565583"/>
              <a:gd name="connsiteX2" fmla="*/ 3608055 w 3634180"/>
              <a:gd name="connsiteY2" fmla="*/ 126402 h 3565583"/>
              <a:gd name="connsiteX3" fmla="*/ 3565930 w 3634180"/>
              <a:gd name="connsiteY3" fmla="*/ 384466 h 3565583"/>
              <a:gd name="connsiteX4" fmla="*/ 384792 w 3634180"/>
              <a:gd name="connsiteY4" fmla="*/ 3565583 h 3565583"/>
              <a:gd name="connsiteX5" fmla="*/ 0 w 3634180"/>
              <a:gd name="connsiteY5" fmla="*/ 3180792 h 3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4180" h="3565583">
                <a:moveTo>
                  <a:pt x="0" y="0"/>
                </a:moveTo>
                <a:lnTo>
                  <a:pt x="3402662" y="0"/>
                </a:lnTo>
                <a:cubicBezTo>
                  <a:pt x="3497457" y="0"/>
                  <a:pt x="3571189" y="52657"/>
                  <a:pt x="3608055" y="126402"/>
                </a:cubicBezTo>
                <a:cubicBezTo>
                  <a:pt x="3650193" y="205394"/>
                  <a:pt x="3644921" y="310733"/>
                  <a:pt x="3565930" y="384466"/>
                </a:cubicBezTo>
                <a:lnTo>
                  <a:pt x="384792" y="3565583"/>
                </a:lnTo>
                <a:lnTo>
                  <a:pt x="0" y="3180792"/>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 name="Freeform: Shape 3">
            <a:extLst>
              <a:ext uri="{FF2B5EF4-FFF2-40B4-BE49-F238E27FC236}">
                <a16:creationId xmlns:a16="http://schemas.microsoft.com/office/drawing/2014/main" id="{32F05FA2-E5E5-78D0-5C16-2FCDCDBAE4AA}"/>
              </a:ext>
            </a:extLst>
          </p:cNvPr>
          <p:cNvSpPr/>
          <p:nvPr/>
        </p:nvSpPr>
        <p:spPr>
          <a:xfrm>
            <a:off x="11901312" y="6176864"/>
            <a:ext cx="290687" cy="597159"/>
          </a:xfrm>
          <a:custGeom>
            <a:avLst/>
            <a:gdLst>
              <a:gd name="connsiteX0" fmla="*/ 627983 w 627983"/>
              <a:gd name="connsiteY0" fmla="*/ 1290066 h 1290066"/>
              <a:gd name="connsiteX1" fmla="*/ 12002 w 627983"/>
              <a:gd name="connsiteY1" fmla="*/ 674180 h 1290066"/>
              <a:gd name="connsiteX2" fmla="*/ 0 w 627983"/>
              <a:gd name="connsiteY2" fmla="*/ 645033 h 1290066"/>
              <a:gd name="connsiteX3" fmla="*/ 12002 w 627983"/>
              <a:gd name="connsiteY3" fmla="*/ 615982 h 1290066"/>
              <a:gd name="connsiteX4" fmla="*/ 627983 w 627983"/>
              <a:gd name="connsiteY4" fmla="*/ 0 h 1290066"/>
              <a:gd name="connsiteX5" fmla="*/ 627983 w 627983"/>
              <a:gd name="connsiteY5" fmla="*/ 1290066 h 129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983" h="1290066">
                <a:moveTo>
                  <a:pt x="627983" y="1290066"/>
                </a:moveTo>
                <a:lnTo>
                  <a:pt x="12002" y="674180"/>
                </a:lnTo>
                <a:cubicBezTo>
                  <a:pt x="4000" y="666083"/>
                  <a:pt x="0" y="655606"/>
                  <a:pt x="0" y="645033"/>
                </a:cubicBezTo>
                <a:cubicBezTo>
                  <a:pt x="0" y="634460"/>
                  <a:pt x="4000" y="623983"/>
                  <a:pt x="12002" y="615982"/>
                </a:cubicBezTo>
                <a:lnTo>
                  <a:pt x="627983" y="0"/>
                </a:lnTo>
                <a:lnTo>
                  <a:pt x="627983" y="1290066"/>
                </a:lnTo>
                <a:close/>
              </a:path>
            </a:pathLst>
          </a:custGeom>
          <a:solidFill>
            <a:srgbClr val="55D2B1"/>
          </a:solidFill>
          <a:ln w="9525" cap="flat">
            <a:noFill/>
            <a:prstDash val="solid"/>
            <a:miter/>
          </a:ln>
        </p:spPr>
        <p:txBody>
          <a:bodyPr rtlCol="0" anchor="ctr"/>
          <a:lstStyle/>
          <a:p>
            <a:endParaRPr lang="en-GB"/>
          </a:p>
        </p:txBody>
      </p:sp>
      <p:sp>
        <p:nvSpPr>
          <p:cNvPr id="5" name="TextBox 4">
            <a:extLst>
              <a:ext uri="{FF2B5EF4-FFF2-40B4-BE49-F238E27FC236}">
                <a16:creationId xmlns:a16="http://schemas.microsoft.com/office/drawing/2014/main" id="{257D4DC4-C8DB-2F24-9CD3-300D9B507D2E}"/>
              </a:ext>
            </a:extLst>
          </p:cNvPr>
          <p:cNvSpPr txBox="1"/>
          <p:nvPr/>
        </p:nvSpPr>
        <p:spPr>
          <a:xfrm>
            <a:off x="11594250" y="6336943"/>
            <a:ext cx="367829" cy="461665"/>
          </a:xfrm>
          <a:prstGeom prst="rect">
            <a:avLst/>
          </a:prstGeom>
          <a:noFill/>
        </p:spPr>
        <p:txBody>
          <a:bodyPr wrap="square" rtlCol="0">
            <a:spAutoFit/>
          </a:bodyPr>
          <a:lstStyle/>
          <a:p>
            <a:fld id="{AF7127FF-F8DE-4228-8048-97D89ED18292}" type="slidenum">
              <a:rPr lang="en-GB" sz="1200" b="1" smtClean="0">
                <a:solidFill>
                  <a:srgbClr val="1A244A"/>
                </a:solidFill>
                <a:latin typeface="Segoe UI" panose="020B0502040204020203" pitchFamily="34" charset="0"/>
                <a:ea typeface="Calibri" panose="020F0502020204030204" pitchFamily="34" charset="0"/>
                <a:cs typeface="Segoe UI" panose="020B0502040204020203" pitchFamily="34" charset="0"/>
              </a:rPr>
              <a:t>‹#›</a:t>
            </a:fld>
            <a:endParaRPr lang="en-GB" sz="1200" b="1">
              <a:solidFill>
                <a:srgbClr val="1A244A"/>
              </a:solidFill>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34926311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6_Divider Blue">
    <p:bg>
      <p:bgPr>
        <a:solidFill>
          <a:srgbClr val="D8DBD8"/>
        </a:solidFill>
        <a:effectLst/>
      </p:bgPr>
    </p:bg>
    <p:spTree>
      <p:nvGrpSpPr>
        <p:cNvPr id="1" name=""/>
        <p:cNvGrpSpPr/>
        <p:nvPr/>
      </p:nvGrpSpPr>
      <p:grpSpPr>
        <a:xfrm>
          <a:off x="0" y="0"/>
          <a:ext cx="0" cy="0"/>
          <a:chOff x="0" y="0"/>
          <a:chExt cx="0" cy="0"/>
        </a:xfrm>
      </p:grpSpPr>
      <p:pic>
        <p:nvPicPr>
          <p:cNvPr id="189" name="Graphic 188">
            <a:extLst>
              <a:ext uri="{FF2B5EF4-FFF2-40B4-BE49-F238E27FC236}">
                <a16:creationId xmlns:a16="http://schemas.microsoft.com/office/drawing/2014/main" id="{F7A0A409-A4FD-403B-A6C0-2576FA7184CF}"/>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l="181" t="14014" r="25676" b="38568"/>
          <a:stretch/>
        </p:blipFill>
        <p:spPr>
          <a:xfrm>
            <a:off x="1816771" y="0"/>
            <a:ext cx="10375230"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3BBA7302-5C1C-40D7-8560-9C4A805E503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585912" y="3140281"/>
            <a:ext cx="5020176" cy="924769"/>
          </a:xfrm>
          <a:prstGeom prst="rect">
            <a:avLst/>
          </a:prstGeom>
        </p:spPr>
      </p:pic>
      <p:sp>
        <p:nvSpPr>
          <p:cNvPr id="7" name="TextBox 6">
            <a:extLst>
              <a:ext uri="{FF2B5EF4-FFF2-40B4-BE49-F238E27FC236}">
                <a16:creationId xmlns:a16="http://schemas.microsoft.com/office/drawing/2014/main" id="{46F62E9F-3B90-479C-819B-71A9175A4383}"/>
              </a:ext>
            </a:extLst>
          </p:cNvPr>
          <p:cNvSpPr txBox="1"/>
          <p:nvPr userDrawn="1"/>
        </p:nvSpPr>
        <p:spPr>
          <a:xfrm>
            <a:off x="4152142" y="1983625"/>
            <a:ext cx="3887715" cy="830997"/>
          </a:xfrm>
          <a:prstGeom prst="rect">
            <a:avLst/>
          </a:prstGeom>
          <a:noFill/>
        </p:spPr>
        <p:txBody>
          <a:bodyPr wrap="square" rtlCol="0">
            <a:spAutoFit/>
          </a:bodyPr>
          <a:lstStyle/>
          <a:p>
            <a:pPr algn="ctr"/>
            <a:r>
              <a:rPr lang="en-GB" sz="4800" b="0">
                <a:solidFill>
                  <a:schemeClr val="tx2"/>
                </a:solidFill>
              </a:rPr>
              <a:t>Strengths</a:t>
            </a:r>
          </a:p>
        </p:txBody>
      </p:sp>
      <p:pic>
        <p:nvPicPr>
          <p:cNvPr id="6" name="Picture 5">
            <a:extLst>
              <a:ext uri="{FF2B5EF4-FFF2-40B4-BE49-F238E27FC236}">
                <a16:creationId xmlns:a16="http://schemas.microsoft.com/office/drawing/2014/main" id="{3101D585-4314-44C2-87BD-7171DAA7EE8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6266100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7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4C44349-97CE-4F0D-8578-5E88AB9D485F}"/>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l="181" t="14014" r="25676" b="38568"/>
          <a:stretch/>
        </p:blipFill>
        <p:spPr>
          <a:xfrm>
            <a:off x="1816771" y="0"/>
            <a:ext cx="10375230" cy="6858000"/>
          </a:xfrm>
          <a:prstGeom prst="rect">
            <a:avLst/>
          </a:prstGeom>
        </p:spPr>
      </p:pic>
      <p:sp>
        <p:nvSpPr>
          <p:cNvPr id="6" name="Rectangle 5">
            <a:extLst>
              <a:ext uri="{FF2B5EF4-FFF2-40B4-BE49-F238E27FC236}">
                <a16:creationId xmlns:a16="http://schemas.microsoft.com/office/drawing/2014/main" id="{C6555857-5916-4278-B7A3-737AEDD483F5}"/>
              </a:ext>
            </a:extLst>
          </p:cNvPr>
          <p:cNvSpPr/>
          <p:nvPr userDrawn="1"/>
        </p:nvSpPr>
        <p:spPr>
          <a:xfrm>
            <a:off x="1792704" y="1239253"/>
            <a:ext cx="8578516" cy="4223084"/>
          </a:xfrm>
          <a:prstGeom prst="rect">
            <a:avLst/>
          </a:prstGeom>
          <a:solidFill>
            <a:schemeClr val="tx1">
              <a:alpha val="9000"/>
            </a:schemeClr>
          </a:solidFill>
          <a:ln>
            <a:noFill/>
          </a:ln>
          <a:effectLst>
            <a:softEdge rad="863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3BBA7302-5C1C-40D7-8560-9C4A805E5030}"/>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85912" y="3140281"/>
            <a:ext cx="5020176" cy="924769"/>
          </a:xfrm>
          <a:prstGeom prst="rect">
            <a:avLst/>
          </a:prstGeom>
        </p:spPr>
      </p:pic>
      <p:sp>
        <p:nvSpPr>
          <p:cNvPr id="7" name="TextBox 6">
            <a:extLst>
              <a:ext uri="{FF2B5EF4-FFF2-40B4-BE49-F238E27FC236}">
                <a16:creationId xmlns:a16="http://schemas.microsoft.com/office/drawing/2014/main" id="{46F62E9F-3B90-479C-819B-71A9175A4383}"/>
              </a:ext>
            </a:extLst>
          </p:cNvPr>
          <p:cNvSpPr txBox="1"/>
          <p:nvPr userDrawn="1"/>
        </p:nvSpPr>
        <p:spPr>
          <a:xfrm>
            <a:off x="4152142" y="1983625"/>
            <a:ext cx="3887715" cy="830997"/>
          </a:xfrm>
          <a:prstGeom prst="rect">
            <a:avLst/>
          </a:prstGeom>
          <a:noFill/>
          <a:effectLst>
            <a:outerShdw blurRad="88900" dist="25400" dir="5400000" algn="t" rotWithShape="0">
              <a:prstClr val="black">
                <a:alpha val="29000"/>
              </a:prstClr>
            </a:outerShdw>
          </a:effectLst>
        </p:spPr>
        <p:txBody>
          <a:bodyPr wrap="square" rtlCol="0">
            <a:spAutoFit/>
          </a:bodyPr>
          <a:lstStyle/>
          <a:p>
            <a:pPr algn="ctr"/>
            <a:r>
              <a:rPr lang="en-GB" sz="4800" b="0">
                <a:solidFill>
                  <a:schemeClr val="bg1"/>
                </a:solidFill>
              </a:rPr>
              <a:t>Strengths</a:t>
            </a:r>
          </a:p>
        </p:txBody>
      </p:sp>
    </p:spTree>
    <p:extLst>
      <p:ext uri="{BB962C8B-B14F-4D97-AF65-F5344CB8AC3E}">
        <p14:creationId xmlns:p14="http://schemas.microsoft.com/office/powerpoint/2010/main" val="37572191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13" name="Text Placeholder 12"/>
          <p:cNvSpPr>
            <a:spLocks noGrp="1"/>
          </p:cNvSpPr>
          <p:nvPr>
            <p:ph type="body" sz="quarter" idx="13" hasCustomPrompt="1"/>
          </p:nvPr>
        </p:nvSpPr>
        <p:spPr>
          <a:xfrm>
            <a:off x="609600" y="1872368"/>
            <a:ext cx="5994400" cy="337433"/>
          </a:xfrm>
        </p:spPr>
        <p:txBody>
          <a:bodyPr>
            <a:noAutofit/>
          </a:bodyPr>
          <a:lstStyle>
            <a:lvl1pPr>
              <a:defRPr sz="1800" b="0">
                <a:solidFill>
                  <a:schemeClr val="tx1"/>
                </a:solidFill>
              </a:defRPr>
            </a:lvl1pPr>
          </a:lstStyle>
          <a:p>
            <a:pPr lvl="0"/>
            <a:r>
              <a:rPr lang="en-US"/>
              <a:t>Subheading here</a:t>
            </a:r>
          </a:p>
        </p:txBody>
      </p:sp>
      <p:sp>
        <p:nvSpPr>
          <p:cNvPr id="7" name="Freeform 12"/>
          <p:cNvSpPr>
            <a:spLocks/>
          </p:cNvSpPr>
          <p:nvPr userDrawn="1"/>
        </p:nvSpPr>
        <p:spPr bwMode="auto">
          <a:xfrm>
            <a:off x="6932084" y="455613"/>
            <a:ext cx="3845984"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13"/>
          <p:cNvSpPr>
            <a:spLocks/>
          </p:cNvSpPr>
          <p:nvPr userDrawn="1"/>
        </p:nvSpPr>
        <p:spPr bwMode="auto">
          <a:xfrm>
            <a:off x="11108268" y="3179764"/>
            <a:ext cx="486833"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14"/>
          <p:cNvSpPr>
            <a:spLocks/>
          </p:cNvSpPr>
          <p:nvPr userDrawn="1"/>
        </p:nvSpPr>
        <p:spPr bwMode="auto">
          <a:xfrm>
            <a:off x="8674100" y="2808289"/>
            <a:ext cx="728133"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0" name="Freeform 15"/>
          <p:cNvSpPr>
            <a:spLocks/>
          </p:cNvSpPr>
          <p:nvPr userDrawn="1"/>
        </p:nvSpPr>
        <p:spPr bwMode="auto">
          <a:xfrm>
            <a:off x="4216401" y="3592513"/>
            <a:ext cx="3754967"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2" name="Title 1"/>
          <p:cNvSpPr>
            <a:spLocks noGrp="1"/>
          </p:cNvSpPr>
          <p:nvPr>
            <p:ph type="title"/>
          </p:nvPr>
        </p:nvSpPr>
        <p:spPr>
          <a:xfrm>
            <a:off x="609600" y="1524001"/>
            <a:ext cx="5994400" cy="381000"/>
          </a:xfrm>
        </p:spPr>
        <p:txBody>
          <a:bodyPr>
            <a:noAutofit/>
          </a:bodyPr>
          <a:lstStyle/>
          <a:p>
            <a:r>
              <a:rPr lang="en-US"/>
              <a:t>Click to edit Master title style</a:t>
            </a:r>
          </a:p>
        </p:txBody>
      </p:sp>
      <p:sp>
        <p:nvSpPr>
          <p:cNvPr id="18"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11" name="Picture 10">
            <a:extLst>
              <a:ext uri="{FF2B5EF4-FFF2-40B4-BE49-F238E27FC236}">
                <a16:creationId xmlns:a16="http://schemas.microsoft.com/office/drawing/2014/main" id="{3915B205-43EA-4AA1-B3A4-49EED87874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14936761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p>
        </p:txBody>
      </p:sp>
      <p:sp>
        <p:nvSpPr>
          <p:cNvPr id="8"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0" name="Content Placeholder 2"/>
          <p:cNvSpPr>
            <a:spLocks noGrp="1"/>
          </p:cNvSpPr>
          <p:nvPr>
            <p:ph idx="1"/>
          </p:nvPr>
        </p:nvSpPr>
        <p:spPr>
          <a:xfrm>
            <a:off x="609600" y="1524000"/>
            <a:ext cx="10972800" cy="4572000"/>
          </a:xfrm>
        </p:spPr>
        <p:txBody>
          <a:bodyPr/>
          <a:lstStyle>
            <a:lvl5pPr>
              <a:defRPr baseline="0"/>
            </a:lvl5pPr>
            <a:lvl6pPr>
              <a:defRPr baseline="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6" name="Picture 5">
            <a:extLst>
              <a:ext uri="{FF2B5EF4-FFF2-40B4-BE49-F238E27FC236}">
                <a16:creationId xmlns:a16="http://schemas.microsoft.com/office/drawing/2014/main" id="{05C7728A-95B1-4E61-9273-F88648659E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116439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with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8" name="Content Placeholder 2"/>
          <p:cNvSpPr>
            <a:spLocks noGrp="1"/>
          </p:cNvSpPr>
          <p:nvPr>
            <p:ph idx="1"/>
          </p:nvPr>
        </p:nvSpPr>
        <p:spPr>
          <a:xfrm>
            <a:off x="609600" y="1524000"/>
            <a:ext cx="10972800" cy="4572000"/>
          </a:xfrm>
        </p:spPr>
        <p:txBody>
          <a:bodyPr/>
          <a:lstStyle>
            <a:lvl3pPr marL="233363" indent="-233363">
              <a:buFont typeface="+mj-lt"/>
              <a:buAutoNum type="arabicPeriod"/>
              <a:defRPr/>
            </a:lvl3pPr>
            <a:lvl5pPr>
              <a:defRPr baseline="0"/>
            </a:lvl5pPr>
            <a:lvl6pPr>
              <a:defRPr baseline="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6" name="Picture 5">
            <a:extLst>
              <a:ext uri="{FF2B5EF4-FFF2-40B4-BE49-F238E27FC236}">
                <a16:creationId xmlns:a16="http://schemas.microsoft.com/office/drawing/2014/main" id="{7F7A34B2-2F00-4F6C-8A55-AE1DF999A5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42728554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allou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3"/>
          </p:nvPr>
        </p:nvSpPr>
        <p:spPr>
          <a:xfrm>
            <a:off x="609600" y="1524000"/>
            <a:ext cx="6502400" cy="4572000"/>
          </a:xfrm>
        </p:spPr>
        <p:txBody>
          <a:bodyPr/>
          <a:lstStyle>
            <a:lvl5pPr>
              <a:defRPr/>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7315200" y="1219200"/>
            <a:ext cx="4267200" cy="4038600"/>
          </a:xfrm>
          <a:solidFill>
            <a:srgbClr val="D8D7DF"/>
          </a:solidFill>
        </p:spPr>
        <p:txBody>
          <a:bodyPr/>
          <a:lstStyle/>
          <a:p>
            <a:pPr lvl="0"/>
            <a:r>
              <a:rPr lang="en-US"/>
              <a:t>Edit Master text styles</a:t>
            </a:r>
          </a:p>
        </p:txBody>
      </p:sp>
      <p:sp>
        <p:nvSpPr>
          <p:cNvPr id="14" name="Text Placeholder 13"/>
          <p:cNvSpPr>
            <a:spLocks noGrp="1"/>
          </p:cNvSpPr>
          <p:nvPr>
            <p:ph type="body" sz="quarter" idx="17"/>
          </p:nvPr>
        </p:nvSpPr>
        <p:spPr>
          <a:xfrm>
            <a:off x="7721600" y="1524000"/>
            <a:ext cx="3454400" cy="3429000"/>
          </a:xfrm>
        </p:spPr>
        <p:txBody>
          <a:bodyPr/>
          <a:lstStyle>
            <a:lvl1pPr>
              <a:spcBef>
                <a:spcPts val="0"/>
              </a:spcBef>
              <a:spcAft>
                <a:spcPts val="1000"/>
              </a:spcAft>
              <a:defRPr baseline="0">
                <a:solidFill>
                  <a:schemeClr val="accent1"/>
                </a:solidFill>
                <a:latin typeface="Arial" pitchFamily="34" charset="0"/>
              </a:defRPr>
            </a:lvl1pPr>
            <a:lvl2pPr>
              <a:spcAft>
                <a:spcPts val="400"/>
              </a:spcAft>
              <a:defRPr sz="1200"/>
            </a:lvl2pPr>
          </a:lstStyle>
          <a:p>
            <a:pPr lvl="0"/>
            <a:r>
              <a:rPr lang="en-US"/>
              <a:t>Edit Master text styles</a:t>
            </a:r>
          </a:p>
          <a:p>
            <a:pPr lvl="1"/>
            <a:r>
              <a:rPr lang="en-US"/>
              <a:t>Second level</a:t>
            </a:r>
          </a:p>
        </p:txBody>
      </p:sp>
      <p:sp>
        <p:nvSpPr>
          <p:cNvPr id="11" name="Text Placeholder 12"/>
          <p:cNvSpPr>
            <a:spLocks noGrp="1"/>
          </p:cNvSpPr>
          <p:nvPr>
            <p:ph type="body" sz="quarter" idx="18"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7"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8" name="Picture 7">
            <a:extLst>
              <a:ext uri="{FF2B5EF4-FFF2-40B4-BE49-F238E27FC236}">
                <a16:creationId xmlns:a16="http://schemas.microsoft.com/office/drawing/2014/main" id="{811A8085-1A1C-412C-8E45-6EAE9AD5BD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12629955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Text Placeholder 7"/>
          <p:cNvSpPr>
            <a:spLocks noGrp="1"/>
          </p:cNvSpPr>
          <p:nvPr>
            <p:ph type="body" sz="quarter" idx="16" hasCustomPrompt="1"/>
          </p:nvPr>
        </p:nvSpPr>
        <p:spPr>
          <a:xfrm>
            <a:off x="609600" y="1524000"/>
            <a:ext cx="10972800" cy="4572000"/>
          </a:xfrm>
        </p:spPr>
        <p:txBody>
          <a:bodyPr/>
          <a:lstStyle>
            <a:lvl1pPr>
              <a:lnSpc>
                <a:spcPts val="4400"/>
              </a:lnSpc>
              <a:spcBef>
                <a:spcPts val="0"/>
              </a:spcBef>
              <a:spcAft>
                <a:spcPts val="0"/>
              </a:spcAft>
              <a:defRPr sz="3900" b="0" i="0" baseline="0"/>
            </a:lvl1pPr>
          </a:lstStyle>
          <a:p>
            <a:pPr lvl="0"/>
            <a:r>
              <a:rPr lang="en-US"/>
              <a:t>“Click to edit Master text styles</a:t>
            </a:r>
          </a:p>
        </p:txBody>
      </p:sp>
      <p:sp>
        <p:nvSpPr>
          <p:cNvPr id="9"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2"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6" name="Picture 5">
            <a:extLst>
              <a:ext uri="{FF2B5EF4-FFF2-40B4-BE49-F238E27FC236}">
                <a16:creationId xmlns:a16="http://schemas.microsoft.com/office/drawing/2014/main" id="{BF7FEBB7-37DD-4862-900D-8874BFD32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21352655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3" name="Date Placeholder 2">
            <a:extLst>
              <a:ext uri="{FF2B5EF4-FFF2-40B4-BE49-F238E27FC236}">
                <a16:creationId xmlns:a16="http://schemas.microsoft.com/office/drawing/2014/main" id="{8C197511-0A94-4CF5-9020-59041E7FD02E}"/>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a16="http://schemas.microsoft.com/office/drawing/2014/main" id="{C2EEF30F-48C0-4828-BF78-0AF655745C1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284586F-9A9C-4BEB-AF2F-2F8B1B885C37}"/>
              </a:ext>
            </a:extLst>
          </p:cNvPr>
          <p:cNvSpPr>
            <a:spLocks noGrp="1"/>
          </p:cNvSpPr>
          <p:nvPr>
            <p:ph type="sldNum" sz="quarter" idx="12"/>
          </p:nvPr>
        </p:nvSpPr>
        <p:spPr>
          <a:xfrm>
            <a:off x="11074400" y="6400801"/>
            <a:ext cx="508000" cy="138499"/>
          </a:xfrm>
          <a:prstGeom prst="rect">
            <a:avLst/>
          </a:prstGeom>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40790962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Blue">
    <p:bg>
      <p:bgPr>
        <a:solidFill>
          <a:srgbClr val="C8D7D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1"/>
            <a:ext cx="8737600" cy="307777"/>
          </a:xfrm>
        </p:spPr>
        <p:txBody>
          <a:bodyPr>
            <a:noAutofit/>
          </a:bodyPr>
          <a:lstStyle/>
          <a:p>
            <a:r>
              <a:rPr lang="en-US"/>
              <a:t>Click to edit Master title style</a:t>
            </a:r>
          </a:p>
        </p:txBody>
      </p:sp>
      <p:sp>
        <p:nvSpPr>
          <p:cNvPr id="9" name="Text Placeholder 2"/>
          <p:cNvSpPr>
            <a:spLocks noGrp="1"/>
          </p:cNvSpPr>
          <p:nvPr>
            <p:ph idx="1" hasCustomPrompt="1"/>
          </p:nvPr>
        </p:nvSpPr>
        <p:spPr>
          <a:xfrm>
            <a:off x="609600" y="804673"/>
            <a:ext cx="8737600" cy="276999"/>
          </a:xfrm>
          <a:prstGeom prst="rect">
            <a:avLst/>
          </a:prstGeom>
        </p:spPr>
        <p:txBody>
          <a:bodyPr vert="horz" wrap="square" lIns="0" tIns="0" rIns="0" bIns="0" rtlCol="0">
            <a:noAutofit/>
          </a:bodyPr>
          <a:lstStyle>
            <a:lvl1pPr>
              <a:defRPr sz="1750" b="0"/>
            </a:lvl1pPr>
          </a:lstStyle>
          <a:p>
            <a:pPr lvl="0"/>
            <a:r>
              <a:rPr lang="en-US"/>
              <a:t>Click to edit Master text styles</a:t>
            </a:r>
          </a:p>
        </p:txBody>
      </p:sp>
      <p:sp>
        <p:nvSpPr>
          <p:cNvPr id="11" name="Freeform 5"/>
          <p:cNvSpPr>
            <a:spLocks/>
          </p:cNvSpPr>
          <p:nvPr userDrawn="1"/>
        </p:nvSpPr>
        <p:spPr bwMode="auto">
          <a:xfrm>
            <a:off x="2683934" y="1522414"/>
            <a:ext cx="5676900" cy="354013"/>
          </a:xfrm>
          <a:custGeom>
            <a:avLst/>
            <a:gdLst>
              <a:gd name="T0" fmla="*/ 0 w 4464"/>
              <a:gd name="T1" fmla="*/ 369 h 369"/>
              <a:gd name="T2" fmla="*/ 0 w 4464"/>
              <a:gd name="T3" fmla="*/ 369 h 369"/>
              <a:gd name="T4" fmla="*/ 4464 w 4464"/>
              <a:gd name="T5" fmla="*/ 369 h 369"/>
              <a:gd name="T6" fmla="*/ 4464 w 4464"/>
              <a:gd name="T7" fmla="*/ 0 h 369"/>
              <a:gd name="T8" fmla="*/ 0 w 4464"/>
              <a:gd name="T9" fmla="*/ 0 h 369"/>
              <a:gd name="T10" fmla="*/ 0 w 4464"/>
              <a:gd name="T11" fmla="*/ 369 h 369"/>
            </a:gdLst>
            <a:ahLst/>
            <a:cxnLst>
              <a:cxn ang="0">
                <a:pos x="T0" y="T1"/>
              </a:cxn>
              <a:cxn ang="0">
                <a:pos x="T2" y="T3"/>
              </a:cxn>
              <a:cxn ang="0">
                <a:pos x="T4" y="T5"/>
              </a:cxn>
              <a:cxn ang="0">
                <a:pos x="T6" y="T7"/>
              </a:cxn>
              <a:cxn ang="0">
                <a:pos x="T8" y="T9"/>
              </a:cxn>
              <a:cxn ang="0">
                <a:pos x="T10" y="T11"/>
              </a:cxn>
            </a:cxnLst>
            <a:rect l="0" t="0" r="r" b="b"/>
            <a:pathLst>
              <a:path w="4464" h="369">
                <a:moveTo>
                  <a:pt x="0" y="369"/>
                </a:moveTo>
                <a:lnTo>
                  <a:pt x="0" y="369"/>
                </a:lnTo>
                <a:lnTo>
                  <a:pt x="4464" y="369"/>
                </a:lnTo>
                <a:lnTo>
                  <a:pt x="4464" y="0"/>
                </a:lnTo>
                <a:lnTo>
                  <a:pt x="0" y="0"/>
                </a:lnTo>
                <a:lnTo>
                  <a:pt x="0" y="3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2" name="Freeform 6"/>
          <p:cNvSpPr>
            <a:spLocks/>
          </p:cNvSpPr>
          <p:nvPr userDrawn="1"/>
        </p:nvSpPr>
        <p:spPr bwMode="auto">
          <a:xfrm>
            <a:off x="609601" y="3013075"/>
            <a:ext cx="2148417" cy="2813050"/>
          </a:xfrm>
          <a:custGeom>
            <a:avLst/>
            <a:gdLst>
              <a:gd name="T0" fmla="*/ 0 w 1689"/>
              <a:gd name="T1" fmla="*/ 2943 h 2943"/>
              <a:gd name="T2" fmla="*/ 0 w 1689"/>
              <a:gd name="T3" fmla="*/ 2943 h 2943"/>
              <a:gd name="T4" fmla="*/ 1689 w 1689"/>
              <a:gd name="T5" fmla="*/ 2943 h 2943"/>
              <a:gd name="T6" fmla="*/ 1689 w 1689"/>
              <a:gd name="T7" fmla="*/ 0 h 2943"/>
              <a:gd name="T8" fmla="*/ 0 w 1689"/>
              <a:gd name="T9" fmla="*/ 0 h 2943"/>
              <a:gd name="T10" fmla="*/ 0 w 1689"/>
              <a:gd name="T11" fmla="*/ 2943 h 2943"/>
            </a:gdLst>
            <a:ahLst/>
            <a:cxnLst>
              <a:cxn ang="0">
                <a:pos x="T0" y="T1"/>
              </a:cxn>
              <a:cxn ang="0">
                <a:pos x="T2" y="T3"/>
              </a:cxn>
              <a:cxn ang="0">
                <a:pos x="T4" y="T5"/>
              </a:cxn>
              <a:cxn ang="0">
                <a:pos x="T6" y="T7"/>
              </a:cxn>
              <a:cxn ang="0">
                <a:pos x="T8" y="T9"/>
              </a:cxn>
              <a:cxn ang="0">
                <a:pos x="T10" y="T11"/>
              </a:cxn>
            </a:cxnLst>
            <a:rect l="0" t="0" r="r" b="b"/>
            <a:pathLst>
              <a:path w="1689" h="2943">
                <a:moveTo>
                  <a:pt x="0" y="2943"/>
                </a:moveTo>
                <a:lnTo>
                  <a:pt x="0" y="2943"/>
                </a:lnTo>
                <a:lnTo>
                  <a:pt x="1689" y="2943"/>
                </a:lnTo>
                <a:lnTo>
                  <a:pt x="1689" y="0"/>
                </a:lnTo>
                <a:lnTo>
                  <a:pt x="0" y="0"/>
                </a:lnTo>
                <a:lnTo>
                  <a:pt x="0" y="294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7"/>
          <p:cNvSpPr>
            <a:spLocks/>
          </p:cNvSpPr>
          <p:nvPr userDrawn="1"/>
        </p:nvSpPr>
        <p:spPr bwMode="auto">
          <a:xfrm>
            <a:off x="4089400" y="5522914"/>
            <a:ext cx="1432984" cy="303213"/>
          </a:xfrm>
          <a:custGeom>
            <a:avLst/>
            <a:gdLst>
              <a:gd name="T0" fmla="*/ 0 w 1126"/>
              <a:gd name="T1" fmla="*/ 317 h 317"/>
              <a:gd name="T2" fmla="*/ 0 w 1126"/>
              <a:gd name="T3" fmla="*/ 317 h 317"/>
              <a:gd name="T4" fmla="*/ 1126 w 1126"/>
              <a:gd name="T5" fmla="*/ 317 h 317"/>
              <a:gd name="T6" fmla="*/ 1126 w 1126"/>
              <a:gd name="T7" fmla="*/ 0 h 317"/>
              <a:gd name="T8" fmla="*/ 0 w 1126"/>
              <a:gd name="T9" fmla="*/ 0 h 317"/>
              <a:gd name="T10" fmla="*/ 0 w 1126"/>
              <a:gd name="T11" fmla="*/ 317 h 317"/>
            </a:gdLst>
            <a:ahLst/>
            <a:cxnLst>
              <a:cxn ang="0">
                <a:pos x="T0" y="T1"/>
              </a:cxn>
              <a:cxn ang="0">
                <a:pos x="T2" y="T3"/>
              </a:cxn>
              <a:cxn ang="0">
                <a:pos x="T4" y="T5"/>
              </a:cxn>
              <a:cxn ang="0">
                <a:pos x="T6" y="T7"/>
              </a:cxn>
              <a:cxn ang="0">
                <a:pos x="T8" y="T9"/>
              </a:cxn>
              <a:cxn ang="0">
                <a:pos x="T10" y="T11"/>
              </a:cxn>
            </a:cxnLst>
            <a:rect l="0" t="0" r="r" b="b"/>
            <a:pathLst>
              <a:path w="1126" h="317">
                <a:moveTo>
                  <a:pt x="0" y="317"/>
                </a:moveTo>
                <a:lnTo>
                  <a:pt x="0" y="317"/>
                </a:lnTo>
                <a:lnTo>
                  <a:pt x="1126" y="317"/>
                </a:lnTo>
                <a:lnTo>
                  <a:pt x="1126" y="0"/>
                </a:lnTo>
                <a:lnTo>
                  <a:pt x="0" y="0"/>
                </a:lnTo>
                <a:lnTo>
                  <a:pt x="0" y="31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8"/>
          <p:cNvSpPr>
            <a:spLocks/>
          </p:cNvSpPr>
          <p:nvPr userDrawn="1"/>
        </p:nvSpPr>
        <p:spPr bwMode="auto">
          <a:xfrm>
            <a:off x="7653867" y="4086225"/>
            <a:ext cx="1432984" cy="1739900"/>
          </a:xfrm>
          <a:custGeom>
            <a:avLst/>
            <a:gdLst>
              <a:gd name="T0" fmla="*/ 0 w 1126"/>
              <a:gd name="T1" fmla="*/ 1820 h 1820"/>
              <a:gd name="T2" fmla="*/ 0 w 1126"/>
              <a:gd name="T3" fmla="*/ 1820 h 1820"/>
              <a:gd name="T4" fmla="*/ 1126 w 1126"/>
              <a:gd name="T5" fmla="*/ 1820 h 1820"/>
              <a:gd name="T6" fmla="*/ 1126 w 1126"/>
              <a:gd name="T7" fmla="*/ 0 h 1820"/>
              <a:gd name="T8" fmla="*/ 0 w 1126"/>
              <a:gd name="T9" fmla="*/ 0 h 1820"/>
              <a:gd name="T10" fmla="*/ 0 w 1126"/>
              <a:gd name="T11" fmla="*/ 1820 h 1820"/>
            </a:gdLst>
            <a:ahLst/>
            <a:cxnLst>
              <a:cxn ang="0">
                <a:pos x="T0" y="T1"/>
              </a:cxn>
              <a:cxn ang="0">
                <a:pos x="T2" y="T3"/>
              </a:cxn>
              <a:cxn ang="0">
                <a:pos x="T4" y="T5"/>
              </a:cxn>
              <a:cxn ang="0">
                <a:pos x="T6" y="T7"/>
              </a:cxn>
              <a:cxn ang="0">
                <a:pos x="T8" y="T9"/>
              </a:cxn>
              <a:cxn ang="0">
                <a:pos x="T10" y="T11"/>
              </a:cxn>
            </a:cxnLst>
            <a:rect l="0" t="0" r="r" b="b"/>
            <a:pathLst>
              <a:path w="1126" h="1820">
                <a:moveTo>
                  <a:pt x="0" y="1820"/>
                </a:moveTo>
                <a:lnTo>
                  <a:pt x="0" y="1820"/>
                </a:lnTo>
                <a:lnTo>
                  <a:pt x="1126" y="1820"/>
                </a:lnTo>
                <a:lnTo>
                  <a:pt x="1126" y="0"/>
                </a:lnTo>
                <a:lnTo>
                  <a:pt x="0" y="0"/>
                </a:lnTo>
                <a:lnTo>
                  <a:pt x="0" y="1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5" name="Freeform 9"/>
          <p:cNvSpPr>
            <a:spLocks/>
          </p:cNvSpPr>
          <p:nvPr userDrawn="1"/>
        </p:nvSpPr>
        <p:spPr bwMode="auto">
          <a:xfrm>
            <a:off x="5520267" y="3717926"/>
            <a:ext cx="709084" cy="358775"/>
          </a:xfrm>
          <a:custGeom>
            <a:avLst/>
            <a:gdLst>
              <a:gd name="T0" fmla="*/ 0 w 557"/>
              <a:gd name="T1" fmla="*/ 375 h 375"/>
              <a:gd name="T2" fmla="*/ 0 w 557"/>
              <a:gd name="T3" fmla="*/ 375 h 375"/>
              <a:gd name="T4" fmla="*/ 557 w 557"/>
              <a:gd name="T5" fmla="*/ 375 h 375"/>
              <a:gd name="T6" fmla="*/ 557 w 557"/>
              <a:gd name="T7" fmla="*/ 0 h 375"/>
              <a:gd name="T8" fmla="*/ 0 w 557"/>
              <a:gd name="T9" fmla="*/ 0 h 375"/>
              <a:gd name="T10" fmla="*/ 0 w 557"/>
              <a:gd name="T11" fmla="*/ 375 h 375"/>
            </a:gdLst>
            <a:ahLst/>
            <a:cxnLst>
              <a:cxn ang="0">
                <a:pos x="T0" y="T1"/>
              </a:cxn>
              <a:cxn ang="0">
                <a:pos x="T2" y="T3"/>
              </a:cxn>
              <a:cxn ang="0">
                <a:pos x="T4" y="T5"/>
              </a:cxn>
              <a:cxn ang="0">
                <a:pos x="T6" y="T7"/>
              </a:cxn>
              <a:cxn ang="0">
                <a:pos x="T8" y="T9"/>
              </a:cxn>
              <a:cxn ang="0">
                <a:pos x="T10" y="T11"/>
              </a:cxn>
            </a:cxnLst>
            <a:rect l="0" t="0" r="r" b="b"/>
            <a:pathLst>
              <a:path w="557" h="375">
                <a:moveTo>
                  <a:pt x="0" y="375"/>
                </a:moveTo>
                <a:lnTo>
                  <a:pt x="0" y="375"/>
                </a:lnTo>
                <a:lnTo>
                  <a:pt x="557" y="375"/>
                </a:lnTo>
                <a:lnTo>
                  <a:pt x="557" y="0"/>
                </a:lnTo>
                <a:lnTo>
                  <a:pt x="0" y="0"/>
                </a:lnTo>
                <a:lnTo>
                  <a:pt x="0" y="37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6" name="Freeform 10"/>
          <p:cNvSpPr>
            <a:spLocks/>
          </p:cNvSpPr>
          <p:nvPr userDrawn="1"/>
        </p:nvSpPr>
        <p:spPr bwMode="auto">
          <a:xfrm>
            <a:off x="9776884" y="2995613"/>
            <a:ext cx="719667" cy="742950"/>
          </a:xfrm>
          <a:custGeom>
            <a:avLst/>
            <a:gdLst>
              <a:gd name="T0" fmla="*/ 0 w 566"/>
              <a:gd name="T1" fmla="*/ 778 h 778"/>
              <a:gd name="T2" fmla="*/ 0 w 566"/>
              <a:gd name="T3" fmla="*/ 778 h 778"/>
              <a:gd name="T4" fmla="*/ 566 w 566"/>
              <a:gd name="T5" fmla="*/ 778 h 778"/>
              <a:gd name="T6" fmla="*/ 566 w 566"/>
              <a:gd name="T7" fmla="*/ 0 h 778"/>
              <a:gd name="T8" fmla="*/ 0 w 566"/>
              <a:gd name="T9" fmla="*/ 0 h 778"/>
              <a:gd name="T10" fmla="*/ 0 w 566"/>
              <a:gd name="T11" fmla="*/ 778 h 778"/>
            </a:gdLst>
            <a:ahLst/>
            <a:cxnLst>
              <a:cxn ang="0">
                <a:pos x="T0" y="T1"/>
              </a:cxn>
              <a:cxn ang="0">
                <a:pos x="T2" y="T3"/>
              </a:cxn>
              <a:cxn ang="0">
                <a:pos x="T4" y="T5"/>
              </a:cxn>
              <a:cxn ang="0">
                <a:pos x="T6" y="T7"/>
              </a:cxn>
              <a:cxn ang="0">
                <a:pos x="T8" y="T9"/>
              </a:cxn>
              <a:cxn ang="0">
                <a:pos x="T10" y="T11"/>
              </a:cxn>
            </a:cxnLst>
            <a:rect l="0" t="0" r="r" b="b"/>
            <a:pathLst>
              <a:path w="566" h="778">
                <a:moveTo>
                  <a:pt x="0" y="778"/>
                </a:moveTo>
                <a:lnTo>
                  <a:pt x="0" y="778"/>
                </a:lnTo>
                <a:lnTo>
                  <a:pt x="566" y="778"/>
                </a:lnTo>
                <a:lnTo>
                  <a:pt x="566" y="0"/>
                </a:lnTo>
                <a:lnTo>
                  <a:pt x="0" y="0"/>
                </a:lnTo>
                <a:lnTo>
                  <a:pt x="0" y="7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1"/>
          <p:cNvSpPr>
            <a:spLocks/>
          </p:cNvSpPr>
          <p:nvPr userDrawn="1"/>
        </p:nvSpPr>
        <p:spPr bwMode="auto">
          <a:xfrm>
            <a:off x="10521951" y="1522414"/>
            <a:ext cx="1075267" cy="354013"/>
          </a:xfrm>
          <a:custGeom>
            <a:avLst/>
            <a:gdLst>
              <a:gd name="T0" fmla="*/ 0 w 844"/>
              <a:gd name="T1" fmla="*/ 369 h 369"/>
              <a:gd name="T2" fmla="*/ 0 w 844"/>
              <a:gd name="T3" fmla="*/ 369 h 369"/>
              <a:gd name="T4" fmla="*/ 844 w 844"/>
              <a:gd name="T5" fmla="*/ 369 h 369"/>
              <a:gd name="T6" fmla="*/ 844 w 844"/>
              <a:gd name="T7" fmla="*/ 0 h 369"/>
              <a:gd name="T8" fmla="*/ 0 w 844"/>
              <a:gd name="T9" fmla="*/ 0 h 369"/>
              <a:gd name="T10" fmla="*/ 0 w 844"/>
              <a:gd name="T11" fmla="*/ 369 h 369"/>
            </a:gdLst>
            <a:ahLst/>
            <a:cxnLst>
              <a:cxn ang="0">
                <a:pos x="T0" y="T1"/>
              </a:cxn>
              <a:cxn ang="0">
                <a:pos x="T2" y="T3"/>
              </a:cxn>
              <a:cxn ang="0">
                <a:pos x="T4" y="T5"/>
              </a:cxn>
              <a:cxn ang="0">
                <a:pos x="T6" y="T7"/>
              </a:cxn>
              <a:cxn ang="0">
                <a:pos x="T8" y="T9"/>
              </a:cxn>
              <a:cxn ang="0">
                <a:pos x="T10" y="T11"/>
              </a:cxn>
            </a:cxnLst>
            <a:rect l="0" t="0" r="r" b="b"/>
            <a:pathLst>
              <a:path w="844" h="369">
                <a:moveTo>
                  <a:pt x="0" y="369"/>
                </a:moveTo>
                <a:lnTo>
                  <a:pt x="0" y="369"/>
                </a:lnTo>
                <a:lnTo>
                  <a:pt x="844" y="369"/>
                </a:lnTo>
                <a:lnTo>
                  <a:pt x="844" y="0"/>
                </a:lnTo>
                <a:lnTo>
                  <a:pt x="0" y="0"/>
                </a:lnTo>
                <a:lnTo>
                  <a:pt x="0" y="3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pic>
        <p:nvPicPr>
          <p:cNvPr id="19" name="Picture 18">
            <a:extLst>
              <a:ext uri="{FF2B5EF4-FFF2-40B4-BE49-F238E27FC236}">
                <a16:creationId xmlns:a16="http://schemas.microsoft.com/office/drawing/2014/main" id="{EF8B62CC-1DCF-4E25-A093-4E5E0E25666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85835" y="5947161"/>
            <a:ext cx="2272232" cy="628193"/>
          </a:xfrm>
          <a:prstGeom prst="rect">
            <a:avLst/>
          </a:prstGeom>
        </p:spPr>
      </p:pic>
    </p:spTree>
    <p:extLst>
      <p:ext uri="{BB962C8B-B14F-4D97-AF65-F5344CB8AC3E}">
        <p14:creationId xmlns:p14="http://schemas.microsoft.com/office/powerpoint/2010/main" val="21453601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Whit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1"/>
            <a:ext cx="8737600" cy="307777"/>
          </a:xfrm>
        </p:spPr>
        <p:txBody>
          <a:bodyPr>
            <a:noAutofit/>
          </a:bodyPr>
          <a:lstStyle/>
          <a:p>
            <a:r>
              <a:rPr lang="en-US"/>
              <a:t>Click to edit Master title style</a:t>
            </a:r>
          </a:p>
        </p:txBody>
      </p:sp>
      <p:sp>
        <p:nvSpPr>
          <p:cNvPr id="7" name="Text Placeholder 2"/>
          <p:cNvSpPr>
            <a:spLocks noGrp="1"/>
          </p:cNvSpPr>
          <p:nvPr>
            <p:ph idx="1" hasCustomPrompt="1"/>
          </p:nvPr>
        </p:nvSpPr>
        <p:spPr>
          <a:xfrm>
            <a:off x="609600" y="804673"/>
            <a:ext cx="8737600" cy="276999"/>
          </a:xfrm>
          <a:prstGeom prst="rect">
            <a:avLst/>
          </a:prstGeom>
        </p:spPr>
        <p:txBody>
          <a:bodyPr vert="horz" wrap="square" lIns="0" tIns="0" rIns="0" bIns="0" rtlCol="0">
            <a:noAutofit/>
          </a:bodyPr>
          <a:lstStyle>
            <a:lvl1pPr>
              <a:defRPr sz="1750" b="0"/>
            </a:lvl1pPr>
          </a:lstStyle>
          <a:p>
            <a:pPr lvl="0"/>
            <a:r>
              <a:rPr lang="en-US"/>
              <a:t>Click to edit Master text styles</a:t>
            </a:r>
          </a:p>
        </p:txBody>
      </p:sp>
      <p:sp>
        <p:nvSpPr>
          <p:cNvPr id="10" name="Freeform 5"/>
          <p:cNvSpPr>
            <a:spLocks/>
          </p:cNvSpPr>
          <p:nvPr userDrawn="1"/>
        </p:nvSpPr>
        <p:spPr bwMode="auto">
          <a:xfrm>
            <a:off x="918849" y="3515640"/>
            <a:ext cx="3862993" cy="1940526"/>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1" name="Freeform 6"/>
          <p:cNvSpPr>
            <a:spLocks/>
          </p:cNvSpPr>
          <p:nvPr userDrawn="1"/>
        </p:nvSpPr>
        <p:spPr bwMode="auto">
          <a:xfrm>
            <a:off x="9291190" y="3515640"/>
            <a:ext cx="365259" cy="1940526"/>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2" name="Freeform 7"/>
          <p:cNvSpPr>
            <a:spLocks/>
          </p:cNvSpPr>
          <p:nvPr userDrawn="1"/>
        </p:nvSpPr>
        <p:spPr bwMode="auto">
          <a:xfrm>
            <a:off x="5578003" y="3515641"/>
            <a:ext cx="2836228" cy="981952"/>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6141884" y="1621875"/>
            <a:ext cx="1126076" cy="97982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8234928" y="999936"/>
            <a:ext cx="3048314" cy="467596"/>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5" name="Freeform 10"/>
          <p:cNvSpPr>
            <a:spLocks/>
          </p:cNvSpPr>
          <p:nvPr userDrawn="1"/>
        </p:nvSpPr>
        <p:spPr bwMode="auto">
          <a:xfrm>
            <a:off x="6273175" y="5793661"/>
            <a:ext cx="863493" cy="467596"/>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6" name="Freeform 11"/>
          <p:cNvSpPr>
            <a:spLocks/>
          </p:cNvSpPr>
          <p:nvPr userDrawn="1"/>
        </p:nvSpPr>
        <p:spPr bwMode="auto">
          <a:xfrm>
            <a:off x="2452265" y="1621876"/>
            <a:ext cx="1708469" cy="465472"/>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2"/>
          <p:cNvSpPr>
            <a:spLocks/>
          </p:cNvSpPr>
          <p:nvPr userDrawn="1"/>
        </p:nvSpPr>
        <p:spPr bwMode="auto">
          <a:xfrm>
            <a:off x="918849" y="1621876"/>
            <a:ext cx="348428" cy="81404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pic>
        <p:nvPicPr>
          <p:cNvPr id="20" name="Picture 19">
            <a:extLst>
              <a:ext uri="{FF2B5EF4-FFF2-40B4-BE49-F238E27FC236}">
                <a16:creationId xmlns:a16="http://schemas.microsoft.com/office/drawing/2014/main" id="{EBD26C8B-993A-4BCF-9C25-59827759CAA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85835" y="5947161"/>
            <a:ext cx="2272232" cy="628193"/>
          </a:xfrm>
          <a:prstGeom prst="rect">
            <a:avLst/>
          </a:prstGeom>
        </p:spPr>
      </p:pic>
    </p:spTree>
    <p:extLst>
      <p:ext uri="{BB962C8B-B14F-4D97-AF65-F5344CB8AC3E}">
        <p14:creationId xmlns:p14="http://schemas.microsoft.com/office/powerpoint/2010/main" val="3698609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E9316C-ED89-0FB1-B3C9-92E5D7311479}"/>
              </a:ext>
            </a:extLst>
          </p:cNvPr>
          <p:cNvSpPr>
            <a:spLocks noGrp="1"/>
          </p:cNvSpPr>
          <p:nvPr>
            <p:ph type="pic" sz="quarter" idx="12"/>
          </p:nvPr>
        </p:nvSpPr>
        <p:spPr>
          <a:xfrm>
            <a:off x="7583555" y="0"/>
            <a:ext cx="2497843" cy="6858000"/>
          </a:xfrm>
          <a:custGeom>
            <a:avLst/>
            <a:gdLst>
              <a:gd name="connsiteX0" fmla="*/ 0 w 2497843"/>
              <a:gd name="connsiteY0" fmla="*/ 0 h 6858000"/>
              <a:gd name="connsiteX1" fmla="*/ 330194 w 2497843"/>
              <a:gd name="connsiteY1" fmla="*/ 0 h 6858000"/>
              <a:gd name="connsiteX2" fmla="*/ 2497843 w 2497843"/>
              <a:gd name="connsiteY2" fmla="*/ 2181817 h 6858000"/>
              <a:gd name="connsiteX3" fmla="*/ 2496118 w 2497843"/>
              <a:gd name="connsiteY3" fmla="*/ 4678364 h 6858000"/>
              <a:gd name="connsiteX4" fmla="*/ 2494613 w 2497843"/>
              <a:gd name="connsiteY4" fmla="*/ 6858000 h 6858000"/>
              <a:gd name="connsiteX5" fmla="*/ 2177923 w 2497843"/>
              <a:gd name="connsiteY5" fmla="*/ 6858000 h 6858000"/>
              <a:gd name="connsiteX6" fmla="*/ 6011 w 2497843"/>
              <a:gd name="connsiteY6" fmla="*/ 468307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843" h="6858000">
                <a:moveTo>
                  <a:pt x="0" y="0"/>
                </a:moveTo>
                <a:lnTo>
                  <a:pt x="330194" y="0"/>
                </a:lnTo>
                <a:lnTo>
                  <a:pt x="2497843" y="2181817"/>
                </a:lnTo>
                <a:cubicBezTo>
                  <a:pt x="2495121" y="3011853"/>
                  <a:pt x="2495620" y="3845108"/>
                  <a:pt x="2496118" y="4678364"/>
                </a:cubicBezTo>
                <a:lnTo>
                  <a:pt x="2494613" y="6858000"/>
                </a:lnTo>
                <a:lnTo>
                  <a:pt x="2177923" y="6858000"/>
                </a:lnTo>
                <a:lnTo>
                  <a:pt x="6011" y="4683078"/>
                </a:lnTo>
                <a:close/>
              </a:path>
            </a:pathLst>
          </a:custGeom>
        </p:spPr>
        <p:txBody>
          <a:bodyPr wrap="square">
            <a:noAutofit/>
          </a:bodyPr>
          <a:lstStyle/>
          <a:p>
            <a:r>
              <a:rPr lang="en-US"/>
              <a:t>Click icon to add picture</a:t>
            </a:r>
            <a:endParaRPr lang="en-GB"/>
          </a:p>
        </p:txBody>
      </p:sp>
      <p:sp>
        <p:nvSpPr>
          <p:cNvPr id="31" name="Freeform: Shape 30">
            <a:extLst>
              <a:ext uri="{FF2B5EF4-FFF2-40B4-BE49-F238E27FC236}">
                <a16:creationId xmlns:a16="http://schemas.microsoft.com/office/drawing/2014/main" id="{2DABC660-8022-FC13-ED94-2A6591A92F75}"/>
              </a:ext>
            </a:extLst>
          </p:cNvPr>
          <p:cNvSpPr/>
          <p:nvPr/>
        </p:nvSpPr>
        <p:spPr>
          <a:xfrm>
            <a:off x="5154207" y="0"/>
            <a:ext cx="2431167" cy="4677403"/>
          </a:xfrm>
          <a:custGeom>
            <a:avLst/>
            <a:gdLst>
              <a:gd name="connsiteX0" fmla="*/ 2114222 w 2431167"/>
              <a:gd name="connsiteY0" fmla="*/ 0 h 4677403"/>
              <a:gd name="connsiteX1" fmla="*/ 2431167 w 2431167"/>
              <a:gd name="connsiteY1" fmla="*/ 0 h 4677403"/>
              <a:gd name="connsiteX2" fmla="*/ 2431167 w 2431167"/>
              <a:gd name="connsiteY2" fmla="*/ 4677403 h 4677403"/>
              <a:gd name="connsiteX3" fmla="*/ 46465 w 2431167"/>
              <a:gd name="connsiteY3" fmla="*/ 2293069 h 4677403"/>
              <a:gd name="connsiteX4" fmla="*/ 0 w 2431167"/>
              <a:gd name="connsiteY4" fmla="*/ 2180229 h 4677403"/>
              <a:gd name="connsiteX5" fmla="*/ 46465 w 2431167"/>
              <a:gd name="connsiteY5" fmla="*/ 2067761 h 4677403"/>
              <a:gd name="connsiteX6" fmla="*/ 2114222 w 2431167"/>
              <a:gd name="connsiteY6" fmla="*/ 0 h 4677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167" h="4677403">
                <a:moveTo>
                  <a:pt x="2114222" y="0"/>
                </a:moveTo>
                <a:lnTo>
                  <a:pt x="2431167" y="0"/>
                </a:lnTo>
                <a:lnTo>
                  <a:pt x="2431167" y="4677403"/>
                </a:lnTo>
                <a:lnTo>
                  <a:pt x="46465" y="2293069"/>
                </a:lnTo>
                <a:cubicBezTo>
                  <a:pt x="15486" y="2261722"/>
                  <a:pt x="0" y="2221161"/>
                  <a:pt x="0" y="2180229"/>
                </a:cubicBezTo>
                <a:cubicBezTo>
                  <a:pt x="0" y="2139297"/>
                  <a:pt x="15486" y="2098736"/>
                  <a:pt x="46465" y="2067761"/>
                </a:cubicBezTo>
                <a:lnTo>
                  <a:pt x="2114222" y="0"/>
                </a:lnTo>
                <a:close/>
              </a:path>
            </a:pathLst>
          </a:custGeom>
          <a:solidFill>
            <a:srgbClr val="55D2B1"/>
          </a:solidFill>
          <a:ln w="9525" cap="flat">
            <a:noFill/>
            <a:prstDash val="solid"/>
            <a:miter/>
          </a:ln>
        </p:spPr>
        <p:txBody>
          <a:bodyPr wrap="square" rtlCol="0" anchor="ctr">
            <a:noAutofit/>
          </a:bodyPr>
          <a:lstStyle/>
          <a:p>
            <a:endParaRPr lang="en-GB"/>
          </a:p>
        </p:txBody>
      </p:sp>
      <p:sp>
        <p:nvSpPr>
          <p:cNvPr id="30" name="Freeform: Shape 29">
            <a:extLst>
              <a:ext uri="{FF2B5EF4-FFF2-40B4-BE49-F238E27FC236}">
                <a16:creationId xmlns:a16="http://schemas.microsoft.com/office/drawing/2014/main" id="{45D51146-78F9-36C1-5F18-B68766C2AFD3}"/>
              </a:ext>
            </a:extLst>
          </p:cNvPr>
          <p:cNvSpPr/>
          <p:nvPr/>
        </p:nvSpPr>
        <p:spPr>
          <a:xfrm>
            <a:off x="7902366" y="1"/>
            <a:ext cx="4289634" cy="2180229"/>
          </a:xfrm>
          <a:custGeom>
            <a:avLst/>
            <a:gdLst>
              <a:gd name="connsiteX0" fmla="*/ 0 w 4289634"/>
              <a:gd name="connsiteY0" fmla="*/ 0 h 2180229"/>
              <a:gd name="connsiteX1" fmla="*/ 4289634 w 4289634"/>
              <a:gd name="connsiteY1" fmla="*/ 0 h 2180229"/>
              <a:gd name="connsiteX2" fmla="*/ 4289634 w 4289634"/>
              <a:gd name="connsiteY2" fmla="*/ 71145 h 2180229"/>
              <a:gd name="connsiteX3" fmla="*/ 2180550 w 4289634"/>
              <a:gd name="connsiteY3" fmla="*/ 2180229 h 2180229"/>
              <a:gd name="connsiteX4" fmla="*/ 0 w 4289634"/>
              <a:gd name="connsiteY4" fmla="*/ 0 h 2180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9634" h="2180229">
                <a:moveTo>
                  <a:pt x="0" y="0"/>
                </a:moveTo>
                <a:lnTo>
                  <a:pt x="4289634" y="0"/>
                </a:lnTo>
                <a:lnTo>
                  <a:pt x="4289634" y="71145"/>
                </a:lnTo>
                <a:lnTo>
                  <a:pt x="2180550" y="2180229"/>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9" name="Freeform: Shape 28">
            <a:extLst>
              <a:ext uri="{FF2B5EF4-FFF2-40B4-BE49-F238E27FC236}">
                <a16:creationId xmlns:a16="http://schemas.microsoft.com/office/drawing/2014/main" id="{44F23861-71EF-FB7B-D83A-FD0B69A915CF}"/>
              </a:ext>
            </a:extLst>
          </p:cNvPr>
          <p:cNvSpPr/>
          <p:nvPr/>
        </p:nvSpPr>
        <p:spPr>
          <a:xfrm>
            <a:off x="10082915" y="2180229"/>
            <a:ext cx="2109085" cy="4677771"/>
          </a:xfrm>
          <a:custGeom>
            <a:avLst/>
            <a:gdLst>
              <a:gd name="connsiteX0" fmla="*/ 0 w 2109085"/>
              <a:gd name="connsiteY0" fmla="*/ 0 h 4677771"/>
              <a:gd name="connsiteX1" fmla="*/ 2109085 w 2109085"/>
              <a:gd name="connsiteY1" fmla="*/ 2109084 h 4677771"/>
              <a:gd name="connsiteX2" fmla="*/ 2109085 w 2109085"/>
              <a:gd name="connsiteY2" fmla="*/ 2885264 h 4677771"/>
              <a:gd name="connsiteX3" fmla="*/ 316577 w 2109085"/>
              <a:gd name="connsiteY3" fmla="*/ 4677771 h 4677771"/>
              <a:gd name="connsiteX4" fmla="*/ 0 w 2109085"/>
              <a:gd name="connsiteY4" fmla="*/ 4677771 h 4677771"/>
              <a:gd name="connsiteX5" fmla="*/ 0 w 2109085"/>
              <a:gd name="connsiteY5" fmla="*/ 0 h 467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85" h="4677771">
                <a:moveTo>
                  <a:pt x="0" y="0"/>
                </a:moveTo>
                <a:lnTo>
                  <a:pt x="2109085" y="2109084"/>
                </a:lnTo>
                <a:lnTo>
                  <a:pt x="2109085" y="2885264"/>
                </a:lnTo>
                <a:lnTo>
                  <a:pt x="316577" y="4677771"/>
                </a:lnTo>
                <a:lnTo>
                  <a:pt x="0" y="4677771"/>
                </a:lnTo>
                <a:lnTo>
                  <a:pt x="0" y="0"/>
                </a:lnTo>
                <a:close/>
              </a:path>
            </a:pathLst>
          </a:custGeom>
          <a:solidFill>
            <a:srgbClr val="55D2B1"/>
          </a:solidFill>
          <a:ln w="9525" cap="flat">
            <a:noFill/>
            <a:prstDash val="solid"/>
            <a:miter/>
          </a:ln>
        </p:spPr>
        <p:txBody>
          <a:bodyPr wrap="square" rtlCol="0" anchor="ctr">
            <a:noAutofit/>
          </a:bodyPr>
          <a:lstStyle/>
          <a:p>
            <a:endParaRPr lang="en-GB"/>
          </a:p>
        </p:txBody>
      </p:sp>
      <p:sp>
        <p:nvSpPr>
          <p:cNvPr id="27" name="Freeform: Shape 26">
            <a:extLst>
              <a:ext uri="{FF2B5EF4-FFF2-40B4-BE49-F238E27FC236}">
                <a16:creationId xmlns:a16="http://schemas.microsoft.com/office/drawing/2014/main" id="{607C1F27-4157-330B-6282-14AA0D2BEB10}"/>
              </a:ext>
            </a:extLst>
          </p:cNvPr>
          <p:cNvSpPr/>
          <p:nvPr/>
        </p:nvSpPr>
        <p:spPr>
          <a:xfrm>
            <a:off x="5405145" y="4677772"/>
            <a:ext cx="4360458" cy="2180229"/>
          </a:xfrm>
          <a:custGeom>
            <a:avLst/>
            <a:gdLst>
              <a:gd name="connsiteX0" fmla="*/ 2180229 w 4360458"/>
              <a:gd name="connsiteY0" fmla="*/ 0 h 2180229"/>
              <a:gd name="connsiteX1" fmla="*/ 4360458 w 4360458"/>
              <a:gd name="connsiteY1" fmla="*/ 2180229 h 2180229"/>
              <a:gd name="connsiteX2" fmla="*/ 0 w 4360458"/>
              <a:gd name="connsiteY2" fmla="*/ 2180229 h 2180229"/>
              <a:gd name="connsiteX3" fmla="*/ 2180229 w 4360458"/>
              <a:gd name="connsiteY3" fmla="*/ 0 h 2180229"/>
            </a:gdLst>
            <a:ahLst/>
            <a:cxnLst>
              <a:cxn ang="0">
                <a:pos x="connsiteX0" y="connsiteY0"/>
              </a:cxn>
              <a:cxn ang="0">
                <a:pos x="connsiteX1" y="connsiteY1"/>
              </a:cxn>
              <a:cxn ang="0">
                <a:pos x="connsiteX2" y="connsiteY2"/>
              </a:cxn>
              <a:cxn ang="0">
                <a:pos x="connsiteX3" y="connsiteY3"/>
              </a:cxn>
            </a:cxnLst>
            <a:rect l="l" t="t" r="r" b="b"/>
            <a:pathLst>
              <a:path w="4360458" h="2180229">
                <a:moveTo>
                  <a:pt x="2180229" y="0"/>
                </a:moveTo>
                <a:lnTo>
                  <a:pt x="4360458" y="2180229"/>
                </a:lnTo>
                <a:lnTo>
                  <a:pt x="0" y="2180229"/>
                </a:lnTo>
                <a:lnTo>
                  <a:pt x="2180229" y="0"/>
                </a:lnTo>
                <a:close/>
              </a:path>
            </a:pathLst>
          </a:custGeom>
          <a:solidFill>
            <a:srgbClr val="55D2B1"/>
          </a:solidFill>
          <a:ln w="9525"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C75FF41F-8D71-C825-C894-11E761AE6B02}"/>
              </a:ext>
            </a:extLst>
          </p:cNvPr>
          <p:cNvSpPr/>
          <p:nvPr/>
        </p:nvSpPr>
        <p:spPr>
          <a:xfrm>
            <a:off x="10903333" y="810569"/>
            <a:ext cx="1303654" cy="2739497"/>
          </a:xfrm>
          <a:custGeom>
            <a:avLst/>
            <a:gdLst>
              <a:gd name="connsiteX0" fmla="*/ 1303654 w 1303654"/>
              <a:gd name="connsiteY0" fmla="*/ 0 h 2739497"/>
              <a:gd name="connsiteX1" fmla="*/ 1303654 w 1303654"/>
              <a:gd name="connsiteY1" fmla="*/ 2739497 h 2739497"/>
              <a:gd name="connsiteX2" fmla="*/ 46464 w 1303654"/>
              <a:gd name="connsiteY2" fmla="*/ 1482500 h 2739497"/>
              <a:gd name="connsiteX3" fmla="*/ 0 w 1303654"/>
              <a:gd name="connsiteY3" fmla="*/ 1369661 h 2739497"/>
              <a:gd name="connsiteX4" fmla="*/ 46464 w 1303654"/>
              <a:gd name="connsiteY4" fmla="*/ 1257193 h 2739497"/>
              <a:gd name="connsiteX5" fmla="*/ 1303654 w 1303654"/>
              <a:gd name="connsiteY5" fmla="*/ 0 h 273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3654" h="2739497">
                <a:moveTo>
                  <a:pt x="1303654" y="0"/>
                </a:moveTo>
                <a:lnTo>
                  <a:pt x="1303654" y="2739497"/>
                </a:lnTo>
                <a:lnTo>
                  <a:pt x="46464" y="1482500"/>
                </a:lnTo>
                <a:cubicBezTo>
                  <a:pt x="15486" y="1451153"/>
                  <a:pt x="0" y="1410593"/>
                  <a:pt x="0" y="1369661"/>
                </a:cubicBezTo>
                <a:cubicBezTo>
                  <a:pt x="0" y="1328728"/>
                  <a:pt x="15486" y="1288168"/>
                  <a:pt x="46464" y="1257193"/>
                </a:cubicBezTo>
                <a:lnTo>
                  <a:pt x="1303654"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5" name="Freeform: Shape 14">
            <a:extLst>
              <a:ext uri="{FF2B5EF4-FFF2-40B4-BE49-F238E27FC236}">
                <a16:creationId xmlns:a16="http://schemas.microsoft.com/office/drawing/2014/main" id="{EFDE87BB-EB76-6461-ED3A-FB14B63B5EF9}"/>
              </a:ext>
            </a:extLst>
          </p:cNvPr>
          <p:cNvSpPr/>
          <p:nvPr/>
        </p:nvSpPr>
        <p:spPr>
          <a:xfrm>
            <a:off x="11154270" y="5805284"/>
            <a:ext cx="1052717" cy="1052716"/>
          </a:xfrm>
          <a:custGeom>
            <a:avLst/>
            <a:gdLst>
              <a:gd name="connsiteX0" fmla="*/ 1052717 w 1052717"/>
              <a:gd name="connsiteY0" fmla="*/ 0 h 1052716"/>
              <a:gd name="connsiteX1" fmla="*/ 1052717 w 1052717"/>
              <a:gd name="connsiteY1" fmla="*/ 1052716 h 1052716"/>
              <a:gd name="connsiteX2" fmla="*/ 0 w 1052717"/>
              <a:gd name="connsiteY2" fmla="*/ 1052716 h 1052716"/>
              <a:gd name="connsiteX3" fmla="*/ 1052717 w 1052717"/>
              <a:gd name="connsiteY3" fmla="*/ 0 h 1052716"/>
            </a:gdLst>
            <a:ahLst/>
            <a:cxnLst>
              <a:cxn ang="0">
                <a:pos x="connsiteX0" y="connsiteY0"/>
              </a:cxn>
              <a:cxn ang="0">
                <a:pos x="connsiteX1" y="connsiteY1"/>
              </a:cxn>
              <a:cxn ang="0">
                <a:pos x="connsiteX2" y="connsiteY2"/>
              </a:cxn>
              <a:cxn ang="0">
                <a:pos x="connsiteX3" y="connsiteY3"/>
              </a:cxn>
            </a:cxnLst>
            <a:rect l="l" t="t" r="r" b="b"/>
            <a:pathLst>
              <a:path w="1052717" h="1052716">
                <a:moveTo>
                  <a:pt x="1052717" y="0"/>
                </a:moveTo>
                <a:lnTo>
                  <a:pt x="1052717" y="1052716"/>
                </a:lnTo>
                <a:lnTo>
                  <a:pt x="0" y="1052716"/>
                </a:lnTo>
                <a:lnTo>
                  <a:pt x="1052717" y="0"/>
                </a:lnTo>
                <a:close/>
              </a:path>
            </a:pathLst>
          </a:custGeom>
          <a:solidFill>
            <a:srgbClr val="55D2B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752CD043-699B-D98F-1A58-657BD3529583}"/>
              </a:ext>
            </a:extLst>
          </p:cNvPr>
          <p:cNvSpPr>
            <a:spLocks noGrp="1"/>
          </p:cNvSpPr>
          <p:nvPr>
            <p:ph type="title" hasCustomPrompt="1"/>
          </p:nvPr>
        </p:nvSpPr>
        <p:spPr>
          <a:xfrm>
            <a:off x="340496" y="434253"/>
            <a:ext cx="5755504" cy="720291"/>
          </a:xfrm>
          <a:prstGeom prst="rect">
            <a:avLst/>
          </a:prstGeom>
        </p:spPr>
        <p:txBody>
          <a:bodyPr>
            <a:normAutofit/>
          </a:bodyPr>
          <a:lstStyle>
            <a:lvl1pPr>
              <a:defRPr sz="4000" b="1">
                <a:solidFill>
                  <a:schemeClr val="tx2"/>
                </a:solidFill>
              </a:defRPr>
            </a:lvl1pPr>
          </a:lstStyle>
          <a:p>
            <a:r>
              <a:rPr lang="en-US"/>
              <a:t>Title</a:t>
            </a:r>
            <a:endParaRPr lang="en-GB"/>
          </a:p>
        </p:txBody>
      </p:sp>
      <p:sp>
        <p:nvSpPr>
          <p:cNvPr id="3" name="Content Placeholder 2">
            <a:extLst>
              <a:ext uri="{FF2B5EF4-FFF2-40B4-BE49-F238E27FC236}">
                <a16:creationId xmlns:a16="http://schemas.microsoft.com/office/drawing/2014/main" id="{BD0BC3E9-B633-B097-82B0-35B9223A89CC}"/>
              </a:ext>
            </a:extLst>
          </p:cNvPr>
          <p:cNvSpPr>
            <a:spLocks noGrp="1"/>
          </p:cNvSpPr>
          <p:nvPr>
            <p:ph idx="1"/>
          </p:nvPr>
        </p:nvSpPr>
        <p:spPr>
          <a:xfrm>
            <a:off x="340496" y="1995055"/>
            <a:ext cx="4813711" cy="774571"/>
          </a:xfrm>
          <a:prstGeom prst="rect">
            <a:avLst/>
          </a:prstGeom>
        </p:spPr>
        <p:txBody>
          <a:bodyPr wrap="square">
            <a:spAutoFit/>
          </a:bodyPr>
          <a:lstStyle>
            <a:lvl1pPr marL="285750" indent="-285750">
              <a:buClr>
                <a:schemeClr val="accent2"/>
              </a:buClr>
              <a:buFont typeface="Arial" panose="020B0604020202020204" pitchFamily="34" charset="0"/>
              <a:buChar char="•"/>
              <a:defRPr sz="1400">
                <a:solidFill>
                  <a:schemeClr val="tx1"/>
                </a:solidFill>
              </a:defRPr>
            </a:lvl1pPr>
            <a:lvl2pPr>
              <a:buClr>
                <a:schemeClr val="accent2"/>
              </a:buClr>
              <a:defRPr sz="1400">
                <a:solidFill>
                  <a:schemeClr val="tx1"/>
                </a:solidFill>
              </a:defRPr>
            </a:lvl2pPr>
            <a:lvl3pPr>
              <a:buClr>
                <a:schemeClr val="accent2"/>
              </a:buClr>
              <a:defRPr sz="1200">
                <a:solidFill>
                  <a:schemeClr val="tx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5" name="Content Placeholder 6">
            <a:extLst>
              <a:ext uri="{FF2B5EF4-FFF2-40B4-BE49-F238E27FC236}">
                <a16:creationId xmlns:a16="http://schemas.microsoft.com/office/drawing/2014/main" id="{60221775-BF39-0502-0CE1-9B54CC3C3F25}"/>
              </a:ext>
            </a:extLst>
          </p:cNvPr>
          <p:cNvSpPr>
            <a:spLocks noGrp="1"/>
          </p:cNvSpPr>
          <p:nvPr>
            <p:ph sz="quarter" idx="13" hasCustomPrompt="1"/>
          </p:nvPr>
        </p:nvSpPr>
        <p:spPr>
          <a:xfrm>
            <a:off x="340784" y="1154544"/>
            <a:ext cx="5321207" cy="456190"/>
          </a:xfrm>
          <a:prstGeom prst="rect">
            <a:avLst/>
          </a:prstGeom>
        </p:spPr>
        <p:txBody>
          <a:bodyPr>
            <a:normAutofit/>
          </a:bodyPr>
          <a:lstStyle>
            <a:lvl1pPr marL="0" indent="0">
              <a:buNone/>
              <a:defRPr lang="en-US" sz="2400" kern="1200" dirty="0" smtClean="0">
                <a:solidFill>
                  <a:srgbClr val="409E85"/>
                </a:solidFill>
                <a:latin typeface="Segoe UI Semilight" panose="020B0402040204020203" pitchFamily="34" charset="0"/>
                <a:ea typeface="Calibri" panose="020F0502020204030204" pitchFamily="34" charset="0"/>
                <a:cs typeface="Segoe UI Semilight" panose="020B0402040204020203" pitchFamily="34" charset="0"/>
              </a:defRPr>
            </a:lvl1pPr>
          </a:lstStyle>
          <a:p>
            <a:pPr lvl="0"/>
            <a:r>
              <a:rPr lang="en-US"/>
              <a:t>Subheading</a:t>
            </a:r>
          </a:p>
        </p:txBody>
      </p:sp>
      <p:sp>
        <p:nvSpPr>
          <p:cNvPr id="6" name="Freeform: Shape 5">
            <a:extLst>
              <a:ext uri="{FF2B5EF4-FFF2-40B4-BE49-F238E27FC236}">
                <a16:creationId xmlns:a16="http://schemas.microsoft.com/office/drawing/2014/main" id="{EA0AE87E-5AEF-29ED-180C-8FFD856E6C26}"/>
              </a:ext>
            </a:extLst>
          </p:cNvPr>
          <p:cNvSpPr/>
          <p:nvPr/>
        </p:nvSpPr>
        <p:spPr>
          <a:xfrm>
            <a:off x="11901313" y="6176864"/>
            <a:ext cx="290687" cy="597159"/>
          </a:xfrm>
          <a:custGeom>
            <a:avLst/>
            <a:gdLst>
              <a:gd name="connsiteX0" fmla="*/ 627983 w 627983"/>
              <a:gd name="connsiteY0" fmla="*/ 1290066 h 1290066"/>
              <a:gd name="connsiteX1" fmla="*/ 12002 w 627983"/>
              <a:gd name="connsiteY1" fmla="*/ 674180 h 1290066"/>
              <a:gd name="connsiteX2" fmla="*/ 0 w 627983"/>
              <a:gd name="connsiteY2" fmla="*/ 645033 h 1290066"/>
              <a:gd name="connsiteX3" fmla="*/ 12002 w 627983"/>
              <a:gd name="connsiteY3" fmla="*/ 615982 h 1290066"/>
              <a:gd name="connsiteX4" fmla="*/ 627983 w 627983"/>
              <a:gd name="connsiteY4" fmla="*/ 0 h 1290066"/>
              <a:gd name="connsiteX5" fmla="*/ 627983 w 627983"/>
              <a:gd name="connsiteY5" fmla="*/ 1290066 h 129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983" h="1290066">
                <a:moveTo>
                  <a:pt x="627983" y="1290066"/>
                </a:moveTo>
                <a:lnTo>
                  <a:pt x="12002" y="674180"/>
                </a:lnTo>
                <a:cubicBezTo>
                  <a:pt x="4000" y="666083"/>
                  <a:pt x="0" y="655606"/>
                  <a:pt x="0" y="645033"/>
                </a:cubicBezTo>
                <a:cubicBezTo>
                  <a:pt x="0" y="634460"/>
                  <a:pt x="4000" y="623983"/>
                  <a:pt x="12002" y="615982"/>
                </a:cubicBezTo>
                <a:lnTo>
                  <a:pt x="627983" y="0"/>
                </a:lnTo>
                <a:lnTo>
                  <a:pt x="627983" y="1290066"/>
                </a:lnTo>
                <a:close/>
              </a:path>
            </a:pathLst>
          </a:custGeom>
          <a:solidFill>
            <a:srgbClr val="1A244A"/>
          </a:solidFill>
          <a:ln w="9525" cap="flat">
            <a:noFill/>
            <a:prstDash val="solid"/>
            <a:miter/>
          </a:ln>
        </p:spPr>
        <p:txBody>
          <a:bodyPr rtlCol="0" anchor="ctr"/>
          <a:lstStyle/>
          <a:p>
            <a:endParaRPr lang="en-GB"/>
          </a:p>
        </p:txBody>
      </p:sp>
      <p:sp>
        <p:nvSpPr>
          <p:cNvPr id="7" name="TextBox 6">
            <a:extLst>
              <a:ext uri="{FF2B5EF4-FFF2-40B4-BE49-F238E27FC236}">
                <a16:creationId xmlns:a16="http://schemas.microsoft.com/office/drawing/2014/main" id="{1B4C09FA-9CA1-7F34-3F81-DD1F831A278F}"/>
              </a:ext>
            </a:extLst>
          </p:cNvPr>
          <p:cNvSpPr txBox="1"/>
          <p:nvPr/>
        </p:nvSpPr>
        <p:spPr>
          <a:xfrm>
            <a:off x="11594251" y="6336943"/>
            <a:ext cx="367829" cy="276999"/>
          </a:xfrm>
          <a:prstGeom prst="rect">
            <a:avLst/>
          </a:prstGeom>
          <a:noFill/>
        </p:spPr>
        <p:txBody>
          <a:bodyPr wrap="square" rtlCol="0">
            <a:spAutoFit/>
          </a:bodyPr>
          <a:lstStyle/>
          <a:p>
            <a:fld id="{75BE7C4D-87C8-4596-88FB-A8D80B6FAAB9}" type="slidenum">
              <a:rPr lang="en-GB" sz="1200" b="1" smtClean="0">
                <a:solidFill>
                  <a:srgbClr val="1A244A"/>
                </a:solidFill>
                <a:latin typeface="Segoe UI" panose="020B0502040204020203" pitchFamily="34" charset="0"/>
                <a:ea typeface="Calibri" panose="020F0502020204030204" pitchFamily="34" charset="0"/>
                <a:cs typeface="Segoe UI" panose="020B0502040204020203" pitchFamily="34" charset="0"/>
              </a:rPr>
              <a:pPr/>
              <a:t>‹#›</a:t>
            </a:fld>
            <a:endParaRPr lang="en-GB" sz="1200" b="1">
              <a:solidFill>
                <a:srgbClr val="1A244A"/>
              </a:solidFill>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15433728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solidFill>
                  <a:schemeClr val="bg1"/>
                </a:solidFill>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solidFill>
                  <a:schemeClr val="bg1"/>
                </a:solidFill>
              </a:defRPr>
            </a:lvl1pPr>
          </a:lstStyle>
          <a:p>
            <a:pPr lvl="0"/>
            <a:r>
              <a:rPr lang="en-US"/>
              <a:t>Click to edit Master text styles</a:t>
            </a:r>
          </a:p>
        </p:txBody>
      </p:sp>
      <p:grpSp>
        <p:nvGrpSpPr>
          <p:cNvPr id="4" name="Group 3"/>
          <p:cNvGrpSpPr/>
          <p:nvPr userDrawn="1"/>
        </p:nvGrpSpPr>
        <p:grpSpPr>
          <a:xfrm>
            <a:off x="609600" y="1014411"/>
            <a:ext cx="10987617" cy="5386388"/>
            <a:chOff x="457200" y="452438"/>
            <a:chExt cx="8240713" cy="5386388"/>
          </a:xfrm>
          <a:solidFill>
            <a:schemeClr val="tx1">
              <a:alpha val="20000"/>
            </a:schemeClr>
          </a:solidFill>
        </p:grpSpPr>
        <p:sp>
          <p:nvSpPr>
            <p:cNvPr id="7" name="Freeform 5"/>
            <p:cNvSpPr>
              <a:spLocks/>
            </p:cNvSpPr>
            <p:nvPr userDrawn="1"/>
          </p:nvSpPr>
          <p:spPr bwMode="auto">
            <a:xfrm>
              <a:off x="6948488" y="1597025"/>
              <a:ext cx="1023938"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8421688" y="452438"/>
              <a:ext cx="276225"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7434263" y="3097213"/>
              <a:ext cx="1263650"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7434263" y="5494338"/>
              <a:ext cx="1263650"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457200" y="3582310"/>
              <a:ext cx="8001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4860925" y="5037138"/>
              <a:ext cx="1031875"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2300288" y="3571875"/>
              <a:ext cx="2074863"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15861762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6_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solidFill>
                  <a:srgbClr val="702082"/>
                </a:solidFill>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solidFill>
                  <a:schemeClr val="tx1"/>
                </a:solidFill>
              </a:defRPr>
            </a:lvl1pPr>
          </a:lstStyle>
          <a:p>
            <a:pPr lvl="0"/>
            <a:r>
              <a:rPr lang="en-US"/>
              <a:t>Click to edit Master text styles</a:t>
            </a:r>
          </a:p>
        </p:txBody>
      </p:sp>
      <p:grpSp>
        <p:nvGrpSpPr>
          <p:cNvPr id="4" name="Group 3"/>
          <p:cNvGrpSpPr/>
          <p:nvPr userDrawn="1"/>
        </p:nvGrpSpPr>
        <p:grpSpPr>
          <a:xfrm>
            <a:off x="609600" y="946960"/>
            <a:ext cx="10987617" cy="5386388"/>
            <a:chOff x="457200" y="452438"/>
            <a:chExt cx="8240713" cy="5386388"/>
          </a:xfrm>
          <a:solidFill>
            <a:schemeClr val="bg1">
              <a:alpha val="60000"/>
            </a:schemeClr>
          </a:solidFill>
        </p:grpSpPr>
        <p:sp>
          <p:nvSpPr>
            <p:cNvPr id="7" name="Freeform 5"/>
            <p:cNvSpPr>
              <a:spLocks/>
            </p:cNvSpPr>
            <p:nvPr userDrawn="1"/>
          </p:nvSpPr>
          <p:spPr bwMode="auto">
            <a:xfrm>
              <a:off x="6948488" y="1597025"/>
              <a:ext cx="1023938"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8421688" y="452438"/>
              <a:ext cx="276225"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7434263" y="3097213"/>
              <a:ext cx="1263650"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7434263" y="5494338"/>
              <a:ext cx="1263650"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457200" y="3582325"/>
              <a:ext cx="8001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4860925" y="5037138"/>
              <a:ext cx="1031875"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2300288" y="3571875"/>
              <a:ext cx="2074863"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35156317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lvl1pPr>
          </a:lstStyle>
          <a:p>
            <a:pPr lvl="0"/>
            <a:r>
              <a:rPr lang="en-US"/>
              <a:t>Click to edit Master text styles</a:t>
            </a:r>
          </a:p>
        </p:txBody>
      </p:sp>
      <p:sp>
        <p:nvSpPr>
          <p:cNvPr id="7" name="Freeform 5"/>
          <p:cNvSpPr>
            <a:spLocks/>
          </p:cNvSpPr>
          <p:nvPr userDrawn="1"/>
        </p:nvSpPr>
        <p:spPr bwMode="auto">
          <a:xfrm>
            <a:off x="9264651" y="1597026"/>
            <a:ext cx="1365251"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11228918" y="452438"/>
            <a:ext cx="368300"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9912351" y="3097214"/>
            <a:ext cx="1684867"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9912351" y="5494338"/>
            <a:ext cx="1684867"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558800" y="3602702"/>
            <a:ext cx="10668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6481234" y="5037138"/>
            <a:ext cx="1375833"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3067051" y="3571875"/>
            <a:ext cx="2766484"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5267556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7_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04800" y="228600"/>
            <a:ext cx="7668768" cy="1947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09600" y="457201"/>
            <a:ext cx="7010400" cy="615553"/>
          </a:xfrm>
        </p:spPr>
        <p:txBody>
          <a:bodyPr>
            <a:noAutofit/>
          </a:bodyPr>
          <a:lstStyle>
            <a:lvl1pPr>
              <a:defRPr>
                <a:solidFill>
                  <a:schemeClr val="bg1"/>
                </a:solidFill>
              </a:defRPr>
            </a:lvl1pPr>
          </a:lstStyle>
          <a:p>
            <a:r>
              <a:rPr lang="en-US"/>
              <a:t>Click to edit Master title style</a:t>
            </a:r>
            <a:br>
              <a:rPr lang="en-US"/>
            </a:br>
            <a:r>
              <a:rPr lang="en-US"/>
              <a:t>second line if needed</a:t>
            </a:r>
          </a:p>
        </p:txBody>
      </p:sp>
      <p:sp>
        <p:nvSpPr>
          <p:cNvPr id="3" name="Date Placeholder 2"/>
          <p:cNvSpPr>
            <a:spLocks noGrp="1"/>
          </p:cNvSpPr>
          <p:nvPr>
            <p:ph type="dt" sz="half" idx="10"/>
          </p:nvPr>
        </p:nvSpPr>
        <p:spPr>
          <a:xfrm>
            <a:off x="609600" y="1828800"/>
            <a:ext cx="2032000" cy="184666"/>
          </a:xfrm>
          <a:prstGeom prst="rect">
            <a:avLst/>
          </a:prstGeom>
        </p:spPr>
        <p:txBody>
          <a:bodyPr lIns="0" tIns="0" rIns="0" bIns="0">
            <a:noAutofit/>
          </a:bodyPr>
          <a:lstStyle>
            <a:lvl1pPr algn="l">
              <a:defRPr sz="1200"/>
            </a:lvl1pPr>
          </a:lstStyle>
          <a:p>
            <a:endParaRPr lang="en-US"/>
          </a:p>
        </p:txBody>
      </p:sp>
      <p:sp>
        <p:nvSpPr>
          <p:cNvPr id="16" name="Text Placeholder 15"/>
          <p:cNvSpPr>
            <a:spLocks noGrp="1"/>
          </p:cNvSpPr>
          <p:nvPr>
            <p:ph type="body" sz="quarter" idx="13"/>
          </p:nvPr>
        </p:nvSpPr>
        <p:spPr>
          <a:xfrm>
            <a:off x="609600" y="1158874"/>
            <a:ext cx="7010400" cy="612648"/>
          </a:xfrm>
          <a:prstGeom prst="rect">
            <a:avLst/>
          </a:prstGeom>
        </p:spPr>
        <p:txBody>
          <a:bodyPr lIns="0" tIns="0" rIns="0" bIns="0">
            <a:noAutofit/>
          </a:bodyPr>
          <a:lstStyle>
            <a:lvl1pPr>
              <a:defRPr sz="1750" b="0">
                <a:solidFill>
                  <a:schemeClr val="bg1"/>
                </a:solidFill>
              </a:defRPr>
            </a:lvl1pPr>
          </a:lstStyle>
          <a:p>
            <a:pPr lvl="0"/>
            <a:r>
              <a:rPr lang="en-US"/>
              <a:t>Click to edit Master text styles</a:t>
            </a:r>
          </a:p>
        </p:txBody>
      </p:sp>
      <p:sp>
        <p:nvSpPr>
          <p:cNvPr id="7" name="Freeform 5"/>
          <p:cNvSpPr>
            <a:spLocks/>
          </p:cNvSpPr>
          <p:nvPr userDrawn="1"/>
        </p:nvSpPr>
        <p:spPr bwMode="auto">
          <a:xfrm>
            <a:off x="9264651" y="1597026"/>
            <a:ext cx="1365251"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6"/>
          <p:cNvSpPr>
            <a:spLocks/>
          </p:cNvSpPr>
          <p:nvPr userDrawn="1"/>
        </p:nvSpPr>
        <p:spPr bwMode="auto">
          <a:xfrm>
            <a:off x="11228918" y="452438"/>
            <a:ext cx="368300"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7"/>
          <p:cNvSpPr>
            <a:spLocks/>
          </p:cNvSpPr>
          <p:nvPr userDrawn="1"/>
        </p:nvSpPr>
        <p:spPr bwMode="auto">
          <a:xfrm>
            <a:off x="9912351" y="3097214"/>
            <a:ext cx="1684867"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3" name="Freeform 8"/>
          <p:cNvSpPr>
            <a:spLocks/>
          </p:cNvSpPr>
          <p:nvPr userDrawn="1"/>
        </p:nvSpPr>
        <p:spPr bwMode="auto">
          <a:xfrm>
            <a:off x="9912351" y="5494338"/>
            <a:ext cx="1684867"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4" name="Freeform 9"/>
          <p:cNvSpPr>
            <a:spLocks/>
          </p:cNvSpPr>
          <p:nvPr userDrawn="1"/>
        </p:nvSpPr>
        <p:spPr bwMode="auto">
          <a:xfrm>
            <a:off x="609600" y="3558258"/>
            <a:ext cx="1066800"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Freeform 10"/>
          <p:cNvSpPr>
            <a:spLocks/>
          </p:cNvSpPr>
          <p:nvPr userDrawn="1"/>
        </p:nvSpPr>
        <p:spPr bwMode="auto">
          <a:xfrm>
            <a:off x="6481234" y="5037138"/>
            <a:ext cx="1375833"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8" name="Freeform 11"/>
          <p:cNvSpPr>
            <a:spLocks/>
          </p:cNvSpPr>
          <p:nvPr userDrawn="1"/>
        </p:nvSpPr>
        <p:spPr bwMode="auto">
          <a:xfrm>
            <a:off x="3067051" y="3571875"/>
            <a:ext cx="2766484"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21147994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8_Divider Blue">
    <p:bg>
      <p:bgPr>
        <a:solidFill>
          <a:srgbClr val="C8D7DF"/>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68F3D3C-D32C-4FD6-AD17-DABC18849A4C}"/>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20463" r="19149" b="18725"/>
          <a:stretch/>
        </p:blipFill>
        <p:spPr>
          <a:xfrm>
            <a:off x="3074128" y="0"/>
            <a:ext cx="9117872"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sp>
        <p:nvSpPr>
          <p:cNvPr id="4" name="TextBox 3"/>
          <p:cNvSpPr txBox="1"/>
          <p:nvPr userDrawn="1"/>
        </p:nvSpPr>
        <p:spPr>
          <a:xfrm>
            <a:off x="5098119" y="3078815"/>
            <a:ext cx="3887715" cy="830997"/>
          </a:xfrm>
          <a:prstGeom prst="rect">
            <a:avLst/>
          </a:prstGeom>
          <a:noFill/>
        </p:spPr>
        <p:txBody>
          <a:bodyPr wrap="square" rtlCol="0">
            <a:spAutoFit/>
          </a:bodyPr>
          <a:lstStyle/>
          <a:p>
            <a:r>
              <a:rPr lang="en-GB" sz="4800" b="1">
                <a:solidFill>
                  <a:srgbClr val="00A0D2"/>
                </a:solidFill>
              </a:rPr>
              <a:t>Hire Talent</a:t>
            </a:r>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595396" y="2560542"/>
            <a:ext cx="1614536" cy="1540887"/>
          </a:xfrm>
          <a:prstGeom prst="rect">
            <a:avLst/>
          </a:prstGeom>
        </p:spPr>
      </p:pic>
      <p:pic>
        <p:nvPicPr>
          <p:cNvPr id="7" name="Picture 6">
            <a:extLst>
              <a:ext uri="{FF2B5EF4-FFF2-40B4-BE49-F238E27FC236}">
                <a16:creationId xmlns:a16="http://schemas.microsoft.com/office/drawing/2014/main" id="{6D5F3BDD-12E7-44FB-94D4-C006920A7A1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28635766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9_Divider Blue">
    <p:bg>
      <p:bgPr>
        <a:solidFill>
          <a:srgbClr val="EFEEDE"/>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6A66710-4E65-4F7A-81D2-0C9A0A8C1EE1}"/>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t="7534" r="4202" b="19974"/>
          <a:stretch/>
        </p:blipFill>
        <p:spPr>
          <a:xfrm>
            <a:off x="2971687" y="1"/>
            <a:ext cx="9220313"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04952" y="2653153"/>
            <a:ext cx="1578654" cy="1551695"/>
          </a:xfrm>
          <a:prstGeom prst="rect">
            <a:avLst/>
          </a:prstGeom>
        </p:spPr>
      </p:pic>
      <p:sp>
        <p:nvSpPr>
          <p:cNvPr id="4" name="TextBox 3"/>
          <p:cNvSpPr txBox="1"/>
          <p:nvPr userDrawn="1"/>
        </p:nvSpPr>
        <p:spPr>
          <a:xfrm>
            <a:off x="4994216" y="3013501"/>
            <a:ext cx="3887715" cy="830997"/>
          </a:xfrm>
          <a:prstGeom prst="rect">
            <a:avLst/>
          </a:prstGeom>
          <a:noFill/>
        </p:spPr>
        <p:txBody>
          <a:bodyPr wrap="square" rtlCol="0">
            <a:spAutoFit/>
          </a:bodyPr>
          <a:lstStyle/>
          <a:p>
            <a:r>
              <a:rPr lang="en-GB" sz="4800" b="1">
                <a:solidFill>
                  <a:srgbClr val="FFB81C"/>
                </a:solidFill>
              </a:rPr>
              <a:t>Build Talent</a:t>
            </a:r>
          </a:p>
        </p:txBody>
      </p:sp>
      <p:pic>
        <p:nvPicPr>
          <p:cNvPr id="6" name="Picture 5">
            <a:extLst>
              <a:ext uri="{FF2B5EF4-FFF2-40B4-BE49-F238E27FC236}">
                <a16:creationId xmlns:a16="http://schemas.microsoft.com/office/drawing/2014/main" id="{631808D1-E5FC-4F21-8FF8-8024715712E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8551146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0_Divider Blue">
    <p:bg>
      <p:bgPr>
        <a:solidFill>
          <a:srgbClr val="DDD0CF"/>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7946BDFB-0B56-4698-A4AE-8D743BB82D44}"/>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18888" r="23589" b="24763"/>
          <a:stretch/>
        </p:blipFill>
        <p:spPr>
          <a:xfrm>
            <a:off x="2892491" y="0"/>
            <a:ext cx="9299510"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sp>
        <p:nvSpPr>
          <p:cNvPr id="4" name="TextBox 3"/>
          <p:cNvSpPr txBox="1"/>
          <p:nvPr userDrawn="1"/>
        </p:nvSpPr>
        <p:spPr>
          <a:xfrm>
            <a:off x="5051588" y="3013501"/>
            <a:ext cx="3887715" cy="830997"/>
          </a:xfrm>
          <a:prstGeom prst="rect">
            <a:avLst/>
          </a:prstGeom>
          <a:noFill/>
        </p:spPr>
        <p:txBody>
          <a:bodyPr wrap="square" rtlCol="0">
            <a:spAutoFit/>
          </a:bodyPr>
          <a:lstStyle/>
          <a:p>
            <a:r>
              <a:rPr lang="en-GB" sz="4800" b="1">
                <a:solidFill>
                  <a:srgbClr val="C110A0"/>
                </a:solidFill>
              </a:rPr>
              <a:t>Lead Talent</a:t>
            </a:r>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054220" y="2808297"/>
            <a:ext cx="1766094" cy="1056741"/>
          </a:xfrm>
          <a:prstGeom prst="rect">
            <a:avLst/>
          </a:prstGeom>
        </p:spPr>
      </p:pic>
      <p:pic>
        <p:nvPicPr>
          <p:cNvPr id="7" name="Picture 6">
            <a:extLst>
              <a:ext uri="{FF2B5EF4-FFF2-40B4-BE49-F238E27FC236}">
                <a16:creationId xmlns:a16="http://schemas.microsoft.com/office/drawing/2014/main" id="{9FDD2FFA-5ED1-4137-B35F-B113D32962A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22995524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1_Divider Blue">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C8BFF82-781E-4092-9FD2-F6EC00A237F8}"/>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l="45576" t="5643" r="13217"/>
          <a:stretch/>
        </p:blipFill>
        <p:spPr>
          <a:xfrm>
            <a:off x="0" y="-101515"/>
            <a:ext cx="12192000" cy="5148217"/>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F54EDE5F-DAD2-4AF4-BE7F-5183C740084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325792" y="2653260"/>
            <a:ext cx="6096000" cy="1124141"/>
          </a:xfrm>
          <a:prstGeom prst="rect">
            <a:avLst/>
          </a:prstGeom>
        </p:spPr>
      </p:pic>
    </p:spTree>
    <p:extLst>
      <p:ext uri="{BB962C8B-B14F-4D97-AF65-F5344CB8AC3E}">
        <p14:creationId xmlns:p14="http://schemas.microsoft.com/office/powerpoint/2010/main" val="58340672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2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C8BFF82-781E-4092-9FD2-F6EC00A237F8}"/>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l="45576" t="5643" r="13217"/>
          <a:stretch/>
        </p:blipFill>
        <p:spPr>
          <a:xfrm>
            <a:off x="-6306" y="73956"/>
            <a:ext cx="12192000" cy="5148217"/>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F54EDE5F-DAD2-4AF4-BE7F-5183C7400841}"/>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922194" y="2560877"/>
            <a:ext cx="7180348" cy="1324101"/>
          </a:xfrm>
          <a:prstGeom prst="rect">
            <a:avLst/>
          </a:prstGeom>
          <a:effectLst>
            <a:outerShdw blurRad="152400" dist="38100" dir="5400000" algn="ctr" rotWithShape="0">
              <a:schemeClr val="tx1">
                <a:alpha val="48000"/>
              </a:schemeClr>
            </a:outerShdw>
          </a:effectLst>
        </p:spPr>
      </p:pic>
    </p:spTree>
    <p:extLst>
      <p:ext uri="{BB962C8B-B14F-4D97-AF65-F5344CB8AC3E}">
        <p14:creationId xmlns:p14="http://schemas.microsoft.com/office/powerpoint/2010/main" val="42832148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3_Divider Blue">
    <p:bg>
      <p:bgPr>
        <a:solidFill>
          <a:schemeClr val="accent1"/>
        </a:solidFill>
        <a:effectLst/>
      </p:bgPr>
    </p:bg>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4" name="Graphic 3">
            <a:extLst>
              <a:ext uri="{FF2B5EF4-FFF2-40B4-BE49-F238E27FC236}">
                <a16:creationId xmlns:a16="http://schemas.microsoft.com/office/drawing/2014/main" id="{D92C0FCC-1254-4361-BF4B-158FE47BF60C}"/>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t="7430" r="15163" b="7237"/>
          <a:stretch/>
        </p:blipFill>
        <p:spPr>
          <a:xfrm>
            <a:off x="3769485" y="0"/>
            <a:ext cx="8422515" cy="6858000"/>
          </a:xfrm>
          <a:prstGeom prst="rect">
            <a:avLst/>
          </a:prstGeom>
        </p:spPr>
      </p:pic>
      <p:pic>
        <p:nvPicPr>
          <p:cNvPr id="6" name="Graphic 5">
            <a:extLst>
              <a:ext uri="{FF2B5EF4-FFF2-40B4-BE49-F238E27FC236}">
                <a16:creationId xmlns:a16="http://schemas.microsoft.com/office/drawing/2014/main" id="{13683F3C-B3A7-4813-9BC2-6618A55B466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62262" y="2700337"/>
            <a:ext cx="6467475" cy="1457325"/>
          </a:xfrm>
          <a:prstGeom prst="rect">
            <a:avLst/>
          </a:prstGeom>
        </p:spPr>
      </p:pic>
    </p:spTree>
    <p:extLst>
      <p:ext uri="{BB962C8B-B14F-4D97-AF65-F5344CB8AC3E}">
        <p14:creationId xmlns:p14="http://schemas.microsoft.com/office/powerpoint/2010/main" val="3235382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sultant Bio">
    <p:spTree>
      <p:nvGrpSpPr>
        <p:cNvPr id="1" name=""/>
        <p:cNvGrpSpPr/>
        <p:nvPr/>
      </p:nvGrpSpPr>
      <p:grpSpPr>
        <a:xfrm>
          <a:off x="0" y="0"/>
          <a:ext cx="0" cy="0"/>
          <a:chOff x="0" y="0"/>
          <a:chExt cx="0" cy="0"/>
        </a:xfrm>
      </p:grpSpPr>
      <p:pic>
        <p:nvPicPr>
          <p:cNvPr id="8" name="Picture 7" descr="A green background with triangles&#10;&#10;Description automatically generated">
            <a:extLst>
              <a:ext uri="{FF2B5EF4-FFF2-40B4-BE49-F238E27FC236}">
                <a16:creationId xmlns:a16="http://schemas.microsoft.com/office/drawing/2014/main" id="{1B436445-CC0B-ABA8-9DC5-98F425D9C06B}"/>
              </a:ext>
            </a:extLst>
          </p:cNvPr>
          <p:cNvPicPr>
            <a:picLocks noChangeAspect="1"/>
          </p:cNvPicPr>
          <p:nvPr/>
        </p:nvPicPr>
        <p:blipFill rotWithShape="1">
          <a:blip r:embed="rId2">
            <a:clrChange>
              <a:clrFrom>
                <a:srgbClr val="55D2B1"/>
              </a:clrFrom>
              <a:clrTo>
                <a:srgbClr val="55D2B1">
                  <a:alpha val="0"/>
                </a:srgbClr>
              </a:clrTo>
            </a:clrChange>
            <a:alphaModFix amt="14000"/>
            <a:extLst>
              <a:ext uri="{28A0092B-C50C-407E-A947-70E740481C1C}">
                <a14:useLocalDpi xmlns:a14="http://schemas.microsoft.com/office/drawing/2010/main" val="0"/>
              </a:ext>
            </a:extLst>
          </a:blip>
          <a:srcRect r="41532"/>
          <a:stretch/>
        </p:blipFill>
        <p:spPr>
          <a:xfrm>
            <a:off x="0" y="0"/>
            <a:ext cx="7128387" cy="6858000"/>
          </a:xfrm>
          <a:prstGeom prst="rect">
            <a:avLst/>
          </a:prstGeom>
        </p:spPr>
      </p:pic>
      <p:sp>
        <p:nvSpPr>
          <p:cNvPr id="9" name="Rectangle 8">
            <a:extLst>
              <a:ext uri="{FF2B5EF4-FFF2-40B4-BE49-F238E27FC236}">
                <a16:creationId xmlns:a16="http://schemas.microsoft.com/office/drawing/2014/main" id="{E49BC10D-A111-15D7-CCA2-2013FFD5A083}"/>
              </a:ext>
            </a:extLst>
          </p:cNvPr>
          <p:cNvSpPr>
            <a:spLocks noGrp="1" noRot="1" noMove="1" noResize="1" noEditPoints="1" noAdjustHandles="1" noChangeArrowheads="1" noChangeShapeType="1"/>
          </p:cNvSpPr>
          <p:nvPr/>
        </p:nvSpPr>
        <p:spPr>
          <a:xfrm>
            <a:off x="1577457" y="0"/>
            <a:ext cx="6666746" cy="6858000"/>
          </a:xfrm>
          <a:prstGeom prst="rect">
            <a:avLst/>
          </a:prstGeom>
          <a:gradFill flip="none" rotWithShape="1">
            <a:gsLst>
              <a:gs pos="32000">
                <a:schemeClr val="bg1"/>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ontent Placeholder 2">
            <a:extLst>
              <a:ext uri="{FF2B5EF4-FFF2-40B4-BE49-F238E27FC236}">
                <a16:creationId xmlns:a16="http://schemas.microsoft.com/office/drawing/2014/main" id="{0F411538-ED69-6243-9DD9-2D828566DE3B}"/>
              </a:ext>
            </a:extLst>
          </p:cNvPr>
          <p:cNvSpPr>
            <a:spLocks noGrp="1"/>
          </p:cNvSpPr>
          <p:nvPr>
            <p:ph idx="1"/>
          </p:nvPr>
        </p:nvSpPr>
        <p:spPr>
          <a:xfrm>
            <a:off x="5720120" y="1319247"/>
            <a:ext cx="5649844" cy="5017695"/>
          </a:xfrm>
          <a:prstGeom prst="rect">
            <a:avLst/>
          </a:prstGeom>
        </p:spPr>
        <p:txBody>
          <a:bodyPr>
            <a:normAutofit/>
          </a:bodyPr>
          <a:lstStyle>
            <a:lvl1pPr marL="0" indent="0">
              <a:buClr>
                <a:schemeClr val="accent2"/>
              </a:buClr>
              <a:buFont typeface="Arial" panose="020B0604020202020204" pitchFamily="34" charset="0"/>
              <a:buNone/>
              <a:defRPr sz="1400">
                <a:solidFill>
                  <a:schemeClr val="tx1"/>
                </a:solidFill>
              </a:defRPr>
            </a:lvl1pPr>
            <a:lvl2pPr marL="457200" indent="0">
              <a:buClr>
                <a:schemeClr val="accent2"/>
              </a:buClr>
              <a:buNone/>
              <a:defRPr sz="1400">
                <a:solidFill>
                  <a:schemeClr val="tx1"/>
                </a:solidFill>
              </a:defRPr>
            </a:lvl2pPr>
            <a:lvl3pPr marL="914400" indent="0">
              <a:buClr>
                <a:schemeClr val="accent2"/>
              </a:buClr>
              <a:buNone/>
              <a:defRPr sz="1200">
                <a:solidFill>
                  <a:schemeClr val="tx1"/>
                </a:solidFill>
              </a:defRPr>
            </a:lvl3pPr>
            <a:lvl4pPr>
              <a:defRPr sz="1400"/>
            </a:lvl4pPr>
            <a:lvl5pPr>
              <a:defRPr sz="1400"/>
            </a:lvl5pPr>
          </a:lstStyle>
          <a:p>
            <a:pPr lvl="0"/>
            <a:r>
              <a:rPr lang="en-US"/>
              <a:t>Click to edit Master text styles</a:t>
            </a:r>
          </a:p>
        </p:txBody>
      </p:sp>
      <p:sp>
        <p:nvSpPr>
          <p:cNvPr id="6" name="Freeform: Shape 5">
            <a:extLst>
              <a:ext uri="{FF2B5EF4-FFF2-40B4-BE49-F238E27FC236}">
                <a16:creationId xmlns:a16="http://schemas.microsoft.com/office/drawing/2014/main" id="{13A29C9B-B3C8-2296-9F1B-5BF263B3918B}"/>
              </a:ext>
            </a:extLst>
          </p:cNvPr>
          <p:cNvSpPr/>
          <p:nvPr/>
        </p:nvSpPr>
        <p:spPr>
          <a:xfrm>
            <a:off x="11901312" y="6176864"/>
            <a:ext cx="290687" cy="597159"/>
          </a:xfrm>
          <a:custGeom>
            <a:avLst/>
            <a:gdLst>
              <a:gd name="connsiteX0" fmla="*/ 627983 w 627983"/>
              <a:gd name="connsiteY0" fmla="*/ 1290066 h 1290066"/>
              <a:gd name="connsiteX1" fmla="*/ 12002 w 627983"/>
              <a:gd name="connsiteY1" fmla="*/ 674180 h 1290066"/>
              <a:gd name="connsiteX2" fmla="*/ 0 w 627983"/>
              <a:gd name="connsiteY2" fmla="*/ 645033 h 1290066"/>
              <a:gd name="connsiteX3" fmla="*/ 12002 w 627983"/>
              <a:gd name="connsiteY3" fmla="*/ 615982 h 1290066"/>
              <a:gd name="connsiteX4" fmla="*/ 627983 w 627983"/>
              <a:gd name="connsiteY4" fmla="*/ 0 h 1290066"/>
              <a:gd name="connsiteX5" fmla="*/ 627983 w 627983"/>
              <a:gd name="connsiteY5" fmla="*/ 1290066 h 129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983" h="1290066">
                <a:moveTo>
                  <a:pt x="627983" y="1290066"/>
                </a:moveTo>
                <a:lnTo>
                  <a:pt x="12002" y="674180"/>
                </a:lnTo>
                <a:cubicBezTo>
                  <a:pt x="4000" y="666083"/>
                  <a:pt x="0" y="655606"/>
                  <a:pt x="0" y="645033"/>
                </a:cubicBezTo>
                <a:cubicBezTo>
                  <a:pt x="0" y="634460"/>
                  <a:pt x="4000" y="623983"/>
                  <a:pt x="12002" y="615982"/>
                </a:cubicBezTo>
                <a:lnTo>
                  <a:pt x="627983" y="0"/>
                </a:lnTo>
                <a:lnTo>
                  <a:pt x="627983" y="1290066"/>
                </a:lnTo>
                <a:close/>
              </a:path>
            </a:pathLst>
          </a:custGeom>
          <a:solidFill>
            <a:srgbClr val="55D2B1"/>
          </a:solidFill>
          <a:ln w="9525" cap="flat">
            <a:noFill/>
            <a:prstDash val="solid"/>
            <a:miter/>
          </a:ln>
        </p:spPr>
        <p:txBody>
          <a:bodyPr rtlCol="0" anchor="ctr"/>
          <a:lstStyle/>
          <a:p>
            <a:endParaRPr lang="en-GB"/>
          </a:p>
        </p:txBody>
      </p:sp>
      <p:sp>
        <p:nvSpPr>
          <p:cNvPr id="7" name="TextBox 6">
            <a:extLst>
              <a:ext uri="{FF2B5EF4-FFF2-40B4-BE49-F238E27FC236}">
                <a16:creationId xmlns:a16="http://schemas.microsoft.com/office/drawing/2014/main" id="{49B1146C-42F0-7FAF-47F0-9F95C1705FE1}"/>
              </a:ext>
            </a:extLst>
          </p:cNvPr>
          <p:cNvSpPr txBox="1"/>
          <p:nvPr/>
        </p:nvSpPr>
        <p:spPr>
          <a:xfrm>
            <a:off x="11594250" y="6336943"/>
            <a:ext cx="367829" cy="461665"/>
          </a:xfrm>
          <a:prstGeom prst="rect">
            <a:avLst/>
          </a:prstGeom>
          <a:noFill/>
        </p:spPr>
        <p:txBody>
          <a:bodyPr wrap="square" rtlCol="0">
            <a:spAutoFit/>
          </a:bodyPr>
          <a:lstStyle/>
          <a:p>
            <a:fld id="{AF7127FF-F8DE-4228-8048-97D89ED18292}" type="slidenum">
              <a:rPr lang="en-GB" sz="1200" b="1" smtClean="0">
                <a:solidFill>
                  <a:srgbClr val="1A244A"/>
                </a:solidFill>
                <a:latin typeface="Segoe UI" panose="020B0502040204020203" pitchFamily="34" charset="0"/>
                <a:ea typeface="Calibri" panose="020F0502020204030204" pitchFamily="34" charset="0"/>
                <a:cs typeface="Segoe UI" panose="020B0502040204020203" pitchFamily="34" charset="0"/>
              </a:rPr>
              <a:t>‹#›</a:t>
            </a:fld>
            <a:endParaRPr lang="en-GB" sz="1200" b="1">
              <a:solidFill>
                <a:srgbClr val="1A244A"/>
              </a:solidFill>
              <a:latin typeface="Segoe UI" panose="020B0502040204020203" pitchFamily="34" charset="0"/>
              <a:ea typeface="Calibri" panose="020F0502020204030204" pitchFamily="34" charset="0"/>
              <a:cs typeface="Segoe UI" panose="020B0502040204020203" pitchFamily="34" charset="0"/>
            </a:endParaRPr>
          </a:p>
        </p:txBody>
      </p:sp>
      <p:sp>
        <p:nvSpPr>
          <p:cNvPr id="13" name="Graphic 27">
            <a:extLst>
              <a:ext uri="{FF2B5EF4-FFF2-40B4-BE49-F238E27FC236}">
                <a16:creationId xmlns:a16="http://schemas.microsoft.com/office/drawing/2014/main" id="{AA5139EA-8EFB-542D-3ED3-EC786AE839A9}"/>
              </a:ext>
            </a:extLst>
          </p:cNvPr>
          <p:cNvSpPr/>
          <p:nvPr/>
        </p:nvSpPr>
        <p:spPr>
          <a:xfrm>
            <a:off x="2915775" y="1594973"/>
            <a:ext cx="837801" cy="369332"/>
          </a:xfrm>
          <a:custGeom>
            <a:avLst/>
            <a:gdLst>
              <a:gd name="connsiteX0" fmla="*/ 1662974 w 1662973"/>
              <a:gd name="connsiteY0" fmla="*/ 733097 h 733097"/>
              <a:gd name="connsiteX1" fmla="*/ 862103 w 1662973"/>
              <a:gd name="connsiteY1" fmla="*/ 0 h 733097"/>
              <a:gd name="connsiteX2" fmla="*/ 0 w 1662973"/>
              <a:gd name="connsiteY2" fmla="*/ 733097 h 733097"/>
              <a:gd name="connsiteX3" fmla="*/ 1662974 w 1662973"/>
              <a:gd name="connsiteY3" fmla="*/ 733097 h 733097"/>
            </a:gdLst>
            <a:ahLst/>
            <a:cxnLst>
              <a:cxn ang="0">
                <a:pos x="connsiteX0" y="connsiteY0"/>
              </a:cxn>
              <a:cxn ang="0">
                <a:pos x="connsiteX1" y="connsiteY1"/>
              </a:cxn>
              <a:cxn ang="0">
                <a:pos x="connsiteX2" y="connsiteY2"/>
              </a:cxn>
              <a:cxn ang="0">
                <a:pos x="connsiteX3" y="connsiteY3"/>
              </a:cxn>
            </a:cxnLst>
            <a:rect l="l" t="t" r="r" b="b"/>
            <a:pathLst>
              <a:path w="1662973" h="733097">
                <a:moveTo>
                  <a:pt x="1662974" y="733097"/>
                </a:moveTo>
                <a:cubicBezTo>
                  <a:pt x="1601910" y="230833"/>
                  <a:pt x="1235362" y="0"/>
                  <a:pt x="862103" y="0"/>
                </a:cubicBezTo>
                <a:cubicBezTo>
                  <a:pt x="488844" y="0"/>
                  <a:pt x="101828" y="230833"/>
                  <a:pt x="0" y="733097"/>
                </a:cubicBezTo>
                <a:lnTo>
                  <a:pt x="1662974" y="733097"/>
                </a:lnTo>
                <a:close/>
              </a:path>
            </a:pathLst>
          </a:custGeom>
          <a:solidFill>
            <a:srgbClr val="1A244A"/>
          </a:solidFill>
          <a:ln w="16741" cap="flat">
            <a:noFill/>
            <a:prstDash val="solid"/>
            <a:miter/>
          </a:ln>
        </p:spPr>
        <p:txBody>
          <a:bodyPr rtlCol="0" anchor="ctr"/>
          <a:lstStyle/>
          <a:p>
            <a:endParaRPr lang="en-GB"/>
          </a:p>
        </p:txBody>
      </p:sp>
      <p:sp>
        <p:nvSpPr>
          <p:cNvPr id="14" name="Graphic 34">
            <a:extLst>
              <a:ext uri="{FF2B5EF4-FFF2-40B4-BE49-F238E27FC236}">
                <a16:creationId xmlns:a16="http://schemas.microsoft.com/office/drawing/2014/main" id="{5DF4D77C-AD51-E5AE-B0B1-27BCCE73AE2B}"/>
              </a:ext>
            </a:extLst>
          </p:cNvPr>
          <p:cNvSpPr/>
          <p:nvPr/>
        </p:nvSpPr>
        <p:spPr>
          <a:xfrm>
            <a:off x="1154177" y="3027231"/>
            <a:ext cx="376298" cy="404298"/>
          </a:xfrm>
          <a:custGeom>
            <a:avLst/>
            <a:gdLst>
              <a:gd name="connsiteX0" fmla="*/ 0 w 536352"/>
              <a:gd name="connsiteY0" fmla="*/ 131540 h 576262"/>
              <a:gd name="connsiteX1" fmla="*/ 0 w 536352"/>
              <a:gd name="connsiteY1" fmla="*/ 576263 h 576262"/>
              <a:gd name="connsiteX2" fmla="*/ 536353 w 536352"/>
              <a:gd name="connsiteY2" fmla="*/ 576263 h 576262"/>
              <a:gd name="connsiteX3" fmla="*/ 536353 w 536352"/>
              <a:gd name="connsiteY3" fmla="*/ 0 h 576262"/>
              <a:gd name="connsiteX4" fmla="*/ 0 w 536352"/>
              <a:gd name="connsiteY4" fmla="*/ 131540 h 57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352" h="576262">
                <a:moveTo>
                  <a:pt x="0" y="131540"/>
                </a:moveTo>
                <a:lnTo>
                  <a:pt x="0" y="576263"/>
                </a:lnTo>
                <a:lnTo>
                  <a:pt x="536353" y="576263"/>
                </a:lnTo>
                <a:lnTo>
                  <a:pt x="536353" y="0"/>
                </a:lnTo>
                <a:lnTo>
                  <a:pt x="0" y="131540"/>
                </a:lnTo>
                <a:close/>
              </a:path>
            </a:pathLst>
          </a:custGeom>
          <a:solidFill>
            <a:schemeClr val="accent1"/>
          </a:solidFill>
          <a:ln w="9525" cap="flat">
            <a:noFill/>
            <a:prstDash val="solid"/>
            <a:miter/>
          </a:ln>
        </p:spPr>
        <p:txBody>
          <a:bodyPr rtlCol="0" anchor="ctr"/>
          <a:lstStyle/>
          <a:p>
            <a:endParaRPr lang="en-GB"/>
          </a:p>
        </p:txBody>
      </p:sp>
      <p:sp>
        <p:nvSpPr>
          <p:cNvPr id="15" name="Graphic 27">
            <a:extLst>
              <a:ext uri="{FF2B5EF4-FFF2-40B4-BE49-F238E27FC236}">
                <a16:creationId xmlns:a16="http://schemas.microsoft.com/office/drawing/2014/main" id="{EBEA6948-D93E-A3E7-F072-75C82E69A314}"/>
              </a:ext>
            </a:extLst>
          </p:cNvPr>
          <p:cNvSpPr/>
          <p:nvPr/>
        </p:nvSpPr>
        <p:spPr>
          <a:xfrm>
            <a:off x="3334675" y="2416330"/>
            <a:ext cx="454337" cy="200288"/>
          </a:xfrm>
          <a:custGeom>
            <a:avLst/>
            <a:gdLst>
              <a:gd name="connsiteX0" fmla="*/ 1662974 w 1662973"/>
              <a:gd name="connsiteY0" fmla="*/ 733097 h 733097"/>
              <a:gd name="connsiteX1" fmla="*/ 862103 w 1662973"/>
              <a:gd name="connsiteY1" fmla="*/ 0 h 733097"/>
              <a:gd name="connsiteX2" fmla="*/ 0 w 1662973"/>
              <a:gd name="connsiteY2" fmla="*/ 733097 h 733097"/>
              <a:gd name="connsiteX3" fmla="*/ 1662974 w 1662973"/>
              <a:gd name="connsiteY3" fmla="*/ 733097 h 733097"/>
            </a:gdLst>
            <a:ahLst/>
            <a:cxnLst>
              <a:cxn ang="0">
                <a:pos x="connsiteX0" y="connsiteY0"/>
              </a:cxn>
              <a:cxn ang="0">
                <a:pos x="connsiteX1" y="connsiteY1"/>
              </a:cxn>
              <a:cxn ang="0">
                <a:pos x="connsiteX2" y="connsiteY2"/>
              </a:cxn>
              <a:cxn ang="0">
                <a:pos x="connsiteX3" y="connsiteY3"/>
              </a:cxn>
            </a:cxnLst>
            <a:rect l="l" t="t" r="r" b="b"/>
            <a:pathLst>
              <a:path w="1662973" h="733097">
                <a:moveTo>
                  <a:pt x="1662974" y="733097"/>
                </a:moveTo>
                <a:cubicBezTo>
                  <a:pt x="1601910" y="230833"/>
                  <a:pt x="1235362" y="0"/>
                  <a:pt x="862103" y="0"/>
                </a:cubicBezTo>
                <a:cubicBezTo>
                  <a:pt x="488844" y="0"/>
                  <a:pt x="101828" y="230833"/>
                  <a:pt x="0" y="733097"/>
                </a:cubicBezTo>
                <a:lnTo>
                  <a:pt x="1662974" y="733097"/>
                </a:lnTo>
                <a:close/>
              </a:path>
            </a:pathLst>
          </a:custGeom>
          <a:solidFill>
            <a:srgbClr val="1A244A"/>
          </a:solidFill>
          <a:ln w="16741" cap="flat">
            <a:noFill/>
            <a:prstDash val="solid"/>
            <a:miter/>
          </a:ln>
        </p:spPr>
        <p:txBody>
          <a:bodyPr rtlCol="0" anchor="ctr"/>
          <a:lstStyle/>
          <a:p>
            <a:endParaRPr lang="en-GB"/>
          </a:p>
        </p:txBody>
      </p:sp>
      <p:sp>
        <p:nvSpPr>
          <p:cNvPr id="18" name="Title 1">
            <a:extLst>
              <a:ext uri="{FF2B5EF4-FFF2-40B4-BE49-F238E27FC236}">
                <a16:creationId xmlns:a16="http://schemas.microsoft.com/office/drawing/2014/main" id="{10BCEDE8-D121-4BA3-8EE6-E29C50C7286C}"/>
              </a:ext>
            </a:extLst>
          </p:cNvPr>
          <p:cNvSpPr>
            <a:spLocks noGrp="1"/>
          </p:cNvSpPr>
          <p:nvPr>
            <p:ph type="title" hasCustomPrompt="1"/>
          </p:nvPr>
        </p:nvSpPr>
        <p:spPr>
          <a:xfrm>
            <a:off x="1243570" y="3856467"/>
            <a:ext cx="3716357" cy="720291"/>
          </a:xfrm>
          <a:prstGeom prst="rect">
            <a:avLst/>
          </a:prstGeom>
        </p:spPr>
        <p:txBody>
          <a:bodyPr>
            <a:normAutofit/>
          </a:bodyPr>
          <a:lstStyle>
            <a:lvl1pPr>
              <a:defRPr sz="4000" b="1">
                <a:solidFill>
                  <a:schemeClr val="tx2"/>
                </a:solidFill>
              </a:defRPr>
            </a:lvl1pPr>
          </a:lstStyle>
          <a:p>
            <a:r>
              <a:rPr lang="en-US"/>
              <a:t>Name</a:t>
            </a:r>
            <a:endParaRPr lang="en-GB"/>
          </a:p>
        </p:txBody>
      </p:sp>
      <p:sp>
        <p:nvSpPr>
          <p:cNvPr id="19" name="Content Placeholder 6">
            <a:extLst>
              <a:ext uri="{FF2B5EF4-FFF2-40B4-BE49-F238E27FC236}">
                <a16:creationId xmlns:a16="http://schemas.microsoft.com/office/drawing/2014/main" id="{AB712B72-CCDB-49CE-8C9D-C201FB449058}"/>
              </a:ext>
            </a:extLst>
          </p:cNvPr>
          <p:cNvSpPr>
            <a:spLocks noGrp="1"/>
          </p:cNvSpPr>
          <p:nvPr>
            <p:ph sz="quarter" idx="13" hasCustomPrompt="1"/>
          </p:nvPr>
        </p:nvSpPr>
        <p:spPr>
          <a:xfrm>
            <a:off x="1243858" y="4576758"/>
            <a:ext cx="3716357" cy="456190"/>
          </a:xfrm>
          <a:prstGeom prst="rect">
            <a:avLst/>
          </a:prstGeom>
        </p:spPr>
        <p:txBody>
          <a:bodyPr>
            <a:normAutofit/>
          </a:bodyPr>
          <a:lstStyle>
            <a:lvl1pPr marL="0" indent="0">
              <a:buNone/>
              <a:defRPr lang="en-US" sz="2400" kern="1200" dirty="0" smtClean="0">
                <a:solidFill>
                  <a:srgbClr val="409E85"/>
                </a:solidFill>
                <a:latin typeface="Segoe UI Semilight" panose="020B0402040204020203" pitchFamily="34" charset="0"/>
                <a:ea typeface="Calibri" panose="020F0502020204030204" pitchFamily="34" charset="0"/>
                <a:cs typeface="Segoe UI Semilight" panose="020B0402040204020203" pitchFamily="34" charset="0"/>
              </a:defRPr>
            </a:lvl1pPr>
          </a:lstStyle>
          <a:p>
            <a:pPr lvl="0"/>
            <a:r>
              <a:rPr lang="en-US"/>
              <a:t>Job title</a:t>
            </a:r>
          </a:p>
        </p:txBody>
      </p:sp>
      <p:sp>
        <p:nvSpPr>
          <p:cNvPr id="21" name="Text Placeholder 20">
            <a:extLst>
              <a:ext uri="{FF2B5EF4-FFF2-40B4-BE49-F238E27FC236}">
                <a16:creationId xmlns:a16="http://schemas.microsoft.com/office/drawing/2014/main" id="{6D188B64-2984-C81D-4E35-4ED6DAC12D4D}"/>
              </a:ext>
            </a:extLst>
          </p:cNvPr>
          <p:cNvSpPr>
            <a:spLocks noGrp="1"/>
          </p:cNvSpPr>
          <p:nvPr>
            <p:ph type="body" sz="quarter" idx="14" hasCustomPrompt="1"/>
          </p:nvPr>
        </p:nvSpPr>
        <p:spPr>
          <a:xfrm>
            <a:off x="5720120" y="714412"/>
            <a:ext cx="3460750" cy="450850"/>
          </a:xfrm>
        </p:spPr>
        <p:txBody>
          <a:bodyPr>
            <a:normAutofit/>
          </a:bodyPr>
          <a:lstStyle>
            <a:lvl1pPr marL="0" indent="0">
              <a:buNone/>
              <a:defRPr lang="en-GB" sz="1800" b="1" kern="1200" dirty="0">
                <a:solidFill>
                  <a:schemeClr val="accent2"/>
                </a:solidFill>
                <a:latin typeface="+mj-lt"/>
                <a:ea typeface="+mn-ea"/>
                <a:cs typeface="+mn-cs"/>
              </a:defRPr>
            </a:lvl1pPr>
          </a:lstStyle>
          <a:p>
            <a:r>
              <a:rPr lang="en-GB" b="1">
                <a:solidFill>
                  <a:schemeClr val="accent2"/>
                </a:solidFill>
                <a:latin typeface="+mj-lt"/>
              </a:rPr>
              <a:t>Relevant Experience</a:t>
            </a:r>
          </a:p>
        </p:txBody>
      </p:sp>
      <p:sp>
        <p:nvSpPr>
          <p:cNvPr id="35" name="Picture Placeholder 34">
            <a:extLst>
              <a:ext uri="{FF2B5EF4-FFF2-40B4-BE49-F238E27FC236}">
                <a16:creationId xmlns:a16="http://schemas.microsoft.com/office/drawing/2014/main" id="{B863D0C7-13F5-D09D-2E09-E936CD788D59}"/>
              </a:ext>
            </a:extLst>
          </p:cNvPr>
          <p:cNvSpPr>
            <a:spLocks noGrp="1"/>
          </p:cNvSpPr>
          <p:nvPr>
            <p:ph type="pic" sz="quarter" idx="16"/>
          </p:nvPr>
        </p:nvSpPr>
        <p:spPr>
          <a:xfrm>
            <a:off x="1342258" y="1779427"/>
            <a:ext cx="1873250" cy="1858206"/>
          </a:xfrm>
          <a:custGeom>
            <a:avLst/>
            <a:gdLst>
              <a:gd name="connsiteX0" fmla="*/ 0 w 1873250"/>
              <a:gd name="connsiteY0" fmla="*/ 0 h 1858206"/>
              <a:gd name="connsiteX1" fmla="*/ 1651006 w 1873250"/>
              <a:gd name="connsiteY1" fmla="*/ 0 h 1858206"/>
              <a:gd name="connsiteX2" fmla="*/ 1635812 w 1873250"/>
              <a:gd name="connsiteY2" fmla="*/ 20419 h 1858206"/>
              <a:gd name="connsiteX3" fmla="*/ 1572750 w 1873250"/>
              <a:gd name="connsiteY3" fmla="*/ 184878 h 1858206"/>
              <a:gd name="connsiteX4" fmla="*/ 1873250 w 1873250"/>
              <a:gd name="connsiteY4" fmla="*/ 184878 h 1858206"/>
              <a:gd name="connsiteX5" fmla="*/ 1873250 w 1873250"/>
              <a:gd name="connsiteY5" fmla="*/ 1858206 h 1858206"/>
              <a:gd name="connsiteX6" fmla="*/ 0 w 1873250"/>
              <a:gd name="connsiteY6" fmla="*/ 1858206 h 1858206"/>
              <a:gd name="connsiteX7" fmla="*/ 0 w 1873250"/>
              <a:gd name="connsiteY7" fmla="*/ 1652103 h 1858206"/>
              <a:gd name="connsiteX8" fmla="*/ 187451 w 1873250"/>
              <a:gd name="connsiteY8" fmla="*/ 1652103 h 1858206"/>
              <a:gd name="connsiteX9" fmla="*/ 187451 w 1873250"/>
              <a:gd name="connsiteY9" fmla="*/ 1247804 h 1858206"/>
              <a:gd name="connsiteX10" fmla="*/ 0 w 1873250"/>
              <a:gd name="connsiteY10" fmla="*/ 1293776 h 185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3250" h="1858206">
                <a:moveTo>
                  <a:pt x="0" y="0"/>
                </a:moveTo>
                <a:lnTo>
                  <a:pt x="1651006" y="0"/>
                </a:lnTo>
                <a:lnTo>
                  <a:pt x="1635812" y="20419"/>
                </a:lnTo>
                <a:cubicBezTo>
                  <a:pt x="1607380" y="66905"/>
                  <a:pt x="1585575" y="121618"/>
                  <a:pt x="1572750" y="184878"/>
                </a:cubicBezTo>
                <a:lnTo>
                  <a:pt x="1873250" y="184878"/>
                </a:lnTo>
                <a:lnTo>
                  <a:pt x="1873250" y="1858206"/>
                </a:lnTo>
                <a:lnTo>
                  <a:pt x="0" y="1858206"/>
                </a:lnTo>
                <a:lnTo>
                  <a:pt x="0" y="1652103"/>
                </a:lnTo>
                <a:lnTo>
                  <a:pt x="187451" y="1652103"/>
                </a:lnTo>
                <a:lnTo>
                  <a:pt x="187451" y="1247804"/>
                </a:lnTo>
                <a:lnTo>
                  <a:pt x="0" y="1293776"/>
                </a:lnTo>
                <a:close/>
              </a:path>
            </a:pathLst>
          </a:custGeom>
        </p:spPr>
        <p:txBody>
          <a:bodyPr wrap="square">
            <a:noAutofit/>
          </a:bodyPr>
          <a:lstStyle/>
          <a:p>
            <a:r>
              <a:rPr lang="en-US"/>
              <a:t>Click icon to add picture</a:t>
            </a:r>
            <a:endParaRPr lang="en-GB"/>
          </a:p>
        </p:txBody>
      </p:sp>
    </p:spTree>
    <p:extLst>
      <p:ext uri="{BB962C8B-B14F-4D97-AF65-F5344CB8AC3E}">
        <p14:creationId xmlns:p14="http://schemas.microsoft.com/office/powerpoint/2010/main" val="9448276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4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4" name="Graphic 3">
            <a:extLst>
              <a:ext uri="{FF2B5EF4-FFF2-40B4-BE49-F238E27FC236}">
                <a16:creationId xmlns:a16="http://schemas.microsoft.com/office/drawing/2014/main" id="{D92C0FCC-1254-4361-BF4B-158FE47BF60C}"/>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t="7430" r="15163" b="7237"/>
          <a:stretch/>
        </p:blipFill>
        <p:spPr>
          <a:xfrm>
            <a:off x="3769485" y="0"/>
            <a:ext cx="8422515" cy="6858000"/>
          </a:xfrm>
          <a:prstGeom prst="rect">
            <a:avLst/>
          </a:prstGeom>
        </p:spPr>
      </p:pic>
      <p:sp>
        <p:nvSpPr>
          <p:cNvPr id="2" name="Rectangle 1">
            <a:extLst>
              <a:ext uri="{FF2B5EF4-FFF2-40B4-BE49-F238E27FC236}">
                <a16:creationId xmlns:a16="http://schemas.microsoft.com/office/drawing/2014/main" id="{FC7836FC-3F10-4412-8C6A-377FF3B94D29}"/>
              </a:ext>
            </a:extLst>
          </p:cNvPr>
          <p:cNvSpPr/>
          <p:nvPr userDrawn="1"/>
        </p:nvSpPr>
        <p:spPr>
          <a:xfrm>
            <a:off x="1792704" y="1840828"/>
            <a:ext cx="8578516" cy="3119671"/>
          </a:xfrm>
          <a:prstGeom prst="rect">
            <a:avLst/>
          </a:prstGeom>
          <a:solidFill>
            <a:schemeClr val="tx1">
              <a:alpha val="27000"/>
            </a:schemeClr>
          </a:solidFill>
          <a:ln>
            <a:noFill/>
          </a:ln>
          <a:effectLst>
            <a:softEdge rad="863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13683F3C-B3A7-4813-9BC2-6618A55B466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031868" y="2604474"/>
            <a:ext cx="6467475" cy="1457325"/>
          </a:xfrm>
          <a:prstGeom prst="rect">
            <a:avLst/>
          </a:prstGeom>
          <a:effectLst>
            <a:outerShdw blurRad="63500" dist="50800" dir="5400000" sx="105000" sy="105000" algn="ctr" rotWithShape="0">
              <a:srgbClr val="000000">
                <a:alpha val="22000"/>
              </a:srgbClr>
            </a:outerShdw>
          </a:effectLst>
        </p:spPr>
      </p:pic>
    </p:spTree>
    <p:extLst>
      <p:ext uri="{BB962C8B-B14F-4D97-AF65-F5344CB8AC3E}">
        <p14:creationId xmlns:p14="http://schemas.microsoft.com/office/powerpoint/2010/main" val="25309178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5_Divider Blue">
    <p:bg>
      <p:bgPr>
        <a:solidFill>
          <a:srgbClr val="D8DBD8"/>
        </a:solidFill>
        <a:effectLst/>
      </p:bgPr>
    </p:bg>
    <p:spTree>
      <p:nvGrpSpPr>
        <p:cNvPr id="1" name=""/>
        <p:cNvGrpSpPr/>
        <p:nvPr/>
      </p:nvGrpSpPr>
      <p:grpSpPr>
        <a:xfrm>
          <a:off x="0" y="0"/>
          <a:ext cx="0" cy="0"/>
          <a:chOff x="0" y="0"/>
          <a:chExt cx="0" cy="0"/>
        </a:xfrm>
      </p:grpSpPr>
      <p:pic>
        <p:nvPicPr>
          <p:cNvPr id="189" name="Graphic 188">
            <a:extLst>
              <a:ext uri="{FF2B5EF4-FFF2-40B4-BE49-F238E27FC236}">
                <a16:creationId xmlns:a16="http://schemas.microsoft.com/office/drawing/2014/main" id="{F7A0A409-A4FD-403B-A6C0-2576FA7184CF}"/>
              </a:ext>
            </a:extLst>
          </p:cNvPr>
          <p:cNvPicPr>
            <a:picLocks noChangeAspect="1"/>
          </p:cNvPicPr>
          <p:nvPr userDrawn="1"/>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l="181" t="14014" r="25676" b="38568"/>
          <a:stretch/>
        </p:blipFill>
        <p:spPr>
          <a:xfrm>
            <a:off x="1816771" y="0"/>
            <a:ext cx="10375230" cy="6858000"/>
          </a:xfrm>
          <a:prstGeom prst="rect">
            <a:avLst/>
          </a:prstGeom>
        </p:spPr>
      </p:pic>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3BBA7302-5C1C-40D7-8560-9C4A805E5030}"/>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585912" y="3140281"/>
            <a:ext cx="5020176" cy="924769"/>
          </a:xfrm>
          <a:prstGeom prst="rect">
            <a:avLst/>
          </a:prstGeom>
        </p:spPr>
      </p:pic>
      <p:sp>
        <p:nvSpPr>
          <p:cNvPr id="7" name="TextBox 6">
            <a:extLst>
              <a:ext uri="{FF2B5EF4-FFF2-40B4-BE49-F238E27FC236}">
                <a16:creationId xmlns:a16="http://schemas.microsoft.com/office/drawing/2014/main" id="{46F62E9F-3B90-479C-819B-71A9175A4383}"/>
              </a:ext>
            </a:extLst>
          </p:cNvPr>
          <p:cNvSpPr txBox="1"/>
          <p:nvPr userDrawn="1"/>
        </p:nvSpPr>
        <p:spPr>
          <a:xfrm>
            <a:off x="4152142" y="1983625"/>
            <a:ext cx="3887715" cy="830997"/>
          </a:xfrm>
          <a:prstGeom prst="rect">
            <a:avLst/>
          </a:prstGeom>
          <a:noFill/>
        </p:spPr>
        <p:txBody>
          <a:bodyPr wrap="square" rtlCol="0">
            <a:spAutoFit/>
          </a:bodyPr>
          <a:lstStyle/>
          <a:p>
            <a:pPr algn="ctr"/>
            <a:r>
              <a:rPr lang="en-GB" sz="4800" b="0">
                <a:solidFill>
                  <a:schemeClr val="tx2"/>
                </a:solidFill>
              </a:rPr>
              <a:t>Strengths</a:t>
            </a:r>
          </a:p>
        </p:txBody>
      </p:sp>
      <p:pic>
        <p:nvPicPr>
          <p:cNvPr id="6" name="Picture 5">
            <a:extLst>
              <a:ext uri="{FF2B5EF4-FFF2-40B4-BE49-F238E27FC236}">
                <a16:creationId xmlns:a16="http://schemas.microsoft.com/office/drawing/2014/main" id="{3101D585-4314-44C2-87BD-7171DAA7EE85}"/>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23711318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6_Divider Blu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4C44349-97CE-4F0D-8578-5E88AB9D485F}"/>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l="181" t="14014" r="25676" b="38568"/>
          <a:stretch/>
        </p:blipFill>
        <p:spPr>
          <a:xfrm>
            <a:off x="1816771" y="0"/>
            <a:ext cx="10375230" cy="6858000"/>
          </a:xfrm>
          <a:prstGeom prst="rect">
            <a:avLst/>
          </a:prstGeom>
        </p:spPr>
      </p:pic>
      <p:sp>
        <p:nvSpPr>
          <p:cNvPr id="6" name="Rectangle 5">
            <a:extLst>
              <a:ext uri="{FF2B5EF4-FFF2-40B4-BE49-F238E27FC236}">
                <a16:creationId xmlns:a16="http://schemas.microsoft.com/office/drawing/2014/main" id="{C6555857-5916-4278-B7A3-737AEDD483F5}"/>
              </a:ext>
            </a:extLst>
          </p:cNvPr>
          <p:cNvSpPr/>
          <p:nvPr userDrawn="1"/>
        </p:nvSpPr>
        <p:spPr>
          <a:xfrm>
            <a:off x="1792704" y="1239253"/>
            <a:ext cx="8578516" cy="4223084"/>
          </a:xfrm>
          <a:prstGeom prst="rect">
            <a:avLst/>
          </a:prstGeom>
          <a:solidFill>
            <a:schemeClr val="tx1">
              <a:alpha val="9000"/>
            </a:schemeClr>
          </a:solidFill>
          <a:ln>
            <a:noFill/>
          </a:ln>
          <a:effectLst>
            <a:softEdge rad="863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3" name="Graphic 2">
            <a:extLst>
              <a:ext uri="{FF2B5EF4-FFF2-40B4-BE49-F238E27FC236}">
                <a16:creationId xmlns:a16="http://schemas.microsoft.com/office/drawing/2014/main" id="{3BBA7302-5C1C-40D7-8560-9C4A805E5030}"/>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85912" y="3140281"/>
            <a:ext cx="5020176" cy="924769"/>
          </a:xfrm>
          <a:prstGeom prst="rect">
            <a:avLst/>
          </a:prstGeom>
        </p:spPr>
      </p:pic>
      <p:sp>
        <p:nvSpPr>
          <p:cNvPr id="7" name="TextBox 6">
            <a:extLst>
              <a:ext uri="{FF2B5EF4-FFF2-40B4-BE49-F238E27FC236}">
                <a16:creationId xmlns:a16="http://schemas.microsoft.com/office/drawing/2014/main" id="{46F62E9F-3B90-479C-819B-71A9175A4383}"/>
              </a:ext>
            </a:extLst>
          </p:cNvPr>
          <p:cNvSpPr txBox="1"/>
          <p:nvPr userDrawn="1"/>
        </p:nvSpPr>
        <p:spPr>
          <a:xfrm>
            <a:off x="4152142" y="1983625"/>
            <a:ext cx="3887715" cy="830997"/>
          </a:xfrm>
          <a:prstGeom prst="rect">
            <a:avLst/>
          </a:prstGeom>
          <a:noFill/>
          <a:effectLst>
            <a:outerShdw blurRad="88900" dist="25400" dir="5400000" algn="t" rotWithShape="0">
              <a:prstClr val="black">
                <a:alpha val="29000"/>
              </a:prstClr>
            </a:outerShdw>
          </a:effectLst>
        </p:spPr>
        <p:txBody>
          <a:bodyPr wrap="square" rtlCol="0">
            <a:spAutoFit/>
          </a:bodyPr>
          <a:lstStyle/>
          <a:p>
            <a:pPr algn="ctr"/>
            <a:r>
              <a:rPr lang="en-GB" sz="4800" b="0">
                <a:solidFill>
                  <a:schemeClr val="bg1"/>
                </a:solidFill>
              </a:rPr>
              <a:t>Strengths</a:t>
            </a:r>
          </a:p>
        </p:txBody>
      </p:sp>
    </p:spTree>
    <p:extLst>
      <p:ext uri="{BB962C8B-B14F-4D97-AF65-F5344CB8AC3E}">
        <p14:creationId xmlns:p14="http://schemas.microsoft.com/office/powerpoint/2010/main" val="9813638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Divider White">
    <p:spTree>
      <p:nvGrpSpPr>
        <p:cNvPr id="1" name=""/>
        <p:cNvGrpSpPr/>
        <p:nvPr/>
      </p:nvGrpSpPr>
      <p:grpSpPr>
        <a:xfrm>
          <a:off x="0" y="0"/>
          <a:ext cx="0" cy="0"/>
          <a:chOff x="0" y="0"/>
          <a:chExt cx="0" cy="0"/>
        </a:xfrm>
      </p:grpSpPr>
      <p:sp>
        <p:nvSpPr>
          <p:cNvPr id="13" name="Text Placeholder 12"/>
          <p:cNvSpPr>
            <a:spLocks noGrp="1"/>
          </p:cNvSpPr>
          <p:nvPr>
            <p:ph type="body" sz="quarter" idx="13" hasCustomPrompt="1"/>
          </p:nvPr>
        </p:nvSpPr>
        <p:spPr>
          <a:xfrm>
            <a:off x="609600" y="1872368"/>
            <a:ext cx="5994400" cy="337433"/>
          </a:xfrm>
        </p:spPr>
        <p:txBody>
          <a:bodyPr>
            <a:noAutofit/>
          </a:bodyPr>
          <a:lstStyle>
            <a:lvl1pPr>
              <a:defRPr sz="1800" b="0">
                <a:solidFill>
                  <a:schemeClr val="tx1"/>
                </a:solidFill>
              </a:defRPr>
            </a:lvl1pPr>
          </a:lstStyle>
          <a:p>
            <a:pPr lvl="0"/>
            <a:r>
              <a:rPr lang="en-US"/>
              <a:t>Subheading here</a:t>
            </a:r>
          </a:p>
        </p:txBody>
      </p:sp>
      <p:sp>
        <p:nvSpPr>
          <p:cNvPr id="7" name="Freeform 12"/>
          <p:cNvSpPr>
            <a:spLocks/>
          </p:cNvSpPr>
          <p:nvPr userDrawn="1"/>
        </p:nvSpPr>
        <p:spPr bwMode="auto">
          <a:xfrm>
            <a:off x="6932084" y="455613"/>
            <a:ext cx="3845984"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8" name="Freeform 13"/>
          <p:cNvSpPr>
            <a:spLocks/>
          </p:cNvSpPr>
          <p:nvPr userDrawn="1"/>
        </p:nvSpPr>
        <p:spPr bwMode="auto">
          <a:xfrm>
            <a:off x="11108268" y="3179764"/>
            <a:ext cx="486833"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Freeform 14"/>
          <p:cNvSpPr>
            <a:spLocks/>
          </p:cNvSpPr>
          <p:nvPr userDrawn="1"/>
        </p:nvSpPr>
        <p:spPr bwMode="auto">
          <a:xfrm>
            <a:off x="8674100" y="2808289"/>
            <a:ext cx="728133"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0" name="Freeform 15"/>
          <p:cNvSpPr>
            <a:spLocks/>
          </p:cNvSpPr>
          <p:nvPr userDrawn="1"/>
        </p:nvSpPr>
        <p:spPr bwMode="auto">
          <a:xfrm>
            <a:off x="4216401" y="3592513"/>
            <a:ext cx="3754967"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2" name="Title 1"/>
          <p:cNvSpPr>
            <a:spLocks noGrp="1"/>
          </p:cNvSpPr>
          <p:nvPr>
            <p:ph type="title"/>
          </p:nvPr>
        </p:nvSpPr>
        <p:spPr>
          <a:xfrm>
            <a:off x="609600" y="1524001"/>
            <a:ext cx="5994400" cy="381000"/>
          </a:xfrm>
        </p:spPr>
        <p:txBody>
          <a:bodyPr>
            <a:noAutofit/>
          </a:bodyPr>
          <a:lstStyle/>
          <a:p>
            <a:r>
              <a:rPr lang="en-US"/>
              <a:t>Click to edit Master title style</a:t>
            </a:r>
          </a:p>
        </p:txBody>
      </p:sp>
      <p:sp>
        <p:nvSpPr>
          <p:cNvPr id="18"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11" name="Picture 10">
            <a:extLst>
              <a:ext uri="{FF2B5EF4-FFF2-40B4-BE49-F238E27FC236}">
                <a16:creationId xmlns:a16="http://schemas.microsoft.com/office/drawing/2014/main" id="{3915B205-43EA-4AA1-B3A4-49EED878747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962469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p>
        </p:txBody>
      </p:sp>
      <p:sp>
        <p:nvSpPr>
          <p:cNvPr id="8"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0" name="Content Placeholder 2"/>
          <p:cNvSpPr>
            <a:spLocks noGrp="1"/>
          </p:cNvSpPr>
          <p:nvPr>
            <p:ph idx="1"/>
          </p:nvPr>
        </p:nvSpPr>
        <p:spPr>
          <a:xfrm>
            <a:off x="609600" y="1524000"/>
            <a:ext cx="10972800" cy="4572000"/>
          </a:xfrm>
        </p:spPr>
        <p:txBody>
          <a:bodyPr/>
          <a:lstStyle>
            <a:lvl5pPr>
              <a:defRPr baseline="0"/>
            </a:lvl5pPr>
            <a:lvl6pPr>
              <a:defRPr baseline="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6" name="Picture 5">
            <a:extLst>
              <a:ext uri="{FF2B5EF4-FFF2-40B4-BE49-F238E27FC236}">
                <a16:creationId xmlns:a16="http://schemas.microsoft.com/office/drawing/2014/main" id="{05C7728A-95B1-4E61-9273-F88648659EA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8195136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and Content with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8" name="Content Placeholder 2"/>
          <p:cNvSpPr>
            <a:spLocks noGrp="1"/>
          </p:cNvSpPr>
          <p:nvPr>
            <p:ph idx="1"/>
          </p:nvPr>
        </p:nvSpPr>
        <p:spPr>
          <a:xfrm>
            <a:off x="609600" y="1524000"/>
            <a:ext cx="10972800" cy="4572000"/>
          </a:xfrm>
        </p:spPr>
        <p:txBody>
          <a:bodyPr/>
          <a:lstStyle>
            <a:lvl3pPr marL="233363" indent="-233363">
              <a:buFont typeface="+mj-lt"/>
              <a:buAutoNum type="arabicPeriod"/>
              <a:defRPr/>
            </a:lvl3pPr>
            <a:lvl5pPr>
              <a:defRPr baseline="0"/>
            </a:lvl5pPr>
            <a:lvl6pPr>
              <a:defRPr baseline="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6" name="Picture 5">
            <a:extLst>
              <a:ext uri="{FF2B5EF4-FFF2-40B4-BE49-F238E27FC236}">
                <a16:creationId xmlns:a16="http://schemas.microsoft.com/office/drawing/2014/main" id="{7F7A34B2-2F00-4F6C-8A55-AE1DF999A59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4704350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Callou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3"/>
          </p:nvPr>
        </p:nvSpPr>
        <p:spPr>
          <a:xfrm>
            <a:off x="609600" y="1524000"/>
            <a:ext cx="6502400" cy="4572000"/>
          </a:xfrm>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7315200" y="1219200"/>
            <a:ext cx="4267200" cy="4038600"/>
          </a:xfrm>
          <a:solidFill>
            <a:srgbClr val="D8D7DF"/>
          </a:solidFill>
        </p:spPr>
        <p:txBody>
          <a:bodyPr/>
          <a:lstStyle/>
          <a:p>
            <a:pPr lvl="0"/>
            <a:r>
              <a:rPr lang="en-US"/>
              <a:t>Click to edit Master text styles</a:t>
            </a:r>
          </a:p>
        </p:txBody>
      </p:sp>
      <p:sp>
        <p:nvSpPr>
          <p:cNvPr id="14" name="Text Placeholder 13"/>
          <p:cNvSpPr>
            <a:spLocks noGrp="1"/>
          </p:cNvSpPr>
          <p:nvPr>
            <p:ph type="body" sz="quarter" idx="17"/>
          </p:nvPr>
        </p:nvSpPr>
        <p:spPr>
          <a:xfrm>
            <a:off x="7721600" y="1524000"/>
            <a:ext cx="3454400" cy="3429000"/>
          </a:xfrm>
        </p:spPr>
        <p:txBody>
          <a:bodyPr/>
          <a:lstStyle>
            <a:lvl1pPr>
              <a:spcBef>
                <a:spcPts val="0"/>
              </a:spcBef>
              <a:spcAft>
                <a:spcPts val="1000"/>
              </a:spcAft>
              <a:defRPr baseline="0">
                <a:solidFill>
                  <a:schemeClr val="accent1"/>
                </a:solidFill>
                <a:latin typeface="Arial" pitchFamily="34" charset="0"/>
              </a:defRPr>
            </a:lvl1pPr>
            <a:lvl2pPr>
              <a:spcAft>
                <a:spcPts val="400"/>
              </a:spcAft>
              <a:defRPr sz="1200"/>
            </a:lvl2pPr>
          </a:lstStyle>
          <a:p>
            <a:pPr lvl="0"/>
            <a:r>
              <a:rPr lang="en-US"/>
              <a:t>Click to edit Master text styles</a:t>
            </a:r>
          </a:p>
          <a:p>
            <a:pPr lvl="1"/>
            <a:r>
              <a:rPr lang="en-US"/>
              <a:t>Second level</a:t>
            </a:r>
          </a:p>
        </p:txBody>
      </p:sp>
      <p:sp>
        <p:nvSpPr>
          <p:cNvPr id="11" name="Text Placeholder 12"/>
          <p:cNvSpPr>
            <a:spLocks noGrp="1"/>
          </p:cNvSpPr>
          <p:nvPr>
            <p:ph type="body" sz="quarter" idx="18"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7"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8" name="Picture 7">
            <a:extLst>
              <a:ext uri="{FF2B5EF4-FFF2-40B4-BE49-F238E27FC236}">
                <a16:creationId xmlns:a16="http://schemas.microsoft.com/office/drawing/2014/main" id="{811A8085-1A1C-412C-8E45-6EAE9AD5BD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5059964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Text Placeholder 7"/>
          <p:cNvSpPr>
            <a:spLocks noGrp="1"/>
          </p:cNvSpPr>
          <p:nvPr>
            <p:ph type="body" sz="quarter" idx="16" hasCustomPrompt="1"/>
          </p:nvPr>
        </p:nvSpPr>
        <p:spPr>
          <a:xfrm>
            <a:off x="609600" y="1524000"/>
            <a:ext cx="10972800" cy="4572000"/>
          </a:xfrm>
        </p:spPr>
        <p:txBody>
          <a:bodyPr/>
          <a:lstStyle>
            <a:lvl1pPr>
              <a:lnSpc>
                <a:spcPts val="4400"/>
              </a:lnSpc>
              <a:spcBef>
                <a:spcPts val="0"/>
              </a:spcBef>
              <a:spcAft>
                <a:spcPts val="0"/>
              </a:spcAft>
              <a:defRPr sz="3900" b="0" i="0" baseline="0"/>
            </a:lvl1pPr>
          </a:lstStyle>
          <a:p>
            <a:pPr lvl="0"/>
            <a:r>
              <a:rPr lang="en-US"/>
              <a:t>“Click to edit Master text styles</a:t>
            </a:r>
          </a:p>
        </p:txBody>
      </p:sp>
      <p:sp>
        <p:nvSpPr>
          <p:cNvPr id="9"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2"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6" name="Picture 5">
            <a:extLst>
              <a:ext uri="{FF2B5EF4-FFF2-40B4-BE49-F238E27FC236}">
                <a16:creationId xmlns:a16="http://schemas.microsoft.com/office/drawing/2014/main" id="{BF7FEBB7-37DD-4862-900D-8874BFD3243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3428904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12"/>
          <p:cNvSpPr>
            <a:spLocks noGrp="1"/>
          </p:cNvSpPr>
          <p:nvPr>
            <p:ph type="body" sz="quarter" idx="13" hasCustomPrompt="1"/>
          </p:nvPr>
        </p:nvSpPr>
        <p:spPr>
          <a:xfrm>
            <a:off x="609600" y="800240"/>
            <a:ext cx="10972800" cy="276999"/>
          </a:xfrm>
        </p:spPr>
        <p:txBody>
          <a:bodyPr/>
          <a:lstStyle>
            <a:lvl1pPr>
              <a:defRPr sz="1800" b="0" baseline="0">
                <a:solidFill>
                  <a:schemeClr val="tx1"/>
                </a:solidFill>
              </a:defRPr>
            </a:lvl1pPr>
          </a:lstStyle>
          <a:p>
            <a:pPr lvl="0"/>
            <a:r>
              <a:rPr lang="en-US"/>
              <a:t>Subheading here</a:t>
            </a:r>
          </a:p>
        </p:txBody>
      </p:sp>
      <p:sp>
        <p:nvSpPr>
          <p:cNvPr id="15" name="Slide Number Placeholder 5"/>
          <p:cNvSpPr>
            <a:spLocks noGrp="1"/>
          </p:cNvSpPr>
          <p:nvPr>
            <p:ph type="sldNum" sz="quarter" idx="12"/>
          </p:nvPr>
        </p:nvSpPr>
        <p:spPr>
          <a:xfrm>
            <a:off x="11074400" y="6487889"/>
            <a:ext cx="508000" cy="138499"/>
          </a:xfrm>
          <a:prstGeom prst="rect">
            <a:avLst/>
          </a:prstGeom>
        </p:spPr>
        <p:txBody>
          <a:bodyPr/>
          <a:lstStyle/>
          <a:p>
            <a:fld id="{2083E393-C0BF-4ED8-8545-7E4C90AFF831}" type="slidenum">
              <a:rPr lang="en-US" smtClean="0"/>
              <a:pPr/>
              <a:t>‹#›</a:t>
            </a:fld>
            <a:endParaRPr lang="en-US"/>
          </a:p>
        </p:txBody>
      </p:sp>
      <p:pic>
        <p:nvPicPr>
          <p:cNvPr id="5" name="Picture 4">
            <a:extLst>
              <a:ext uri="{FF2B5EF4-FFF2-40B4-BE49-F238E27FC236}">
                <a16:creationId xmlns:a16="http://schemas.microsoft.com/office/drawing/2014/main" id="{3D70C9E3-F9C3-4CD9-8A05-7791A0CDD2F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6531" y="6398609"/>
            <a:ext cx="1146828" cy="317058"/>
          </a:xfrm>
          <a:prstGeom prst="rect">
            <a:avLst/>
          </a:prstGeom>
        </p:spPr>
      </p:pic>
    </p:spTree>
    <p:extLst>
      <p:ext uri="{BB962C8B-B14F-4D97-AF65-F5344CB8AC3E}">
        <p14:creationId xmlns:p14="http://schemas.microsoft.com/office/powerpoint/2010/main" val="112860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ront Cover Woman">
    <p:bg>
      <p:bgPr>
        <a:solidFill>
          <a:schemeClr val="tx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BCB0CA-9F5A-AA7B-4ECF-E9966F87B09C}"/>
              </a:ext>
            </a:extLst>
          </p:cNvPr>
          <p:cNvSpPr txBox="1"/>
          <p:nvPr/>
        </p:nvSpPr>
        <p:spPr>
          <a:xfrm>
            <a:off x="528724" y="6137748"/>
            <a:ext cx="4396740" cy="438838"/>
          </a:xfrm>
          <a:prstGeom prst="rect">
            <a:avLst/>
          </a:prstGeom>
          <a:noFill/>
        </p:spPr>
        <p:txBody>
          <a:bodyPr wrap="square" rtlCol="0">
            <a:spAutoFit/>
          </a:bodyPr>
          <a:lstStyle/>
          <a:p>
            <a:pPr>
              <a:lnSpc>
                <a:spcPct val="150000"/>
              </a:lnSpc>
            </a:pPr>
            <a:r>
              <a:rPr lang="en-GB" sz="800" dirty="0">
                <a:solidFill>
                  <a:srgbClr val="55D2B1"/>
                </a:solidFill>
                <a:latin typeface="Arial" panose="020B0604020202020204" pitchFamily="34" charset="0"/>
                <a:ea typeface="Calibri" panose="020F0502020204030204" pitchFamily="34" charset="0"/>
                <a:cs typeface="Arial" panose="020B0604020202020204" pitchFamily="34" charset="0"/>
              </a:rPr>
              <a:t>savilleassessment.com</a:t>
            </a:r>
          </a:p>
          <a:p>
            <a:pPr>
              <a:lnSpc>
                <a:spcPct val="150000"/>
              </a:lnSpc>
            </a:pPr>
            <a:r>
              <a:rPr lang="en-GB" sz="800" dirty="0">
                <a:solidFill>
                  <a:schemeClr val="bg1"/>
                </a:solidFill>
                <a:latin typeface="Arial" panose="020B0604020202020204" pitchFamily="34" charset="0"/>
                <a:ea typeface="Calibri" panose="020F0502020204030204" pitchFamily="34" charset="0"/>
                <a:cs typeface="Arial" panose="020B0604020202020204" pitchFamily="34" charset="0"/>
              </a:rPr>
              <a:t>© 2024 Saville Assessment Ltd. All rights reserved.</a:t>
            </a:r>
          </a:p>
        </p:txBody>
      </p:sp>
      <p:sp>
        <p:nvSpPr>
          <p:cNvPr id="19" name="Text Placeholder 17">
            <a:extLst>
              <a:ext uri="{FF2B5EF4-FFF2-40B4-BE49-F238E27FC236}">
                <a16:creationId xmlns:a16="http://schemas.microsoft.com/office/drawing/2014/main" id="{4C8C7832-2E0E-F5F4-D490-5C423AE1A45E}"/>
              </a:ext>
            </a:extLst>
          </p:cNvPr>
          <p:cNvSpPr>
            <a:spLocks noGrp="1"/>
          </p:cNvSpPr>
          <p:nvPr>
            <p:ph type="body" sz="quarter" idx="10" hasCustomPrompt="1"/>
          </p:nvPr>
        </p:nvSpPr>
        <p:spPr>
          <a:xfrm>
            <a:off x="528638" y="3584751"/>
            <a:ext cx="5447289" cy="1229706"/>
          </a:xfrm>
        </p:spPr>
        <p:txBody>
          <a:bodyPr>
            <a:noAutofit/>
          </a:bodyPr>
          <a:lstStyle>
            <a:lvl1pPr marL="0" indent="0" algn="l" defTabSz="914400" rtl="0" eaLnBrk="1" latinLnBrk="0" hangingPunct="1">
              <a:buNone/>
              <a:defRPr lang="en-US" sz="4000" b="1" kern="1200" dirty="0" smtClean="0">
                <a:solidFill>
                  <a:schemeClr val="accent1"/>
                </a:solidFill>
                <a:latin typeface="Segoe UI" panose="020B0502040204020203" pitchFamily="34" charset="0"/>
                <a:ea typeface="Calibri" panose="020F0502020204030204" pitchFamily="34" charset="0"/>
                <a:cs typeface="Segoe UI" panose="020B0502040204020203" pitchFamily="34" charset="0"/>
              </a:defRPr>
            </a:lvl1pPr>
            <a:lvl2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2pPr>
            <a:lvl3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3pPr>
            <a:lvl4pPr marL="0" indent="0" algn="l" defTabSz="914400" rtl="0" eaLnBrk="1" latinLnBrk="0" hangingPunct="1">
              <a:buNone/>
              <a:defRPr lang="en-US" sz="4000" b="1" kern="1200" dirty="0" smtClean="0">
                <a:solidFill>
                  <a:schemeClr val="bg1"/>
                </a:solidFill>
                <a:latin typeface="Segoe UI" panose="020B0502040204020203" pitchFamily="34" charset="0"/>
                <a:ea typeface="Calibri" panose="020F0502020204030204" pitchFamily="34" charset="0"/>
                <a:cs typeface="Segoe UI" panose="020B0502040204020203" pitchFamily="34" charset="0"/>
              </a:defRPr>
            </a:lvl4pPr>
            <a:lvl5pPr marL="0" indent="0" algn="l" defTabSz="914400" rtl="0" eaLnBrk="1" latinLnBrk="0" hangingPunct="1">
              <a:buNone/>
              <a:defRPr lang="en-GB" sz="4000" b="1" kern="1200" dirty="0">
                <a:solidFill>
                  <a:schemeClr val="bg1"/>
                </a:solidFill>
                <a:latin typeface="Segoe UI" panose="020B0502040204020203" pitchFamily="34" charset="0"/>
                <a:ea typeface="Calibri" panose="020F0502020204030204" pitchFamily="34" charset="0"/>
                <a:cs typeface="Segoe UI" panose="020B0502040204020203" pitchFamily="34" charset="0"/>
              </a:defRPr>
            </a:lvl5pPr>
          </a:lstStyle>
          <a:p>
            <a:pPr lvl="0"/>
            <a:r>
              <a:rPr lang="en-US"/>
              <a:t>Main Title</a:t>
            </a:r>
          </a:p>
        </p:txBody>
      </p:sp>
      <p:sp>
        <p:nvSpPr>
          <p:cNvPr id="22" name="Text Placeholder 20">
            <a:extLst>
              <a:ext uri="{FF2B5EF4-FFF2-40B4-BE49-F238E27FC236}">
                <a16:creationId xmlns:a16="http://schemas.microsoft.com/office/drawing/2014/main" id="{7828F340-6474-DAE7-FFDF-BAEB34AC81B9}"/>
              </a:ext>
            </a:extLst>
          </p:cNvPr>
          <p:cNvSpPr>
            <a:spLocks noGrp="1"/>
          </p:cNvSpPr>
          <p:nvPr>
            <p:ph type="body" sz="quarter" idx="11" hasCustomPrompt="1"/>
          </p:nvPr>
        </p:nvSpPr>
        <p:spPr>
          <a:xfrm>
            <a:off x="528638" y="5138148"/>
            <a:ext cx="4397375" cy="369743"/>
          </a:xfrm>
        </p:spPr>
        <p:txBody>
          <a:bodyPr>
            <a:noAutofit/>
          </a:bodyPr>
          <a:lstStyle>
            <a:lvl1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1pPr>
            <a:lvl2pPr marL="0" indent="0" algn="l" defTabSz="914400" rtl="0" eaLnBrk="1" latinLnBrk="0" hangingPunct="1">
              <a:buNone/>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2pPr>
            <a:lvl3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3pPr>
            <a:lvl4pPr marL="0" algn="l" defTabSz="914400" rtl="0" eaLnBrk="1" latinLnBrk="0" hangingPunct="1">
              <a:defRPr lang="en-US" sz="2000" kern="1200" dirty="0" smtClean="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4pPr>
            <a:lvl5pPr marL="0" algn="l" defTabSz="914400" rtl="0" eaLnBrk="1" latinLnBrk="0" hangingPunct="1">
              <a:defRPr lang="en-GB" sz="2000" kern="1200" dirty="0">
                <a:solidFill>
                  <a:schemeClr val="bg1"/>
                </a:solidFill>
                <a:latin typeface="Segoe UI Semilight" panose="020B0402040204020203" pitchFamily="34" charset="0"/>
                <a:ea typeface="Calibri" panose="020F0502020204030204" pitchFamily="34" charset="0"/>
                <a:cs typeface="Segoe UI Semilight" panose="020B0402040204020203" pitchFamily="34" charset="0"/>
              </a:defRPr>
            </a:lvl5pPr>
          </a:lstStyle>
          <a:p>
            <a:pPr lvl="0"/>
            <a:r>
              <a:rPr lang="en-US"/>
              <a:t>Subheading</a:t>
            </a:r>
          </a:p>
        </p:txBody>
      </p:sp>
      <p:pic>
        <p:nvPicPr>
          <p:cNvPr id="24" name="Graphic 23">
            <a:extLst>
              <a:ext uri="{FF2B5EF4-FFF2-40B4-BE49-F238E27FC236}">
                <a16:creationId xmlns:a16="http://schemas.microsoft.com/office/drawing/2014/main" id="{25CFE754-8A09-280B-2252-D1B48E4663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638" y="482769"/>
            <a:ext cx="1646913" cy="1797449"/>
          </a:xfrm>
          <a:prstGeom prst="rect">
            <a:avLst/>
          </a:prstGeom>
        </p:spPr>
      </p:pic>
      <p:grpSp>
        <p:nvGrpSpPr>
          <p:cNvPr id="28" name="Group 27">
            <a:extLst>
              <a:ext uri="{FF2B5EF4-FFF2-40B4-BE49-F238E27FC236}">
                <a16:creationId xmlns:a16="http://schemas.microsoft.com/office/drawing/2014/main" id="{954AA946-35DE-17F0-B6C8-74D4E89AE92F}"/>
              </a:ext>
            </a:extLst>
          </p:cNvPr>
          <p:cNvGrpSpPr/>
          <p:nvPr/>
        </p:nvGrpSpPr>
        <p:grpSpPr>
          <a:xfrm>
            <a:off x="3850235" y="-493"/>
            <a:ext cx="8362044" cy="6871649"/>
            <a:chOff x="3850235" y="-493"/>
            <a:chExt cx="8362044" cy="6871649"/>
          </a:xfrm>
        </p:grpSpPr>
        <p:sp>
          <p:nvSpPr>
            <p:cNvPr id="5" name="Freeform: Shape 4">
              <a:extLst>
                <a:ext uri="{FF2B5EF4-FFF2-40B4-BE49-F238E27FC236}">
                  <a16:creationId xmlns:a16="http://schemas.microsoft.com/office/drawing/2014/main" id="{6984A697-AFBF-AD99-7ABE-F14F9F86A554}"/>
                </a:ext>
              </a:extLst>
            </p:cNvPr>
            <p:cNvSpPr/>
            <p:nvPr/>
          </p:nvSpPr>
          <p:spPr>
            <a:xfrm>
              <a:off x="3850235" y="-493"/>
              <a:ext cx="3262976" cy="4733555"/>
            </a:xfrm>
            <a:custGeom>
              <a:avLst/>
              <a:gdLst>
                <a:gd name="connsiteX0" fmla="*/ 1293400 w 3262976"/>
                <a:gd name="connsiteY0" fmla="*/ 0 h 4733555"/>
                <a:gd name="connsiteX1" fmla="*/ 3262976 w 3262976"/>
                <a:gd name="connsiteY1" fmla="*/ 0 h 4733555"/>
                <a:gd name="connsiteX2" fmla="*/ 3262976 w 3262976"/>
                <a:gd name="connsiteY2" fmla="*/ 4733555 h 4733555"/>
                <a:gd name="connsiteX3" fmla="*/ 62362 w 3262976"/>
                <a:gd name="connsiteY3" fmla="*/ 1533435 h 4733555"/>
                <a:gd name="connsiteX4" fmla="*/ 0 w 3262976"/>
                <a:gd name="connsiteY4" fmla="*/ 1381988 h 4733555"/>
                <a:gd name="connsiteX5" fmla="*/ 62362 w 3262976"/>
                <a:gd name="connsiteY5" fmla="*/ 1231040 h 4733555"/>
                <a:gd name="connsiteX6" fmla="*/ 1293400 w 3262976"/>
                <a:gd name="connsiteY6" fmla="*/ 0 h 4733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2976" h="4733555">
                  <a:moveTo>
                    <a:pt x="1293400" y="0"/>
                  </a:moveTo>
                  <a:lnTo>
                    <a:pt x="3262976" y="0"/>
                  </a:lnTo>
                  <a:lnTo>
                    <a:pt x="3262976" y="4733555"/>
                  </a:lnTo>
                  <a:lnTo>
                    <a:pt x="62362" y="1533435"/>
                  </a:lnTo>
                  <a:cubicBezTo>
                    <a:pt x="20784" y="1491363"/>
                    <a:pt x="0" y="1436925"/>
                    <a:pt x="0" y="1381988"/>
                  </a:cubicBezTo>
                  <a:cubicBezTo>
                    <a:pt x="0" y="1327051"/>
                    <a:pt x="20784" y="1272613"/>
                    <a:pt x="62362" y="1231040"/>
                  </a:cubicBezTo>
                  <a:lnTo>
                    <a:pt x="1293400" y="0"/>
                  </a:lnTo>
                  <a:close/>
                </a:path>
              </a:pathLst>
            </a:custGeom>
            <a:solidFill>
              <a:srgbClr val="55D2B1"/>
            </a:solidFill>
            <a:ln w="9525" cap="flat">
              <a:noFill/>
              <a:prstDash val="solid"/>
              <a:miter/>
            </a:ln>
            <a:effectLst>
              <a:outerShdw blurRad="50800" dist="38100" algn="l" rotWithShape="0">
                <a:prstClr val="black">
                  <a:alpha val="40000"/>
                </a:prstClr>
              </a:outerShdw>
            </a:effectLst>
          </p:spPr>
          <p:txBody>
            <a:bodyPr wrap="square" rtlCol="0" anchor="ctr">
              <a:noAutofit/>
            </a:bodyPr>
            <a:lstStyle/>
            <a:p>
              <a:endParaRPr lang="en-GB"/>
            </a:p>
          </p:txBody>
        </p:sp>
        <p:sp>
          <p:nvSpPr>
            <p:cNvPr id="6" name="Freeform: Shape 5">
              <a:extLst>
                <a:ext uri="{FF2B5EF4-FFF2-40B4-BE49-F238E27FC236}">
                  <a16:creationId xmlns:a16="http://schemas.microsoft.com/office/drawing/2014/main" id="{E6E2EF6A-D392-2F93-5DA2-9468FA83EEDE}"/>
                </a:ext>
              </a:extLst>
            </p:cNvPr>
            <p:cNvSpPr/>
            <p:nvPr/>
          </p:nvSpPr>
          <p:spPr>
            <a:xfrm>
              <a:off x="4975611" y="4733555"/>
              <a:ext cx="4275201" cy="2137601"/>
            </a:xfrm>
            <a:custGeom>
              <a:avLst/>
              <a:gdLst>
                <a:gd name="connsiteX0" fmla="*/ 2137601 w 4275201"/>
                <a:gd name="connsiteY0" fmla="*/ 0 h 2137601"/>
                <a:gd name="connsiteX1" fmla="*/ 4275201 w 4275201"/>
                <a:gd name="connsiteY1" fmla="*/ 2137601 h 2137601"/>
                <a:gd name="connsiteX2" fmla="*/ 0 w 4275201"/>
                <a:gd name="connsiteY2" fmla="*/ 2137601 h 2137601"/>
                <a:gd name="connsiteX3" fmla="*/ 2137601 w 4275201"/>
                <a:gd name="connsiteY3" fmla="*/ 0 h 2137601"/>
              </a:gdLst>
              <a:ahLst/>
              <a:cxnLst>
                <a:cxn ang="0">
                  <a:pos x="connsiteX0" y="connsiteY0"/>
                </a:cxn>
                <a:cxn ang="0">
                  <a:pos x="connsiteX1" y="connsiteY1"/>
                </a:cxn>
                <a:cxn ang="0">
                  <a:pos x="connsiteX2" y="connsiteY2"/>
                </a:cxn>
                <a:cxn ang="0">
                  <a:pos x="connsiteX3" y="connsiteY3"/>
                </a:cxn>
              </a:cxnLst>
              <a:rect l="l" t="t" r="r" b="b"/>
              <a:pathLst>
                <a:path w="4275201" h="2137601">
                  <a:moveTo>
                    <a:pt x="2137601" y="0"/>
                  </a:moveTo>
                  <a:lnTo>
                    <a:pt x="4275201" y="2137601"/>
                  </a:lnTo>
                  <a:lnTo>
                    <a:pt x="0" y="2137601"/>
                  </a:lnTo>
                  <a:lnTo>
                    <a:pt x="2137601" y="0"/>
                  </a:lnTo>
                  <a:close/>
                </a:path>
              </a:pathLst>
            </a:custGeom>
            <a:solidFill>
              <a:srgbClr val="55D2B1"/>
            </a:solidFill>
            <a:ln w="9525" cap="flat">
              <a:noFill/>
              <a:prstDash val="solid"/>
              <a:miter/>
            </a:ln>
            <a:effectLst>
              <a:outerShdw blurRad="50800" dist="38100" dir="18900000" algn="bl" rotWithShape="0">
                <a:prstClr val="black">
                  <a:alpha val="40000"/>
                </a:prstClr>
              </a:outerShdw>
            </a:effectLst>
          </p:spPr>
          <p:txBody>
            <a:bodyPr wrap="square" rtlCol="0" anchor="ctr">
              <a:noAutofit/>
            </a:bodyPr>
            <a:lstStyle/>
            <a:p>
              <a:endParaRPr lang="en-GB"/>
            </a:p>
          </p:txBody>
        </p:sp>
        <p:sp>
          <p:nvSpPr>
            <p:cNvPr id="11" name="Freeform: Shape 10">
              <a:extLst>
                <a:ext uri="{FF2B5EF4-FFF2-40B4-BE49-F238E27FC236}">
                  <a16:creationId xmlns:a16="http://schemas.microsoft.com/office/drawing/2014/main" id="{CD205D5C-21C9-E2A3-C2AB-1DBED6BF9043}"/>
                </a:ext>
              </a:extLst>
            </p:cNvPr>
            <p:cNvSpPr/>
            <p:nvPr/>
          </p:nvSpPr>
          <p:spPr>
            <a:xfrm>
              <a:off x="10087553" y="-493"/>
              <a:ext cx="2124726" cy="1381988"/>
            </a:xfrm>
            <a:custGeom>
              <a:avLst/>
              <a:gdLst>
                <a:gd name="connsiteX0" fmla="*/ 0 w 2124726"/>
                <a:gd name="connsiteY0" fmla="*/ 0 h 1381988"/>
                <a:gd name="connsiteX1" fmla="*/ 2124726 w 2124726"/>
                <a:gd name="connsiteY1" fmla="*/ 0 h 1381988"/>
                <a:gd name="connsiteX2" fmla="*/ 2124726 w 2124726"/>
                <a:gd name="connsiteY2" fmla="*/ 639453 h 1381988"/>
                <a:gd name="connsiteX3" fmla="*/ 1382191 w 2124726"/>
                <a:gd name="connsiteY3" fmla="*/ 1381988 h 1381988"/>
                <a:gd name="connsiteX4" fmla="*/ 0 w 2124726"/>
                <a:gd name="connsiteY4" fmla="*/ 0 h 138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4726" h="1381988">
                  <a:moveTo>
                    <a:pt x="0" y="0"/>
                  </a:moveTo>
                  <a:lnTo>
                    <a:pt x="2124726" y="0"/>
                  </a:lnTo>
                  <a:lnTo>
                    <a:pt x="2124726" y="639453"/>
                  </a:lnTo>
                  <a:lnTo>
                    <a:pt x="1382191" y="1381988"/>
                  </a:lnTo>
                  <a:lnTo>
                    <a:pt x="0" y="0"/>
                  </a:lnTo>
                  <a:close/>
                </a:path>
              </a:pathLst>
            </a:custGeom>
            <a:solidFill>
              <a:srgbClr val="55D2B1"/>
            </a:solidFill>
            <a:ln w="9525" cap="flat">
              <a:noFill/>
              <a:prstDash val="solid"/>
              <a:miter/>
            </a:ln>
            <a:effectLst>
              <a:outerShdw blurRad="50800" dist="38100" dir="5400000" algn="t" rotWithShape="0">
                <a:prstClr val="black">
                  <a:alpha val="40000"/>
                </a:prstClr>
              </a:outerShdw>
            </a:effectLst>
          </p:spPr>
          <p:txBody>
            <a:bodyPr wrap="square" rtlCol="0" anchor="ctr">
              <a:noAutofit/>
            </a:bodyPr>
            <a:lstStyle/>
            <a:p>
              <a:endParaRPr lang="en-GB">
                <a:solidFill>
                  <a:schemeClr val="tx1"/>
                </a:solidFill>
              </a:endParaRPr>
            </a:p>
          </p:txBody>
        </p:sp>
        <p:sp>
          <p:nvSpPr>
            <p:cNvPr id="12" name="Freeform: Shape 11">
              <a:extLst>
                <a:ext uri="{FF2B5EF4-FFF2-40B4-BE49-F238E27FC236}">
                  <a16:creationId xmlns:a16="http://schemas.microsoft.com/office/drawing/2014/main" id="{568A2AEE-7518-23FD-F112-48044B22D52F}"/>
                </a:ext>
              </a:extLst>
            </p:cNvPr>
            <p:cNvSpPr/>
            <p:nvPr/>
          </p:nvSpPr>
          <p:spPr>
            <a:xfrm>
              <a:off x="11469743" y="1381496"/>
              <a:ext cx="742536" cy="5469361"/>
            </a:xfrm>
            <a:custGeom>
              <a:avLst/>
              <a:gdLst>
                <a:gd name="connsiteX0" fmla="*/ 0 w 742536"/>
                <a:gd name="connsiteY0" fmla="*/ 0 h 5469361"/>
                <a:gd name="connsiteX1" fmla="*/ 742536 w 742536"/>
                <a:gd name="connsiteY1" fmla="*/ 742536 h 5469361"/>
                <a:gd name="connsiteX2" fmla="*/ 742536 w 742536"/>
                <a:gd name="connsiteY2" fmla="*/ 5469361 h 5469361"/>
                <a:gd name="connsiteX3" fmla="*/ 0 w 742536"/>
                <a:gd name="connsiteY3" fmla="*/ 5469361 h 5469361"/>
                <a:gd name="connsiteX4" fmla="*/ 0 w 742536"/>
                <a:gd name="connsiteY4" fmla="*/ 0 h 5469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536" h="5469361">
                  <a:moveTo>
                    <a:pt x="0" y="0"/>
                  </a:moveTo>
                  <a:lnTo>
                    <a:pt x="742536" y="742536"/>
                  </a:lnTo>
                  <a:lnTo>
                    <a:pt x="742536" y="5469361"/>
                  </a:lnTo>
                  <a:lnTo>
                    <a:pt x="0" y="5469361"/>
                  </a:lnTo>
                  <a:lnTo>
                    <a:pt x="0" y="0"/>
                  </a:lnTo>
                  <a:close/>
                </a:path>
              </a:pathLst>
            </a:custGeom>
            <a:solidFill>
              <a:srgbClr val="55D2B1"/>
            </a:solidFill>
            <a:ln w="9525" cap="flat">
              <a:noFill/>
              <a:prstDash val="solid"/>
              <a:miter/>
            </a:ln>
            <a:effectLst>
              <a:outerShdw blurRad="50800" dist="38100" dir="10800000" algn="r" rotWithShape="0">
                <a:prstClr val="black">
                  <a:alpha val="40000"/>
                </a:prstClr>
              </a:outerShdw>
            </a:effectLst>
          </p:spPr>
          <p:txBody>
            <a:bodyPr wrap="square" rtlCol="0" anchor="ctr">
              <a:noAutofit/>
            </a:bodyPr>
            <a:lstStyle/>
            <a:p>
              <a:endParaRPr lang="en-GB">
                <a:solidFill>
                  <a:schemeClr val="tx1"/>
                </a:solidFill>
              </a:endParaRPr>
            </a:p>
          </p:txBody>
        </p:sp>
      </p:grpSp>
      <p:pic>
        <p:nvPicPr>
          <p:cNvPr id="2" name="Picture 1">
            <a:extLst>
              <a:ext uri="{FF2B5EF4-FFF2-40B4-BE49-F238E27FC236}">
                <a16:creationId xmlns:a16="http://schemas.microsoft.com/office/drawing/2014/main" id="{BCB470A6-3B09-C075-4245-3C6D554F68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449" r="20113"/>
          <a:stretch/>
        </p:blipFill>
        <p:spPr>
          <a:xfrm>
            <a:off x="7105740" y="-7144"/>
            <a:ext cx="4366799" cy="6858000"/>
          </a:xfrm>
          <a:custGeom>
            <a:avLst/>
            <a:gdLst>
              <a:gd name="connsiteX0" fmla="*/ 5028 w 4366799"/>
              <a:gd name="connsiteY0" fmla="*/ 0 h 6858000"/>
              <a:gd name="connsiteX1" fmla="*/ 2988330 w 4366799"/>
              <a:gd name="connsiteY1" fmla="*/ 6821 h 6858000"/>
              <a:gd name="connsiteX2" fmla="*/ 4366173 w 4366799"/>
              <a:gd name="connsiteY2" fmla="*/ 1392409 h 6858000"/>
              <a:gd name="connsiteX3" fmla="*/ 4360567 w 4366799"/>
              <a:gd name="connsiteY3" fmla="*/ 4135147 h 6858000"/>
              <a:gd name="connsiteX4" fmla="*/ 4355001 w 4366799"/>
              <a:gd name="connsiteY4" fmla="*/ 6858000 h 6858000"/>
              <a:gd name="connsiteX5" fmla="*/ 2127331 w 4366799"/>
              <a:gd name="connsiteY5" fmla="*/ 6858000 h 6858000"/>
              <a:gd name="connsiteX6" fmla="*/ 5028 w 4366799"/>
              <a:gd name="connsiteY6" fmla="*/ 4748638 h 6858000"/>
              <a:gd name="connsiteX7" fmla="*/ 5028 w 436679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6799" h="6858000">
                <a:moveTo>
                  <a:pt x="5028" y="0"/>
                </a:moveTo>
                <a:lnTo>
                  <a:pt x="2988330" y="6821"/>
                </a:lnTo>
                <a:cubicBezTo>
                  <a:pt x="3436822" y="472730"/>
                  <a:pt x="3917681" y="926500"/>
                  <a:pt x="4366173" y="1392409"/>
                </a:cubicBezTo>
                <a:cubicBezTo>
                  <a:pt x="4368350" y="2304632"/>
                  <a:pt x="4364458" y="3219889"/>
                  <a:pt x="4360567" y="4135147"/>
                </a:cubicBezTo>
                <a:lnTo>
                  <a:pt x="4355001" y="6858000"/>
                </a:lnTo>
                <a:lnTo>
                  <a:pt x="2127331" y="6858000"/>
                </a:lnTo>
                <a:lnTo>
                  <a:pt x="5028" y="4748638"/>
                </a:lnTo>
                <a:cubicBezTo>
                  <a:pt x="674" y="3159324"/>
                  <a:pt x="-3681" y="1602377"/>
                  <a:pt x="5028" y="0"/>
                </a:cubicBezTo>
                <a:close/>
              </a:path>
            </a:pathLst>
          </a:custGeom>
          <a:effectLst>
            <a:innerShdw blurRad="241300">
              <a:prstClr val="black">
                <a:alpha val="75000"/>
              </a:prstClr>
            </a:innerShdw>
          </a:effectLst>
        </p:spPr>
      </p:pic>
    </p:spTree>
    <p:extLst>
      <p:ext uri="{BB962C8B-B14F-4D97-AF65-F5344CB8AC3E}">
        <p14:creationId xmlns:p14="http://schemas.microsoft.com/office/powerpoint/2010/main" val="168177816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00E229-02D5-CCEA-926C-21B9F00FD9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C43F52-B783-F2FB-8D0C-E2D4CB1F42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41434518"/>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 id="2147483850" r:id="rId32"/>
    <p:sldLayoutId id="2147483851" r:id="rId33"/>
    <p:sldLayoutId id="2147483852" r:id="rId34"/>
    <p:sldLayoutId id="2147483853" r:id="rId35"/>
    <p:sldLayoutId id="2147483854" r:id="rId36"/>
    <p:sldLayoutId id="2147483856" r:id="rId37"/>
    <p:sldLayoutId id="2147483857" r:id="rId38"/>
    <p:sldLayoutId id="2147483858" r:id="rId39"/>
    <p:sldLayoutId id="2147483780" r:id="rId40"/>
    <p:sldLayoutId id="2147483781" r:id="rId41"/>
    <p:sldLayoutId id="2147483782" r:id="rId42"/>
    <p:sldLayoutId id="2147483783" r:id="rId43"/>
    <p:sldLayoutId id="2147483784" r:id="rId44"/>
    <p:sldLayoutId id="2147483785" r:id="rId45"/>
    <p:sldLayoutId id="2147483786" r:id="rId46"/>
    <p:sldLayoutId id="2147483787" r:id="rId47"/>
    <p:sldLayoutId id="2147483809" r:id="rId48"/>
    <p:sldLayoutId id="2147483810" r:id="rId49"/>
    <p:sldLayoutId id="2147483811" r:id="rId50"/>
    <p:sldLayoutId id="2147483812" r:id="rId51"/>
    <p:sldLayoutId id="2147483813" r:id="rId52"/>
    <p:sldLayoutId id="2147483814" r:id="rId53"/>
    <p:sldLayoutId id="2147483815"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7" r:id="rId63"/>
    <p:sldLayoutId id="2147483796" r:id="rId64"/>
    <p:sldLayoutId id="2147483737" r:id="rId65"/>
    <p:sldLayoutId id="2147483738" r:id="rId66"/>
    <p:sldLayoutId id="2147483744" r:id="rId67"/>
    <p:sldLayoutId id="2147483746" r:id="rId68"/>
    <p:sldLayoutId id="2147483747" r:id="rId69"/>
    <p:sldLayoutId id="2147483748" r:id="rId70"/>
    <p:sldLayoutId id="2147483749" r:id="rId71"/>
    <p:sldLayoutId id="2147483750" r:id="rId72"/>
    <p:sldLayoutId id="2147483751" r:id="rId73"/>
    <p:sldLayoutId id="2147483752" r:id="rId74"/>
    <p:sldLayoutId id="2147483753" r:id="rId75"/>
    <p:sldLayoutId id="2147483754" r:id="rId76"/>
    <p:sldLayoutId id="2147483755" r:id="rId77"/>
    <p:sldLayoutId id="2147483756" r:id="rId78"/>
    <p:sldLayoutId id="2147483757" r:id="rId79"/>
    <p:sldLayoutId id="2147483758" r:id="rId80"/>
    <p:sldLayoutId id="2147483759" r:id="rId81"/>
    <p:sldLayoutId id="2147483760" r:id="rId82"/>
    <p:sldLayoutId id="2147483761" r:id="rId83"/>
    <p:sldLayoutId id="2147483762" r:id="rId84"/>
    <p:sldLayoutId id="2147483763" r:id="rId85"/>
    <p:sldLayoutId id="2147483764" r:id="rId86"/>
    <p:sldLayoutId id="2147483765" r:id="rId87"/>
    <p:sldLayoutId id="2147483766" r:id="rId88"/>
  </p:sldLayoutIdLst>
  <p:hf sldNum="0" hdr="0" ftr="0" dt="0"/>
  <p:txStyles>
    <p:titleStyle>
      <a:lvl1pPr algn="l" defTabSz="914400" rtl="0" eaLnBrk="1" latinLnBrk="0" hangingPunct="1">
        <a:lnSpc>
          <a:spcPct val="90000"/>
        </a:lnSpc>
        <a:spcBef>
          <a:spcPct val="0"/>
        </a:spcBef>
        <a:buNone/>
        <a:defRPr sz="40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9.png"/></Relationships>
</file>

<file path=ppt/slides/_rels/slide11.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90.png"/><Relationship Id="rId18" Type="http://schemas.openxmlformats.org/officeDocument/2006/relationships/image" Target="../media/image95.sv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svg"/><Relationship Id="rId17" Type="http://schemas.openxmlformats.org/officeDocument/2006/relationships/image" Target="../media/image94.png"/><Relationship Id="rId2" Type="http://schemas.openxmlformats.org/officeDocument/2006/relationships/notesSlide" Target="../notesSlides/notesSlide10.xml"/><Relationship Id="rId16" Type="http://schemas.openxmlformats.org/officeDocument/2006/relationships/image" Target="../media/image93.svg"/><Relationship Id="rId1" Type="http://schemas.openxmlformats.org/officeDocument/2006/relationships/slideLayout" Target="../slideLayouts/slideLayout2.xml"/><Relationship Id="rId6" Type="http://schemas.openxmlformats.org/officeDocument/2006/relationships/image" Target="../media/image83.svg"/><Relationship Id="rId11" Type="http://schemas.openxmlformats.org/officeDocument/2006/relationships/image" Target="../media/image88.png"/><Relationship Id="rId5" Type="http://schemas.openxmlformats.org/officeDocument/2006/relationships/image" Target="../media/image82.png"/><Relationship Id="rId15" Type="http://schemas.openxmlformats.org/officeDocument/2006/relationships/image" Target="../media/image92.png"/><Relationship Id="rId10" Type="http://schemas.openxmlformats.org/officeDocument/2006/relationships/image" Target="../media/image87.svg"/><Relationship Id="rId4" Type="http://schemas.openxmlformats.org/officeDocument/2006/relationships/image" Target="../media/image81.svg"/><Relationship Id="rId9" Type="http://schemas.openxmlformats.org/officeDocument/2006/relationships/image" Target="../media/image86.png"/><Relationship Id="rId14" Type="http://schemas.openxmlformats.org/officeDocument/2006/relationships/image" Target="../media/image91.svg"/></Relationships>
</file>

<file path=ppt/slides/_rels/slide1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98.svg"/></Relationships>
</file>

<file path=ppt/slides/_rels/slide14.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0.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1.gif"/></Relationships>
</file>

<file path=ppt/slides/_rels/slide16.xml.rels><?xml version="1.0" encoding="UTF-8" standalone="yes"?>
<Relationships xmlns="http://schemas.openxmlformats.org/package/2006/relationships"><Relationship Id="rId3" Type="http://schemas.openxmlformats.org/officeDocument/2006/relationships/image" Target="../media/image102.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3.gif"/></Relationships>
</file>

<file path=ppt/slides/_rels/slide17.xml.rels><?xml version="1.0" encoding="UTF-8" standalone="yes"?>
<Relationships xmlns="http://schemas.openxmlformats.org/package/2006/relationships"><Relationship Id="rId3" Type="http://schemas.openxmlformats.org/officeDocument/2006/relationships/image" Target="../media/image104.g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5.gif"/></Relationships>
</file>

<file path=ppt/slides/_rels/slide18.xml.rels><?xml version="1.0" encoding="UTF-8" standalone="yes"?>
<Relationships xmlns="http://schemas.openxmlformats.org/package/2006/relationships"><Relationship Id="rId3" Type="http://schemas.openxmlformats.org/officeDocument/2006/relationships/image" Target="../media/image106.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7.gif"/></Relationships>
</file>

<file path=ppt/slides/_rels/slide1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sccmsdata.blob.core.windows.net/media/Default/Mktg/WorkRolesGroupOverview.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18.xml"/><Relationship Id="rId1" Type="http://schemas.openxmlformats.org/officeDocument/2006/relationships/slideLayout" Target="../slideLayouts/slideLayout38.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svg"/><Relationship Id="rId9" Type="http://schemas.openxmlformats.org/officeDocument/2006/relationships/image" Target="../media/image1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9.xml"/><Relationship Id="rId1" Type="http://schemas.openxmlformats.org/officeDocument/2006/relationships/slideLayout" Target="../slideLayouts/slideLayout35.xml"/><Relationship Id="rId5" Type="http://schemas.openxmlformats.org/officeDocument/2006/relationships/image" Target="../media/image116.jpeg"/><Relationship Id="rId4" Type="http://schemas.openxmlformats.org/officeDocument/2006/relationships/image" Target="../media/image110.svg"/></Relationships>
</file>

<file path=ppt/slides/_rels/slide2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0.xml"/><Relationship Id="rId1" Type="http://schemas.openxmlformats.org/officeDocument/2006/relationships/slideLayout" Target="../slideLayouts/slideLayout38.xml"/><Relationship Id="rId5" Type="http://schemas.openxmlformats.org/officeDocument/2006/relationships/image" Target="../media/image117.png"/><Relationship Id="rId4" Type="http://schemas.openxmlformats.org/officeDocument/2006/relationships/image" Target="../media/image110.svg"/></Relationships>
</file>

<file path=ppt/slides/_rels/slide2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1.xml"/><Relationship Id="rId1" Type="http://schemas.openxmlformats.org/officeDocument/2006/relationships/slideLayout" Target="../slideLayouts/slideLayout38.xml"/><Relationship Id="rId5" Type="http://schemas.openxmlformats.org/officeDocument/2006/relationships/image" Target="../media/image118.png"/><Relationship Id="rId4" Type="http://schemas.openxmlformats.org/officeDocument/2006/relationships/image" Target="../media/image110.svg"/></Relationships>
</file>

<file path=ppt/slides/_rels/slide24.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20.png"/><Relationship Id="rId2" Type="http://schemas.openxmlformats.org/officeDocument/2006/relationships/notesSlide" Target="../notesSlides/notesSlide22.xml"/><Relationship Id="rId1" Type="http://schemas.openxmlformats.org/officeDocument/2006/relationships/slideLayout" Target="../slideLayouts/slideLayout38.xml"/><Relationship Id="rId6" Type="http://schemas.openxmlformats.org/officeDocument/2006/relationships/image" Target="../media/image119.svg"/><Relationship Id="rId5" Type="http://schemas.openxmlformats.org/officeDocument/2006/relationships/image" Target="../media/image73.png"/><Relationship Id="rId4" Type="http://schemas.openxmlformats.org/officeDocument/2006/relationships/image" Target="../media/image110.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2.svg"/></Relationships>
</file>

<file path=ppt/slides/_rels/slide2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22.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3.gif"/><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26.gif"/><Relationship Id="rId5" Type="http://schemas.openxmlformats.org/officeDocument/2006/relationships/image" Target="../media/image125.gif"/><Relationship Id="rId4" Type="http://schemas.openxmlformats.org/officeDocument/2006/relationships/image" Target="../media/image124.gif"/></Relationships>
</file>

<file path=ppt/slides/_rels/slide31.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png"/><Relationship Id="rId10" Type="http://schemas.openxmlformats.org/officeDocument/2006/relationships/image" Target="../media/image134.png"/><Relationship Id="rId4" Type="http://schemas.openxmlformats.org/officeDocument/2006/relationships/image" Target="../media/image128.png"/><Relationship Id="rId9" Type="http://schemas.openxmlformats.org/officeDocument/2006/relationships/image" Target="../media/image13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90.png"/><Relationship Id="rId18" Type="http://schemas.openxmlformats.org/officeDocument/2006/relationships/image" Target="../media/image95.sv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svg"/><Relationship Id="rId17" Type="http://schemas.openxmlformats.org/officeDocument/2006/relationships/image" Target="../media/image94.png"/><Relationship Id="rId2" Type="http://schemas.openxmlformats.org/officeDocument/2006/relationships/notesSlide" Target="../notesSlides/notesSlide34.xml"/><Relationship Id="rId16" Type="http://schemas.openxmlformats.org/officeDocument/2006/relationships/image" Target="../media/image93.svg"/><Relationship Id="rId1" Type="http://schemas.openxmlformats.org/officeDocument/2006/relationships/slideLayout" Target="../slideLayouts/slideLayout2.xml"/><Relationship Id="rId6" Type="http://schemas.openxmlformats.org/officeDocument/2006/relationships/image" Target="../media/image83.svg"/><Relationship Id="rId11" Type="http://schemas.openxmlformats.org/officeDocument/2006/relationships/image" Target="../media/image88.png"/><Relationship Id="rId5" Type="http://schemas.openxmlformats.org/officeDocument/2006/relationships/image" Target="../media/image82.png"/><Relationship Id="rId15" Type="http://schemas.openxmlformats.org/officeDocument/2006/relationships/image" Target="../media/image92.png"/><Relationship Id="rId10" Type="http://schemas.openxmlformats.org/officeDocument/2006/relationships/image" Target="../media/image87.svg"/><Relationship Id="rId4" Type="http://schemas.openxmlformats.org/officeDocument/2006/relationships/image" Target="../media/image81.svg"/><Relationship Id="rId9" Type="http://schemas.openxmlformats.org/officeDocument/2006/relationships/image" Target="../media/image86.png"/><Relationship Id="rId14" Type="http://schemas.openxmlformats.org/officeDocument/2006/relationships/image" Target="../media/image91.svg"/></Relationships>
</file>

<file path=ppt/slides/_rels/slide3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4.svg"/></Relationships>
</file>

<file path=ppt/slides/_rels/slide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4DF2DD-6BF9-8395-EA0C-1938518DD0C1}"/>
              </a:ext>
            </a:extLst>
          </p:cNvPr>
          <p:cNvSpPr>
            <a:spLocks noGrp="1"/>
          </p:cNvSpPr>
          <p:nvPr>
            <p:ph type="body" sz="quarter" idx="10"/>
          </p:nvPr>
        </p:nvSpPr>
        <p:spPr>
          <a:xfrm>
            <a:off x="528638" y="4417777"/>
            <a:ext cx="5447289" cy="694997"/>
          </a:xfrm>
        </p:spPr>
        <p:txBody>
          <a:bodyPr/>
          <a:lstStyle/>
          <a:p>
            <a:r>
              <a:rPr lang="en-GB" dirty="0"/>
              <a:t>Work Roles Session</a:t>
            </a:r>
          </a:p>
        </p:txBody>
      </p:sp>
      <p:pic>
        <p:nvPicPr>
          <p:cNvPr id="5" name="Picture Placeholder 4" descr="A person with long hair smiling&#10;&#10;Description automatically generated">
            <a:extLst>
              <a:ext uri="{FF2B5EF4-FFF2-40B4-BE49-F238E27FC236}">
                <a16:creationId xmlns:a16="http://schemas.microsoft.com/office/drawing/2014/main" id="{861C323A-9533-F707-F279-1BCA241EF621}"/>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37593" t="-104" r="19960" b="104"/>
          <a:stretch/>
        </p:blipFill>
        <p:spPr>
          <a:xfrm>
            <a:off x="7113211" y="0"/>
            <a:ext cx="4359328" cy="6850856"/>
          </a:xfrm>
        </p:spPr>
      </p:pic>
    </p:spTree>
    <p:extLst>
      <p:ext uri="{BB962C8B-B14F-4D97-AF65-F5344CB8AC3E}">
        <p14:creationId xmlns:p14="http://schemas.microsoft.com/office/powerpoint/2010/main" val="4218656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BE517-5AE2-41D5-867F-C6D12FE249DD}"/>
              </a:ext>
            </a:extLst>
          </p:cNvPr>
          <p:cNvSpPr>
            <a:spLocks noGrp="1"/>
          </p:cNvSpPr>
          <p:nvPr>
            <p:ph type="title"/>
          </p:nvPr>
        </p:nvSpPr>
        <p:spPr/>
        <p:txBody>
          <a:bodyPr>
            <a:noAutofit/>
          </a:bodyPr>
          <a:lstStyle/>
          <a:p>
            <a:r>
              <a:rPr lang="en-US" dirty="0"/>
              <a:t>How others see me</a:t>
            </a:r>
          </a:p>
        </p:txBody>
      </p:sp>
      <p:sp>
        <p:nvSpPr>
          <p:cNvPr id="4" name="TextBox 3">
            <a:extLst>
              <a:ext uri="{FF2B5EF4-FFF2-40B4-BE49-F238E27FC236}">
                <a16:creationId xmlns:a16="http://schemas.microsoft.com/office/drawing/2014/main" id="{B3EBB1B8-02D4-0F6A-0C85-89C931E7037D}"/>
              </a:ext>
            </a:extLst>
          </p:cNvPr>
          <p:cNvSpPr txBox="1"/>
          <p:nvPr/>
        </p:nvSpPr>
        <p:spPr>
          <a:xfrm>
            <a:off x="438351" y="2184044"/>
            <a:ext cx="5073161" cy="2489912"/>
          </a:xfrm>
          <a:prstGeom prst="rect">
            <a:avLst/>
          </a:prstGeom>
          <a:noFill/>
        </p:spPr>
        <p:txBody>
          <a:bodyPr wrap="square">
            <a:spAutoFit/>
          </a:bodyPr>
          <a:lstStyle/>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You will see various positively-worded statements laid out on the cards</a:t>
            </a:r>
          </a:p>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The aim is to give cards to other people in the group who you think shows this behaviour at work </a:t>
            </a:r>
          </a:p>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Once you have been given a card from someone else, you </a:t>
            </a:r>
            <a:r>
              <a:rPr lang="en-GB" sz="1600" b="1" dirty="0">
                <a:solidFill>
                  <a:schemeClr val="accent2"/>
                </a:solidFill>
              </a:rPr>
              <a:t>must</a:t>
            </a:r>
            <a:r>
              <a:rPr lang="en-GB" sz="1600" dirty="0"/>
              <a:t> keep this card</a:t>
            </a:r>
            <a:r>
              <a:rPr lang="en-US" sz="1600" dirty="0"/>
              <a:t>​</a:t>
            </a:r>
          </a:p>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You may receive more than one of the same card</a:t>
            </a:r>
            <a:r>
              <a:rPr lang="en-US" sz="1600" dirty="0"/>
              <a:t>​</a:t>
            </a:r>
          </a:p>
        </p:txBody>
      </p:sp>
      <p:grpSp>
        <p:nvGrpSpPr>
          <p:cNvPr id="24" name="Group 23">
            <a:extLst>
              <a:ext uri="{FF2B5EF4-FFF2-40B4-BE49-F238E27FC236}">
                <a16:creationId xmlns:a16="http://schemas.microsoft.com/office/drawing/2014/main" id="{01F1CF7E-B4CB-6D86-9C59-081647B65F3D}"/>
              </a:ext>
            </a:extLst>
          </p:cNvPr>
          <p:cNvGrpSpPr/>
          <p:nvPr/>
        </p:nvGrpSpPr>
        <p:grpSpPr>
          <a:xfrm>
            <a:off x="6016403" y="1412222"/>
            <a:ext cx="5541820" cy="4221659"/>
            <a:chOff x="6185133" y="735503"/>
            <a:chExt cx="4739478" cy="3610449"/>
          </a:xfrm>
        </p:grpSpPr>
        <p:pic>
          <p:nvPicPr>
            <p:cNvPr id="1026" name="Picture 2">
              <a:extLst>
                <a:ext uri="{FF2B5EF4-FFF2-40B4-BE49-F238E27FC236}">
                  <a16:creationId xmlns:a16="http://schemas.microsoft.com/office/drawing/2014/main" id="{64E7D4D9-09BD-9E33-2BBF-0EFB74FE7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5133" y="735503"/>
              <a:ext cx="2052220" cy="14712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AEE7F39-DDC7-8242-3670-5532371450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6155" y="1804548"/>
              <a:ext cx="2052221" cy="14478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C7A350B8-F6B1-FAAB-8A55-ADB494486C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2390" y="2865354"/>
              <a:ext cx="2052221" cy="14805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18972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BE517-5AE2-41D5-867F-C6D12FE249DD}"/>
              </a:ext>
            </a:extLst>
          </p:cNvPr>
          <p:cNvSpPr>
            <a:spLocks noGrp="1"/>
          </p:cNvSpPr>
          <p:nvPr>
            <p:ph type="title"/>
          </p:nvPr>
        </p:nvSpPr>
        <p:spPr/>
        <p:txBody>
          <a:bodyPr>
            <a:noAutofit/>
          </a:bodyPr>
          <a:lstStyle/>
          <a:p>
            <a:r>
              <a:rPr lang="en-GB" sz="3200" dirty="0"/>
              <a:t>Cards Aligned to Work Roles</a:t>
            </a:r>
            <a:endParaRPr lang="en-US" sz="3200" dirty="0"/>
          </a:p>
        </p:txBody>
      </p:sp>
      <p:sp>
        <p:nvSpPr>
          <p:cNvPr id="58" name="Rectangle 57">
            <a:extLst>
              <a:ext uri="{FF2B5EF4-FFF2-40B4-BE49-F238E27FC236}">
                <a16:creationId xmlns:a16="http://schemas.microsoft.com/office/drawing/2014/main" id="{E4F77B84-9235-4527-8FB1-B87DCF2B744A}"/>
              </a:ext>
            </a:extLst>
          </p:cNvPr>
          <p:cNvSpPr/>
          <p:nvPr/>
        </p:nvSpPr>
        <p:spPr>
          <a:xfrm>
            <a:off x="5903647" y="4436547"/>
            <a:ext cx="1977631" cy="624137"/>
          </a:xfrm>
          <a:prstGeom prst="rect">
            <a:avLst/>
          </a:prstGeom>
          <a:solidFill>
            <a:srgbClr val="8EA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59" name="TextBox 58">
            <a:extLst>
              <a:ext uri="{FF2B5EF4-FFF2-40B4-BE49-F238E27FC236}">
                <a16:creationId xmlns:a16="http://schemas.microsoft.com/office/drawing/2014/main" id="{5F77FB0F-F875-43BD-A4BE-AE6FC3586535}"/>
              </a:ext>
            </a:extLst>
          </p:cNvPr>
          <p:cNvSpPr txBox="1"/>
          <p:nvPr/>
        </p:nvSpPr>
        <p:spPr>
          <a:xfrm>
            <a:off x="5998566" y="4617042"/>
            <a:ext cx="183617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Provides original solutions</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F9F27E06-3518-438E-9F98-D6372E855CD3}"/>
              </a:ext>
            </a:extLst>
          </p:cNvPr>
          <p:cNvSpPr/>
          <p:nvPr/>
        </p:nvSpPr>
        <p:spPr>
          <a:xfrm>
            <a:off x="5903647" y="5135634"/>
            <a:ext cx="1977631" cy="624137"/>
          </a:xfrm>
          <a:prstGeom prst="rect">
            <a:avLst/>
          </a:prstGeom>
          <a:solidFill>
            <a:srgbClr val="8EA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6E5FF56F-EF9D-446D-9BE4-EA828767E038}"/>
              </a:ext>
            </a:extLst>
          </p:cNvPr>
          <p:cNvSpPr/>
          <p:nvPr/>
        </p:nvSpPr>
        <p:spPr>
          <a:xfrm>
            <a:off x="5903647" y="5831032"/>
            <a:ext cx="1977631" cy="624137"/>
          </a:xfrm>
          <a:prstGeom prst="rect">
            <a:avLst/>
          </a:prstGeom>
          <a:solidFill>
            <a:srgbClr val="8EA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2" name="TextBox 61">
            <a:extLst>
              <a:ext uri="{FF2B5EF4-FFF2-40B4-BE49-F238E27FC236}">
                <a16:creationId xmlns:a16="http://schemas.microsoft.com/office/drawing/2014/main" id="{52A395A4-E348-4B10-A2EE-1A3BA8D9FA1A}"/>
              </a:ext>
            </a:extLst>
          </p:cNvPr>
          <p:cNvSpPr txBox="1"/>
          <p:nvPr/>
        </p:nvSpPr>
        <p:spPr>
          <a:xfrm>
            <a:off x="5988857" y="5305294"/>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Offers unconventional and valuable insights</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3" name="TextBox 62">
            <a:extLst>
              <a:ext uri="{FF2B5EF4-FFF2-40B4-BE49-F238E27FC236}">
                <a16:creationId xmlns:a16="http://schemas.microsoft.com/office/drawing/2014/main" id="{736E7EED-092F-4D72-B812-8D104E18B067}"/>
              </a:ext>
            </a:extLst>
          </p:cNvPr>
          <p:cNvSpPr txBox="1"/>
          <p:nvPr/>
        </p:nvSpPr>
        <p:spPr>
          <a:xfrm>
            <a:off x="5998566" y="5977778"/>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Likely to have a vision for the future</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D1A57A39-1CD9-4806-AE7B-CE9B2FD193E9}"/>
              </a:ext>
            </a:extLst>
          </p:cNvPr>
          <p:cNvSpPr/>
          <p:nvPr/>
        </p:nvSpPr>
        <p:spPr>
          <a:xfrm>
            <a:off x="8626960" y="4436547"/>
            <a:ext cx="1977631" cy="624137"/>
          </a:xfrm>
          <a:prstGeom prst="rect">
            <a:avLst/>
          </a:prstGeom>
          <a:solidFill>
            <a:srgbClr val="44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5" name="TextBox 64">
            <a:extLst>
              <a:ext uri="{FF2B5EF4-FFF2-40B4-BE49-F238E27FC236}">
                <a16:creationId xmlns:a16="http://schemas.microsoft.com/office/drawing/2014/main" id="{2D3736D9-DFD9-4017-AD5C-01844DD86682}"/>
              </a:ext>
            </a:extLst>
          </p:cNvPr>
          <p:cNvSpPr txBox="1"/>
          <p:nvPr/>
        </p:nvSpPr>
        <p:spPr>
          <a:xfrm>
            <a:off x="8721879" y="4490693"/>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Skilled at evaluating various sources of information</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AC3D7669-183D-446E-81C0-BC15DC745D17}"/>
              </a:ext>
            </a:extLst>
          </p:cNvPr>
          <p:cNvSpPr/>
          <p:nvPr/>
        </p:nvSpPr>
        <p:spPr>
          <a:xfrm>
            <a:off x="8626960" y="5135634"/>
            <a:ext cx="1977631" cy="624137"/>
          </a:xfrm>
          <a:prstGeom prst="rect">
            <a:avLst/>
          </a:prstGeom>
          <a:solidFill>
            <a:srgbClr val="44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38B4D139-2490-4E23-8F61-62D85651F159}"/>
              </a:ext>
            </a:extLst>
          </p:cNvPr>
          <p:cNvSpPr/>
          <p:nvPr/>
        </p:nvSpPr>
        <p:spPr>
          <a:xfrm>
            <a:off x="8626960" y="5831032"/>
            <a:ext cx="1977631" cy="624137"/>
          </a:xfrm>
          <a:prstGeom prst="rect">
            <a:avLst/>
          </a:prstGeom>
          <a:solidFill>
            <a:srgbClr val="44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8" name="TextBox 67">
            <a:extLst>
              <a:ext uri="{FF2B5EF4-FFF2-40B4-BE49-F238E27FC236}">
                <a16:creationId xmlns:a16="http://schemas.microsoft.com/office/drawing/2014/main" id="{1D281025-6809-4D7F-AD39-6B9324583F22}"/>
              </a:ext>
            </a:extLst>
          </p:cNvPr>
          <p:cNvSpPr txBox="1"/>
          <p:nvPr/>
        </p:nvSpPr>
        <p:spPr>
          <a:xfrm>
            <a:off x="8721879" y="5280682"/>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Takes a logical approach to problem solving</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9" name="TextBox 68">
            <a:extLst>
              <a:ext uri="{FF2B5EF4-FFF2-40B4-BE49-F238E27FC236}">
                <a16:creationId xmlns:a16="http://schemas.microsoft.com/office/drawing/2014/main" id="{A05A684F-19E1-4650-806B-050BDA1803D8}"/>
              </a:ext>
            </a:extLst>
          </p:cNvPr>
          <p:cNvSpPr txBox="1"/>
          <p:nvPr/>
        </p:nvSpPr>
        <p:spPr>
          <a:xfrm>
            <a:off x="8721879" y="5977778"/>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Inclined to explore all the available possibilities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0" name="Rectangle 69">
            <a:extLst>
              <a:ext uri="{FF2B5EF4-FFF2-40B4-BE49-F238E27FC236}">
                <a16:creationId xmlns:a16="http://schemas.microsoft.com/office/drawing/2014/main" id="{D6E61ACB-2D5F-45AC-923E-20B691C414C3}"/>
              </a:ext>
            </a:extLst>
          </p:cNvPr>
          <p:cNvSpPr/>
          <p:nvPr/>
        </p:nvSpPr>
        <p:spPr>
          <a:xfrm>
            <a:off x="8654085" y="1791152"/>
            <a:ext cx="1977631" cy="624137"/>
          </a:xfrm>
          <a:prstGeom prst="rect">
            <a:avLst/>
          </a:prstGeom>
          <a:solidFill>
            <a:srgbClr val="891D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1" name="TextBox 70">
            <a:extLst>
              <a:ext uri="{FF2B5EF4-FFF2-40B4-BE49-F238E27FC236}">
                <a16:creationId xmlns:a16="http://schemas.microsoft.com/office/drawing/2014/main" id="{C1F26DB1-5661-4906-BE85-996AFFC7F632}"/>
              </a:ext>
            </a:extLst>
          </p:cNvPr>
          <p:cNvSpPr txBox="1"/>
          <p:nvPr/>
        </p:nvSpPr>
        <p:spPr>
          <a:xfrm>
            <a:off x="8749004" y="1934594"/>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Gives clear direction to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BB828151-D1CB-4FAB-95DB-1001837B970C}"/>
              </a:ext>
            </a:extLst>
          </p:cNvPr>
          <p:cNvSpPr/>
          <p:nvPr/>
        </p:nvSpPr>
        <p:spPr>
          <a:xfrm>
            <a:off x="8644853" y="2490730"/>
            <a:ext cx="1977631" cy="624137"/>
          </a:xfrm>
          <a:prstGeom prst="rect">
            <a:avLst/>
          </a:prstGeom>
          <a:solidFill>
            <a:srgbClr val="891D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3" name="Rectangle 72">
            <a:extLst>
              <a:ext uri="{FF2B5EF4-FFF2-40B4-BE49-F238E27FC236}">
                <a16:creationId xmlns:a16="http://schemas.microsoft.com/office/drawing/2014/main" id="{6FB5D523-2A9B-43D9-A072-56DB0FF64737}"/>
              </a:ext>
            </a:extLst>
          </p:cNvPr>
          <p:cNvSpPr/>
          <p:nvPr/>
        </p:nvSpPr>
        <p:spPr>
          <a:xfrm>
            <a:off x="8644853" y="3188550"/>
            <a:ext cx="1977631" cy="624137"/>
          </a:xfrm>
          <a:prstGeom prst="rect">
            <a:avLst/>
          </a:prstGeom>
          <a:solidFill>
            <a:srgbClr val="891D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4" name="TextBox 73">
            <a:extLst>
              <a:ext uri="{FF2B5EF4-FFF2-40B4-BE49-F238E27FC236}">
                <a16:creationId xmlns:a16="http://schemas.microsoft.com/office/drawing/2014/main" id="{E0CD0C68-BB87-4951-8AAE-EDE6DF6BF479}"/>
              </a:ext>
            </a:extLst>
          </p:cNvPr>
          <p:cNvSpPr txBox="1"/>
          <p:nvPr/>
        </p:nvSpPr>
        <p:spPr>
          <a:xfrm>
            <a:off x="8739772" y="2531603"/>
            <a:ext cx="180264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Is purposeful and confident in their decision-making</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5" name="TextBox 74">
            <a:extLst>
              <a:ext uri="{FF2B5EF4-FFF2-40B4-BE49-F238E27FC236}">
                <a16:creationId xmlns:a16="http://schemas.microsoft.com/office/drawing/2014/main" id="{59441EA9-8A16-48B0-9523-075DE0337169}"/>
              </a:ext>
            </a:extLst>
          </p:cNvPr>
          <p:cNvSpPr txBox="1"/>
          <p:nvPr/>
        </p:nvSpPr>
        <p:spPr>
          <a:xfrm>
            <a:off x="8739772" y="3335296"/>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Tries to encourage and empower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6" name="Rectangle 75">
            <a:extLst>
              <a:ext uri="{FF2B5EF4-FFF2-40B4-BE49-F238E27FC236}">
                <a16:creationId xmlns:a16="http://schemas.microsoft.com/office/drawing/2014/main" id="{B11879E8-7B45-40CE-9CAE-434939079098}"/>
              </a:ext>
            </a:extLst>
          </p:cNvPr>
          <p:cNvSpPr/>
          <p:nvPr/>
        </p:nvSpPr>
        <p:spPr>
          <a:xfrm>
            <a:off x="5930772" y="1791152"/>
            <a:ext cx="1977631" cy="624137"/>
          </a:xfrm>
          <a:prstGeom prst="rect">
            <a:avLst/>
          </a:prstGeom>
          <a:solidFill>
            <a:srgbClr val="CA5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7" name="TextBox 76">
            <a:extLst>
              <a:ext uri="{FF2B5EF4-FFF2-40B4-BE49-F238E27FC236}">
                <a16:creationId xmlns:a16="http://schemas.microsoft.com/office/drawing/2014/main" id="{B974AA98-8F42-434C-A064-B8A9BA1A5796}"/>
              </a:ext>
            </a:extLst>
          </p:cNvPr>
          <p:cNvSpPr txBox="1"/>
          <p:nvPr/>
        </p:nvSpPr>
        <p:spPr>
          <a:xfrm>
            <a:off x="6025691" y="1830419"/>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Communicates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effectively to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8" name="Rectangle 77">
            <a:extLst>
              <a:ext uri="{FF2B5EF4-FFF2-40B4-BE49-F238E27FC236}">
                <a16:creationId xmlns:a16="http://schemas.microsoft.com/office/drawing/2014/main" id="{DCE371CF-BF73-4DD2-A744-04595934B844}"/>
              </a:ext>
            </a:extLst>
          </p:cNvPr>
          <p:cNvSpPr/>
          <p:nvPr/>
        </p:nvSpPr>
        <p:spPr>
          <a:xfrm>
            <a:off x="5921540" y="2490730"/>
            <a:ext cx="1977631" cy="624137"/>
          </a:xfrm>
          <a:prstGeom prst="rect">
            <a:avLst/>
          </a:prstGeom>
          <a:solidFill>
            <a:srgbClr val="CA5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9" name="Rectangle 78">
            <a:extLst>
              <a:ext uri="{FF2B5EF4-FFF2-40B4-BE49-F238E27FC236}">
                <a16:creationId xmlns:a16="http://schemas.microsoft.com/office/drawing/2014/main" id="{F1609ABD-A8B5-42B0-A570-94448661A62D}"/>
              </a:ext>
            </a:extLst>
          </p:cNvPr>
          <p:cNvSpPr/>
          <p:nvPr/>
        </p:nvSpPr>
        <p:spPr>
          <a:xfrm>
            <a:off x="5921540" y="3188550"/>
            <a:ext cx="1977631" cy="624137"/>
          </a:xfrm>
          <a:prstGeom prst="rect">
            <a:avLst/>
          </a:prstGeom>
          <a:solidFill>
            <a:srgbClr val="CA5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0" name="TextBox 79">
            <a:extLst>
              <a:ext uri="{FF2B5EF4-FFF2-40B4-BE49-F238E27FC236}">
                <a16:creationId xmlns:a16="http://schemas.microsoft.com/office/drawing/2014/main" id="{22174C65-BCC2-4DB0-A9DB-83C7039592F9}"/>
              </a:ext>
            </a:extLst>
          </p:cNvPr>
          <p:cNvSpPr txBox="1"/>
          <p:nvPr/>
        </p:nvSpPr>
        <p:spPr>
          <a:xfrm>
            <a:off x="6006750" y="2614090"/>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Interacts confidently with other people</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1" name="TextBox 80">
            <a:extLst>
              <a:ext uri="{FF2B5EF4-FFF2-40B4-BE49-F238E27FC236}">
                <a16:creationId xmlns:a16="http://schemas.microsoft.com/office/drawing/2014/main" id="{52DDAE51-90AC-4ECB-B359-6B05F38EF43E}"/>
              </a:ext>
            </a:extLst>
          </p:cNvPr>
          <p:cNvSpPr txBox="1"/>
          <p:nvPr/>
        </p:nvSpPr>
        <p:spPr>
          <a:xfrm>
            <a:off x="6016459" y="3335296"/>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Makes a positive impression upon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2" name="Rectangle 81">
            <a:extLst>
              <a:ext uri="{FF2B5EF4-FFF2-40B4-BE49-F238E27FC236}">
                <a16:creationId xmlns:a16="http://schemas.microsoft.com/office/drawing/2014/main" id="{3819474F-C3D8-46D6-BE16-8D25FE48623F}"/>
              </a:ext>
            </a:extLst>
          </p:cNvPr>
          <p:cNvSpPr/>
          <p:nvPr/>
        </p:nvSpPr>
        <p:spPr>
          <a:xfrm>
            <a:off x="484146" y="1787451"/>
            <a:ext cx="1977631" cy="624137"/>
          </a:xfrm>
          <a:prstGeom prst="rect">
            <a:avLst/>
          </a:prstGeom>
          <a:solidFill>
            <a:srgbClr val="D5C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3" name="TextBox 82">
            <a:extLst>
              <a:ext uri="{FF2B5EF4-FFF2-40B4-BE49-F238E27FC236}">
                <a16:creationId xmlns:a16="http://schemas.microsoft.com/office/drawing/2014/main" id="{433F3079-CEA0-4CAB-969B-6859D4113A86}"/>
              </a:ext>
            </a:extLst>
          </p:cNvPr>
          <p:cNvSpPr txBox="1"/>
          <p:nvPr/>
        </p:nvSpPr>
        <p:spPr>
          <a:xfrm>
            <a:off x="579065" y="1841994"/>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Understands the needs and feelings of other people</a:t>
            </a:r>
            <a:endParaRPr kumimoji="0" lang="en-GB" sz="1100" b="0" i="0" u="none" strike="noStrike" kern="1200" cap="none" spc="0" normalizeH="0" baseline="0" noProof="0" dirty="0">
              <a:ln>
                <a:noFill/>
              </a:ln>
              <a:solidFill>
                <a:prstClr val="black"/>
              </a:solidFill>
              <a:effectLst/>
              <a:uLnTx/>
              <a:uFillTx/>
              <a:latin typeface="Arial"/>
              <a:ea typeface="+mn-ea"/>
              <a:cs typeface="+mn-cs"/>
            </a:endParaRPr>
          </a:p>
        </p:txBody>
      </p:sp>
      <p:sp>
        <p:nvSpPr>
          <p:cNvPr id="84" name="Rectangle 83">
            <a:extLst>
              <a:ext uri="{FF2B5EF4-FFF2-40B4-BE49-F238E27FC236}">
                <a16:creationId xmlns:a16="http://schemas.microsoft.com/office/drawing/2014/main" id="{4BB8FD9A-8031-4973-BD95-4BA691CC2BAC}"/>
              </a:ext>
            </a:extLst>
          </p:cNvPr>
          <p:cNvSpPr/>
          <p:nvPr/>
        </p:nvSpPr>
        <p:spPr>
          <a:xfrm>
            <a:off x="474914" y="2487029"/>
            <a:ext cx="1977631" cy="624137"/>
          </a:xfrm>
          <a:prstGeom prst="rect">
            <a:avLst/>
          </a:prstGeom>
          <a:solidFill>
            <a:srgbClr val="D5C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5" name="Rectangle 84">
            <a:extLst>
              <a:ext uri="{FF2B5EF4-FFF2-40B4-BE49-F238E27FC236}">
                <a16:creationId xmlns:a16="http://schemas.microsoft.com/office/drawing/2014/main" id="{9BA59501-918B-46B3-B400-0100CC93E0CE}"/>
              </a:ext>
            </a:extLst>
          </p:cNvPr>
          <p:cNvSpPr/>
          <p:nvPr/>
        </p:nvSpPr>
        <p:spPr>
          <a:xfrm>
            <a:off x="474914" y="3184849"/>
            <a:ext cx="1977631" cy="624137"/>
          </a:xfrm>
          <a:prstGeom prst="rect">
            <a:avLst/>
          </a:prstGeom>
          <a:solidFill>
            <a:srgbClr val="D5C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6" name="TextBox 85">
            <a:extLst>
              <a:ext uri="{FF2B5EF4-FFF2-40B4-BE49-F238E27FC236}">
                <a16:creationId xmlns:a16="http://schemas.microsoft.com/office/drawing/2014/main" id="{0E6C4907-163C-4F60-861B-B138000605BB}"/>
              </a:ext>
            </a:extLst>
          </p:cNvPr>
          <p:cNvSpPr txBox="1"/>
          <p:nvPr/>
        </p:nvSpPr>
        <p:spPr>
          <a:xfrm>
            <a:off x="560124" y="2632077"/>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Typically effective at team working</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7" name="TextBox 86">
            <a:extLst>
              <a:ext uri="{FF2B5EF4-FFF2-40B4-BE49-F238E27FC236}">
                <a16:creationId xmlns:a16="http://schemas.microsoft.com/office/drawing/2014/main" id="{F204F005-15DA-48D4-9FBE-3E26DE360D7C}"/>
              </a:ext>
            </a:extLst>
          </p:cNvPr>
          <p:cNvSpPr txBox="1"/>
          <p:nvPr/>
        </p:nvSpPr>
        <p:spPr>
          <a:xfrm>
            <a:off x="569833" y="3331595"/>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Establishes rapport with others easily</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8" name="Rectangle 87">
            <a:extLst>
              <a:ext uri="{FF2B5EF4-FFF2-40B4-BE49-F238E27FC236}">
                <a16:creationId xmlns:a16="http://schemas.microsoft.com/office/drawing/2014/main" id="{F22EFCA6-9EFD-48FA-813D-890114536EC4}"/>
              </a:ext>
            </a:extLst>
          </p:cNvPr>
          <p:cNvSpPr/>
          <p:nvPr/>
        </p:nvSpPr>
        <p:spPr>
          <a:xfrm>
            <a:off x="3207459" y="1787451"/>
            <a:ext cx="1977631" cy="624137"/>
          </a:xfrm>
          <a:prstGeom prst="rect">
            <a:avLst/>
          </a:prstGeom>
          <a:solidFill>
            <a:srgbClr val="988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9" name="TextBox 88">
            <a:extLst>
              <a:ext uri="{FF2B5EF4-FFF2-40B4-BE49-F238E27FC236}">
                <a16:creationId xmlns:a16="http://schemas.microsoft.com/office/drawing/2014/main" id="{C8ABD15D-E6E4-4801-8083-80FC1359DF47}"/>
              </a:ext>
            </a:extLst>
          </p:cNvPr>
          <p:cNvSpPr txBox="1"/>
          <p:nvPr/>
        </p:nvSpPr>
        <p:spPr>
          <a:xfrm>
            <a:off x="3302378" y="1850223"/>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Typically remains composed in difficult circumstances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0" name="Rectangle 89">
            <a:extLst>
              <a:ext uri="{FF2B5EF4-FFF2-40B4-BE49-F238E27FC236}">
                <a16:creationId xmlns:a16="http://schemas.microsoft.com/office/drawing/2014/main" id="{A1A93F2C-815C-435B-A25F-45B9132F3664}"/>
              </a:ext>
            </a:extLst>
          </p:cNvPr>
          <p:cNvSpPr/>
          <p:nvPr/>
        </p:nvSpPr>
        <p:spPr>
          <a:xfrm>
            <a:off x="3198227" y="2487029"/>
            <a:ext cx="1977631" cy="624137"/>
          </a:xfrm>
          <a:prstGeom prst="rect">
            <a:avLst/>
          </a:prstGeom>
          <a:solidFill>
            <a:srgbClr val="988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1" name="Rectangle 90">
            <a:extLst>
              <a:ext uri="{FF2B5EF4-FFF2-40B4-BE49-F238E27FC236}">
                <a16:creationId xmlns:a16="http://schemas.microsoft.com/office/drawing/2014/main" id="{8F792995-102B-49F7-B378-B210D995F717}"/>
              </a:ext>
            </a:extLst>
          </p:cNvPr>
          <p:cNvSpPr/>
          <p:nvPr/>
        </p:nvSpPr>
        <p:spPr>
          <a:xfrm>
            <a:off x="3198227" y="3184849"/>
            <a:ext cx="1977631" cy="624137"/>
          </a:xfrm>
          <a:prstGeom prst="rect">
            <a:avLst/>
          </a:prstGeom>
          <a:solidFill>
            <a:srgbClr val="988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2" name="TextBox 91">
            <a:extLst>
              <a:ext uri="{FF2B5EF4-FFF2-40B4-BE49-F238E27FC236}">
                <a16:creationId xmlns:a16="http://schemas.microsoft.com/office/drawing/2014/main" id="{1ABAAA1E-1558-40EE-8632-E9F70683D46A}"/>
              </a:ext>
            </a:extLst>
          </p:cNvPr>
          <p:cNvSpPr txBox="1"/>
          <p:nvPr/>
        </p:nvSpPr>
        <p:spPr>
          <a:xfrm>
            <a:off x="3293146" y="2632077"/>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Conveys confidence in themselves and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3" name="TextBox 92">
            <a:extLst>
              <a:ext uri="{FF2B5EF4-FFF2-40B4-BE49-F238E27FC236}">
                <a16:creationId xmlns:a16="http://schemas.microsoft.com/office/drawing/2014/main" id="{952FE775-081C-43CF-9C00-BB6290A59E60}"/>
              </a:ext>
            </a:extLst>
          </p:cNvPr>
          <p:cNvSpPr txBox="1"/>
          <p:nvPr/>
        </p:nvSpPr>
        <p:spPr>
          <a:xfrm>
            <a:off x="3293146" y="3331595"/>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Tends to maintain a positive outlook</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4" name="Rectangle 93">
            <a:extLst>
              <a:ext uri="{FF2B5EF4-FFF2-40B4-BE49-F238E27FC236}">
                <a16:creationId xmlns:a16="http://schemas.microsoft.com/office/drawing/2014/main" id="{AC09B843-9EAD-4B7E-A9EA-A2E8FF62A18A}"/>
              </a:ext>
            </a:extLst>
          </p:cNvPr>
          <p:cNvSpPr/>
          <p:nvPr/>
        </p:nvSpPr>
        <p:spPr>
          <a:xfrm>
            <a:off x="3180334" y="4436547"/>
            <a:ext cx="1977631" cy="624137"/>
          </a:xfrm>
          <a:prstGeom prst="rect">
            <a:avLst/>
          </a:prstGeom>
          <a:solidFill>
            <a:srgbClr val="325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5" name="TextBox 94">
            <a:extLst>
              <a:ext uri="{FF2B5EF4-FFF2-40B4-BE49-F238E27FC236}">
                <a16:creationId xmlns:a16="http://schemas.microsoft.com/office/drawing/2014/main" id="{502682BA-3379-41C1-9918-697161FC6B2C}"/>
              </a:ext>
            </a:extLst>
          </p:cNvPr>
          <p:cNvSpPr txBox="1"/>
          <p:nvPr/>
        </p:nvSpPr>
        <p:spPr>
          <a:xfrm>
            <a:off x="3275253" y="4579989"/>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Pursues goals with enthusiasm</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6" name="Rectangle 95">
            <a:extLst>
              <a:ext uri="{FF2B5EF4-FFF2-40B4-BE49-F238E27FC236}">
                <a16:creationId xmlns:a16="http://schemas.microsoft.com/office/drawing/2014/main" id="{A1399EE5-6C92-4D1B-A560-E8F6C93FC8CB}"/>
              </a:ext>
            </a:extLst>
          </p:cNvPr>
          <p:cNvSpPr/>
          <p:nvPr/>
        </p:nvSpPr>
        <p:spPr>
          <a:xfrm>
            <a:off x="3180334" y="5135634"/>
            <a:ext cx="1977631" cy="624137"/>
          </a:xfrm>
          <a:prstGeom prst="rect">
            <a:avLst/>
          </a:prstGeom>
          <a:solidFill>
            <a:srgbClr val="325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7" name="Rectangle 96">
            <a:extLst>
              <a:ext uri="{FF2B5EF4-FFF2-40B4-BE49-F238E27FC236}">
                <a16:creationId xmlns:a16="http://schemas.microsoft.com/office/drawing/2014/main" id="{C33078AF-820D-4EA0-BA83-D8D79F357CA7}"/>
              </a:ext>
            </a:extLst>
          </p:cNvPr>
          <p:cNvSpPr/>
          <p:nvPr/>
        </p:nvSpPr>
        <p:spPr>
          <a:xfrm>
            <a:off x="3180334" y="5831032"/>
            <a:ext cx="1977631" cy="624137"/>
          </a:xfrm>
          <a:prstGeom prst="rect">
            <a:avLst/>
          </a:prstGeom>
          <a:solidFill>
            <a:srgbClr val="325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8" name="TextBox 97">
            <a:extLst>
              <a:ext uri="{FF2B5EF4-FFF2-40B4-BE49-F238E27FC236}">
                <a16:creationId xmlns:a16="http://schemas.microsoft.com/office/drawing/2014/main" id="{6C6FBD06-CEA5-4389-91BF-B5815F545820}"/>
              </a:ext>
            </a:extLst>
          </p:cNvPr>
          <p:cNvSpPr txBox="1"/>
          <p:nvPr/>
        </p:nvSpPr>
        <p:spPr>
          <a:xfrm>
            <a:off x="3275253" y="5388403"/>
            <a:ext cx="183617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Produces a lot of output</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9" name="TextBox 98">
            <a:extLst>
              <a:ext uri="{FF2B5EF4-FFF2-40B4-BE49-F238E27FC236}">
                <a16:creationId xmlns:a16="http://schemas.microsoft.com/office/drawing/2014/main" id="{CA9A5DD2-5881-49E0-A0CC-3133ECC926B9}"/>
              </a:ext>
            </a:extLst>
          </p:cNvPr>
          <p:cNvSpPr txBox="1"/>
          <p:nvPr/>
        </p:nvSpPr>
        <p:spPr>
          <a:xfrm>
            <a:off x="3275253" y="5977778"/>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Good at identifying and seizing opportunities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0" name="Rectangle 99">
            <a:extLst>
              <a:ext uri="{FF2B5EF4-FFF2-40B4-BE49-F238E27FC236}">
                <a16:creationId xmlns:a16="http://schemas.microsoft.com/office/drawing/2014/main" id="{BC028593-0EE0-4CF4-8A77-F14A141B35BF}"/>
              </a:ext>
            </a:extLst>
          </p:cNvPr>
          <p:cNvSpPr/>
          <p:nvPr/>
        </p:nvSpPr>
        <p:spPr>
          <a:xfrm>
            <a:off x="457021" y="4436547"/>
            <a:ext cx="1977631" cy="624137"/>
          </a:xfrm>
          <a:prstGeom prst="rect">
            <a:avLst/>
          </a:prstGeom>
          <a:solidFill>
            <a:srgbClr val="6E9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1" name="TextBox 100">
            <a:extLst>
              <a:ext uri="{FF2B5EF4-FFF2-40B4-BE49-F238E27FC236}">
                <a16:creationId xmlns:a16="http://schemas.microsoft.com/office/drawing/2014/main" id="{97A98507-6FDD-47D9-8215-8BC90730BC5B}"/>
              </a:ext>
            </a:extLst>
          </p:cNvPr>
          <p:cNvSpPr txBox="1"/>
          <p:nvPr/>
        </p:nvSpPr>
        <p:spPr>
          <a:xfrm>
            <a:off x="551940" y="4579989"/>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Is meticulous and checks things thoroughly</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2" name="Rectangle 101">
            <a:extLst>
              <a:ext uri="{FF2B5EF4-FFF2-40B4-BE49-F238E27FC236}">
                <a16:creationId xmlns:a16="http://schemas.microsoft.com/office/drawing/2014/main" id="{5402E832-976F-4992-97B1-0A8CCDD20121}"/>
              </a:ext>
            </a:extLst>
          </p:cNvPr>
          <p:cNvSpPr/>
          <p:nvPr/>
        </p:nvSpPr>
        <p:spPr>
          <a:xfrm>
            <a:off x="457021" y="5135634"/>
            <a:ext cx="1977631" cy="624137"/>
          </a:xfrm>
          <a:prstGeom prst="rect">
            <a:avLst/>
          </a:prstGeom>
          <a:solidFill>
            <a:srgbClr val="6E9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3" name="Rectangle 102">
            <a:extLst>
              <a:ext uri="{FF2B5EF4-FFF2-40B4-BE49-F238E27FC236}">
                <a16:creationId xmlns:a16="http://schemas.microsoft.com/office/drawing/2014/main" id="{D4DE7EBA-4D92-489A-8ACF-0582FF8D3839}"/>
              </a:ext>
            </a:extLst>
          </p:cNvPr>
          <p:cNvSpPr/>
          <p:nvPr/>
        </p:nvSpPr>
        <p:spPr>
          <a:xfrm>
            <a:off x="457021" y="5831032"/>
            <a:ext cx="1977631" cy="624137"/>
          </a:xfrm>
          <a:prstGeom prst="rect">
            <a:avLst/>
          </a:prstGeom>
          <a:solidFill>
            <a:srgbClr val="6E9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4" name="TextBox 103">
            <a:extLst>
              <a:ext uri="{FF2B5EF4-FFF2-40B4-BE49-F238E27FC236}">
                <a16:creationId xmlns:a16="http://schemas.microsoft.com/office/drawing/2014/main" id="{4617BB7E-B575-4800-A781-E1E89D52C8E6}"/>
              </a:ext>
            </a:extLst>
          </p:cNvPr>
          <p:cNvSpPr txBox="1"/>
          <p:nvPr/>
        </p:nvSpPr>
        <p:spPr>
          <a:xfrm>
            <a:off x="542231" y="5282144"/>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Adheres to timescales and meets deadlines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5" name="TextBox 104">
            <a:extLst>
              <a:ext uri="{FF2B5EF4-FFF2-40B4-BE49-F238E27FC236}">
                <a16:creationId xmlns:a16="http://schemas.microsoft.com/office/drawing/2014/main" id="{D93237A6-CD7C-48FE-AA61-A9C73C751414}"/>
              </a:ext>
            </a:extLst>
          </p:cNvPr>
          <p:cNvSpPr txBox="1"/>
          <p:nvPr/>
        </p:nvSpPr>
        <p:spPr>
          <a:xfrm>
            <a:off x="551940" y="5977778"/>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Keeps tasks moving and finishes of projects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pic>
        <p:nvPicPr>
          <p:cNvPr id="106" name="Graphic 105">
            <a:extLst>
              <a:ext uri="{FF2B5EF4-FFF2-40B4-BE49-F238E27FC236}">
                <a16:creationId xmlns:a16="http://schemas.microsoft.com/office/drawing/2014/main" id="{8CE82135-D4E2-408A-AAA9-2D6E8F59F6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5437" y="3991455"/>
            <a:ext cx="382486" cy="382486"/>
          </a:xfrm>
          <a:prstGeom prst="rect">
            <a:avLst/>
          </a:prstGeom>
        </p:spPr>
      </p:pic>
      <p:pic>
        <p:nvPicPr>
          <p:cNvPr id="107" name="Graphic 106">
            <a:extLst>
              <a:ext uri="{FF2B5EF4-FFF2-40B4-BE49-F238E27FC236}">
                <a16:creationId xmlns:a16="http://schemas.microsoft.com/office/drawing/2014/main" id="{5B6A35D3-FF63-4FE9-8DA4-B677D3B1D9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2124" y="3995488"/>
            <a:ext cx="382486" cy="382486"/>
          </a:xfrm>
          <a:prstGeom prst="rect">
            <a:avLst/>
          </a:prstGeom>
        </p:spPr>
      </p:pic>
      <p:pic>
        <p:nvPicPr>
          <p:cNvPr id="108" name="Graphic 107">
            <a:extLst>
              <a:ext uri="{FF2B5EF4-FFF2-40B4-BE49-F238E27FC236}">
                <a16:creationId xmlns:a16="http://schemas.microsoft.com/office/drawing/2014/main" id="{705183FA-B536-4A78-8CEE-649D479C92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44854" y="1317484"/>
            <a:ext cx="382486" cy="382486"/>
          </a:xfrm>
          <a:prstGeom prst="rect">
            <a:avLst/>
          </a:prstGeom>
        </p:spPr>
      </p:pic>
      <p:pic>
        <p:nvPicPr>
          <p:cNvPr id="109" name="Graphic 108">
            <a:extLst>
              <a:ext uri="{FF2B5EF4-FFF2-40B4-BE49-F238E27FC236}">
                <a16:creationId xmlns:a16="http://schemas.microsoft.com/office/drawing/2014/main" id="{C56B2378-B1FF-4159-9EAE-24ADE04DED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21541" y="1317484"/>
            <a:ext cx="382486" cy="382486"/>
          </a:xfrm>
          <a:prstGeom prst="rect">
            <a:avLst/>
          </a:prstGeom>
        </p:spPr>
      </p:pic>
      <p:pic>
        <p:nvPicPr>
          <p:cNvPr id="110" name="Graphic 109">
            <a:extLst>
              <a:ext uri="{FF2B5EF4-FFF2-40B4-BE49-F238E27FC236}">
                <a16:creationId xmlns:a16="http://schemas.microsoft.com/office/drawing/2014/main" id="{7B8DB97C-285E-4011-BD38-EA418B02D5B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98228" y="1317484"/>
            <a:ext cx="382486" cy="382486"/>
          </a:xfrm>
          <a:prstGeom prst="rect">
            <a:avLst/>
          </a:prstGeom>
        </p:spPr>
      </p:pic>
      <p:pic>
        <p:nvPicPr>
          <p:cNvPr id="111" name="Graphic 110">
            <a:extLst>
              <a:ext uri="{FF2B5EF4-FFF2-40B4-BE49-F238E27FC236}">
                <a16:creationId xmlns:a16="http://schemas.microsoft.com/office/drawing/2014/main" id="{3AC6DC7F-864C-44AB-A26F-EAE82363856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4915" y="1317484"/>
            <a:ext cx="382486" cy="382486"/>
          </a:xfrm>
          <a:prstGeom prst="rect">
            <a:avLst/>
          </a:prstGeom>
        </p:spPr>
      </p:pic>
      <p:pic>
        <p:nvPicPr>
          <p:cNvPr id="112" name="Graphic 111">
            <a:extLst>
              <a:ext uri="{FF2B5EF4-FFF2-40B4-BE49-F238E27FC236}">
                <a16:creationId xmlns:a16="http://schemas.microsoft.com/office/drawing/2014/main" id="{5D3D5816-283C-4663-A6DE-86D15021D27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178811" y="3991455"/>
            <a:ext cx="382486" cy="382486"/>
          </a:xfrm>
          <a:prstGeom prst="rect">
            <a:avLst/>
          </a:prstGeom>
        </p:spPr>
      </p:pic>
      <p:pic>
        <p:nvPicPr>
          <p:cNvPr id="113" name="Graphic 112">
            <a:extLst>
              <a:ext uri="{FF2B5EF4-FFF2-40B4-BE49-F238E27FC236}">
                <a16:creationId xmlns:a16="http://schemas.microsoft.com/office/drawing/2014/main" id="{86706AA7-2C5F-4E55-9AF0-0D46E12370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74914" y="3991455"/>
            <a:ext cx="382486" cy="382486"/>
          </a:xfrm>
          <a:prstGeom prst="rect">
            <a:avLst/>
          </a:prstGeom>
        </p:spPr>
      </p:pic>
      <p:sp>
        <p:nvSpPr>
          <p:cNvPr id="114" name="TextBox 113">
            <a:extLst>
              <a:ext uri="{FF2B5EF4-FFF2-40B4-BE49-F238E27FC236}">
                <a16:creationId xmlns:a16="http://schemas.microsoft.com/office/drawing/2014/main" id="{DD060C6C-FE87-426C-ADA7-FD16B93975FB}"/>
              </a:ext>
            </a:extLst>
          </p:cNvPr>
          <p:cNvSpPr txBox="1"/>
          <p:nvPr/>
        </p:nvSpPr>
        <p:spPr>
          <a:xfrm>
            <a:off x="3659013" y="13236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98861E"/>
                </a:solidFill>
                <a:effectLst/>
                <a:uLnTx/>
                <a:uFillTx/>
                <a:latin typeface="Arial" panose="020B0604020202020204" pitchFamily="34" charset="0"/>
                <a:ea typeface="+mn-ea"/>
                <a:cs typeface="Arial" panose="020B0604020202020204" pitchFamily="34" charset="0"/>
              </a:rPr>
              <a:t>OPTIMIST</a:t>
            </a:r>
            <a:endParaRPr kumimoji="0" lang="en-GB" sz="1100" b="0" i="0" u="none" strike="noStrike" kern="1200" cap="none" spc="0" normalizeH="0" baseline="0" noProof="0">
              <a:ln>
                <a:noFill/>
              </a:ln>
              <a:solidFill>
                <a:srgbClr val="98861E"/>
              </a:solidFill>
              <a:effectLst/>
              <a:uLnTx/>
              <a:uFillTx/>
              <a:latin typeface="Arial" panose="020B0604020202020204" pitchFamily="34" charset="0"/>
              <a:ea typeface="+mn-ea"/>
              <a:cs typeface="Arial" panose="020B0604020202020204" pitchFamily="34" charset="0"/>
            </a:endParaRPr>
          </a:p>
        </p:txBody>
      </p:sp>
      <p:sp>
        <p:nvSpPr>
          <p:cNvPr id="115" name="TextBox 114">
            <a:extLst>
              <a:ext uri="{FF2B5EF4-FFF2-40B4-BE49-F238E27FC236}">
                <a16:creationId xmlns:a16="http://schemas.microsoft.com/office/drawing/2014/main" id="{42AE3172-84BC-4478-AB85-A37C06CAD342}"/>
              </a:ext>
            </a:extLst>
          </p:cNvPr>
          <p:cNvSpPr txBox="1"/>
          <p:nvPr/>
        </p:nvSpPr>
        <p:spPr>
          <a:xfrm>
            <a:off x="935700" y="13236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D5C455"/>
                </a:solidFill>
                <a:effectLst/>
                <a:uLnTx/>
                <a:uFillTx/>
                <a:latin typeface="Arial" panose="020B0604020202020204" pitchFamily="34" charset="0"/>
                <a:ea typeface="+mn-ea"/>
                <a:cs typeface="Arial" panose="020B0604020202020204" pitchFamily="34" charset="0"/>
              </a:rPr>
              <a:t>SUPPORTER</a:t>
            </a:r>
            <a:endParaRPr kumimoji="0" lang="en-GB" sz="1100" b="0" i="0" u="none" strike="noStrike" kern="1200" cap="none" spc="0" normalizeH="0" baseline="0" noProof="0">
              <a:ln>
                <a:noFill/>
              </a:ln>
              <a:solidFill>
                <a:srgbClr val="D5C455"/>
              </a:solidFill>
              <a:effectLst/>
              <a:uLnTx/>
              <a:uFillTx/>
              <a:latin typeface="Arial" panose="020B0604020202020204" pitchFamily="34" charset="0"/>
              <a:ea typeface="+mn-ea"/>
              <a:cs typeface="Arial" panose="020B0604020202020204" pitchFamily="34" charset="0"/>
            </a:endParaRPr>
          </a:p>
        </p:txBody>
      </p:sp>
      <p:sp>
        <p:nvSpPr>
          <p:cNvPr id="116" name="TextBox 115">
            <a:extLst>
              <a:ext uri="{FF2B5EF4-FFF2-40B4-BE49-F238E27FC236}">
                <a16:creationId xmlns:a16="http://schemas.microsoft.com/office/drawing/2014/main" id="{5BDDA48D-4E69-4C2F-9E25-36603CD9B6FF}"/>
              </a:ext>
            </a:extLst>
          </p:cNvPr>
          <p:cNvSpPr txBox="1"/>
          <p:nvPr/>
        </p:nvSpPr>
        <p:spPr>
          <a:xfrm>
            <a:off x="6382326" y="13236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CA544A"/>
                </a:solidFill>
                <a:effectLst/>
                <a:uLnTx/>
                <a:uFillTx/>
                <a:latin typeface="Arial" panose="020B0604020202020204" pitchFamily="34" charset="0"/>
                <a:ea typeface="+mn-ea"/>
                <a:cs typeface="Arial" panose="020B0604020202020204" pitchFamily="34" charset="0"/>
              </a:rPr>
              <a:t>RELATOR</a:t>
            </a:r>
            <a:endParaRPr kumimoji="0" lang="en-GB" sz="1100" b="0" i="0" u="none" strike="noStrike" kern="1200" cap="none" spc="0" normalizeH="0" baseline="0" noProof="0">
              <a:ln>
                <a:noFill/>
              </a:ln>
              <a:solidFill>
                <a:srgbClr val="CA544A"/>
              </a:solidFill>
              <a:effectLst/>
              <a:uLnTx/>
              <a:uFillTx/>
              <a:latin typeface="Arial" panose="020B0604020202020204" pitchFamily="34" charset="0"/>
              <a:ea typeface="+mn-ea"/>
              <a:cs typeface="Arial" panose="020B0604020202020204" pitchFamily="34" charset="0"/>
            </a:endParaRPr>
          </a:p>
        </p:txBody>
      </p:sp>
      <p:sp>
        <p:nvSpPr>
          <p:cNvPr id="117" name="TextBox 116">
            <a:extLst>
              <a:ext uri="{FF2B5EF4-FFF2-40B4-BE49-F238E27FC236}">
                <a16:creationId xmlns:a16="http://schemas.microsoft.com/office/drawing/2014/main" id="{82165E8F-D131-4AA8-8016-B956D38EEBF4}"/>
              </a:ext>
            </a:extLst>
          </p:cNvPr>
          <p:cNvSpPr txBox="1"/>
          <p:nvPr/>
        </p:nvSpPr>
        <p:spPr>
          <a:xfrm>
            <a:off x="9105639" y="13236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891D15"/>
                </a:solidFill>
                <a:effectLst/>
                <a:uLnTx/>
                <a:uFillTx/>
                <a:latin typeface="Arial" panose="020B0604020202020204" pitchFamily="34" charset="0"/>
                <a:ea typeface="+mn-ea"/>
                <a:cs typeface="Arial" panose="020B0604020202020204" pitchFamily="34" charset="0"/>
              </a:rPr>
              <a:t>ASSERTOR</a:t>
            </a:r>
            <a:endParaRPr kumimoji="0" lang="en-GB" sz="1100" b="0" i="0" u="none" strike="noStrike" kern="1200" cap="none" spc="0" normalizeH="0" baseline="0" noProof="0">
              <a:ln>
                <a:noFill/>
              </a:ln>
              <a:solidFill>
                <a:srgbClr val="891D15"/>
              </a:solidFill>
              <a:effectLst/>
              <a:uLnTx/>
              <a:uFillTx/>
              <a:latin typeface="Arial" panose="020B0604020202020204" pitchFamily="34" charset="0"/>
              <a:ea typeface="+mn-ea"/>
              <a:cs typeface="Arial" panose="020B0604020202020204" pitchFamily="34" charset="0"/>
            </a:endParaRPr>
          </a:p>
        </p:txBody>
      </p:sp>
      <p:sp>
        <p:nvSpPr>
          <p:cNvPr id="118" name="TextBox 117">
            <a:extLst>
              <a:ext uri="{FF2B5EF4-FFF2-40B4-BE49-F238E27FC236}">
                <a16:creationId xmlns:a16="http://schemas.microsoft.com/office/drawing/2014/main" id="{5AC1D53A-6D1E-4AA5-9A7F-9EC2B05E0DEB}"/>
              </a:ext>
            </a:extLst>
          </p:cNvPr>
          <p:cNvSpPr txBox="1"/>
          <p:nvPr/>
        </p:nvSpPr>
        <p:spPr>
          <a:xfrm>
            <a:off x="3639596" y="40348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25E29"/>
                </a:solidFill>
                <a:effectLst/>
                <a:uLnTx/>
                <a:uFillTx/>
                <a:latin typeface="Arial" panose="020B0604020202020204" pitchFamily="34" charset="0"/>
                <a:ea typeface="+mn-ea"/>
                <a:cs typeface="Arial" panose="020B0604020202020204" pitchFamily="34" charset="0"/>
              </a:rPr>
              <a:t>STRIVER</a:t>
            </a:r>
            <a:endParaRPr kumimoji="0" lang="en-GB" sz="1100" b="0" i="0" u="none" strike="noStrike" kern="1200" cap="none" spc="0" normalizeH="0" baseline="0" noProof="0">
              <a:ln>
                <a:noFill/>
              </a:ln>
              <a:solidFill>
                <a:srgbClr val="325E29"/>
              </a:solidFill>
              <a:effectLst/>
              <a:uLnTx/>
              <a:uFillTx/>
              <a:latin typeface="Arial" panose="020B0604020202020204" pitchFamily="34" charset="0"/>
              <a:ea typeface="+mn-ea"/>
              <a:cs typeface="Arial" panose="020B0604020202020204" pitchFamily="34" charset="0"/>
            </a:endParaRPr>
          </a:p>
        </p:txBody>
      </p:sp>
      <p:sp>
        <p:nvSpPr>
          <p:cNvPr id="119" name="TextBox 118">
            <a:extLst>
              <a:ext uri="{FF2B5EF4-FFF2-40B4-BE49-F238E27FC236}">
                <a16:creationId xmlns:a16="http://schemas.microsoft.com/office/drawing/2014/main" id="{CF54BF1B-CD16-4924-8392-98E2C84B302B}"/>
              </a:ext>
            </a:extLst>
          </p:cNvPr>
          <p:cNvSpPr txBox="1"/>
          <p:nvPr/>
        </p:nvSpPr>
        <p:spPr>
          <a:xfrm>
            <a:off x="916283" y="40348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6E9D58"/>
                </a:solidFill>
                <a:effectLst/>
                <a:uLnTx/>
                <a:uFillTx/>
                <a:latin typeface="Arial" panose="020B0604020202020204" pitchFamily="34" charset="0"/>
                <a:ea typeface="+mn-ea"/>
                <a:cs typeface="Arial" panose="020B0604020202020204" pitchFamily="34" charset="0"/>
              </a:rPr>
              <a:t>FINISHER</a:t>
            </a:r>
            <a:endParaRPr kumimoji="0" lang="en-GB" sz="1100" b="0" i="0" u="none" strike="noStrike" kern="1200" cap="none" spc="0" normalizeH="0" baseline="0" noProof="0">
              <a:ln>
                <a:noFill/>
              </a:ln>
              <a:solidFill>
                <a:srgbClr val="6E9D58"/>
              </a:solidFill>
              <a:effectLst/>
              <a:uLnTx/>
              <a:uFillTx/>
              <a:latin typeface="Arial" panose="020B0604020202020204" pitchFamily="34" charset="0"/>
              <a:ea typeface="+mn-ea"/>
              <a:cs typeface="Arial" panose="020B0604020202020204" pitchFamily="34" charset="0"/>
            </a:endParaRPr>
          </a:p>
        </p:txBody>
      </p:sp>
      <p:sp>
        <p:nvSpPr>
          <p:cNvPr id="120" name="TextBox 119">
            <a:extLst>
              <a:ext uri="{FF2B5EF4-FFF2-40B4-BE49-F238E27FC236}">
                <a16:creationId xmlns:a16="http://schemas.microsoft.com/office/drawing/2014/main" id="{BB824E54-4501-4DA7-B91C-527340DA4A4E}"/>
              </a:ext>
            </a:extLst>
          </p:cNvPr>
          <p:cNvSpPr txBox="1"/>
          <p:nvPr/>
        </p:nvSpPr>
        <p:spPr>
          <a:xfrm>
            <a:off x="6362909" y="40348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8EAAD7"/>
                </a:solidFill>
                <a:effectLst/>
                <a:uLnTx/>
                <a:uFillTx/>
                <a:latin typeface="Arial" panose="020B0604020202020204" pitchFamily="34" charset="0"/>
                <a:ea typeface="+mn-ea"/>
                <a:cs typeface="Arial" panose="020B0604020202020204" pitchFamily="34" charset="0"/>
              </a:rPr>
              <a:t>INNOVATOR</a:t>
            </a:r>
            <a:endParaRPr kumimoji="0" lang="en-GB" sz="1100" b="0" i="0" u="none" strike="noStrike" kern="1200" cap="none" spc="0" normalizeH="0" baseline="0" noProof="0">
              <a:ln>
                <a:noFill/>
              </a:ln>
              <a:solidFill>
                <a:srgbClr val="8EAAD7"/>
              </a:solidFill>
              <a:effectLst/>
              <a:uLnTx/>
              <a:uFillTx/>
              <a:latin typeface="Arial" panose="020B0604020202020204" pitchFamily="34" charset="0"/>
              <a:ea typeface="+mn-ea"/>
              <a:cs typeface="Arial" panose="020B0604020202020204" pitchFamily="34" charset="0"/>
            </a:endParaRPr>
          </a:p>
        </p:txBody>
      </p:sp>
      <p:sp>
        <p:nvSpPr>
          <p:cNvPr id="121" name="TextBox 120">
            <a:extLst>
              <a:ext uri="{FF2B5EF4-FFF2-40B4-BE49-F238E27FC236}">
                <a16:creationId xmlns:a16="http://schemas.microsoft.com/office/drawing/2014/main" id="{FC35D9DB-3356-418F-8AC4-90B87B372A01}"/>
              </a:ext>
            </a:extLst>
          </p:cNvPr>
          <p:cNvSpPr txBox="1"/>
          <p:nvPr/>
        </p:nvSpPr>
        <p:spPr>
          <a:xfrm>
            <a:off x="9086222" y="4034828"/>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46294"/>
                </a:solidFill>
                <a:effectLst/>
                <a:uLnTx/>
                <a:uFillTx/>
                <a:latin typeface="Arial" panose="020B0604020202020204" pitchFamily="34" charset="0"/>
                <a:ea typeface="+mn-ea"/>
                <a:cs typeface="Arial" panose="020B0604020202020204" pitchFamily="34" charset="0"/>
              </a:rPr>
              <a:t>ANALYST</a:t>
            </a:r>
            <a:endParaRPr kumimoji="0" lang="en-GB" sz="1100" b="0" i="0" u="none" strike="noStrike" kern="1200" cap="none" spc="0" normalizeH="0" baseline="0" noProof="0">
              <a:ln>
                <a:noFill/>
              </a:ln>
              <a:solidFill>
                <a:srgbClr val="446294"/>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00337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6AB2E63-B02C-6CDE-377B-5F6B7B59C31D}"/>
              </a:ext>
            </a:extLst>
          </p:cNvPr>
          <p:cNvPicPr>
            <a:picLocks noChangeAspect="1"/>
          </p:cNvPicPr>
          <p:nvPr/>
        </p:nvPicPr>
        <p:blipFill>
          <a:blip r:embed="rId3"/>
          <a:srcRect t="9758" r="422" b="12456"/>
          <a:stretch>
            <a:fillRect/>
          </a:stretch>
        </p:blipFill>
        <p:spPr>
          <a:xfrm>
            <a:off x="5704569" y="-12700"/>
            <a:ext cx="6492875" cy="6870700"/>
          </a:xfrm>
          <a:custGeom>
            <a:avLst/>
            <a:gdLst>
              <a:gd name="connsiteX0" fmla="*/ 6492875 w 6492875"/>
              <a:gd name="connsiteY0" fmla="*/ 0 h 6870700"/>
              <a:gd name="connsiteX1" fmla="*/ 6492875 w 6492875"/>
              <a:gd name="connsiteY1" fmla="*/ 6870700 h 6870700"/>
              <a:gd name="connsiteX2" fmla="*/ 0 w 6492875"/>
              <a:gd name="connsiteY2" fmla="*/ 6870700 h 6870700"/>
              <a:gd name="connsiteX3" fmla="*/ 16328 w 6492875"/>
              <a:gd name="connsiteY3" fmla="*/ 1567543 h 6870700"/>
            </a:gdLst>
            <a:ahLst/>
            <a:cxnLst>
              <a:cxn ang="0">
                <a:pos x="connsiteX0" y="connsiteY0"/>
              </a:cxn>
              <a:cxn ang="0">
                <a:pos x="connsiteX1" y="connsiteY1"/>
              </a:cxn>
              <a:cxn ang="0">
                <a:pos x="connsiteX2" y="connsiteY2"/>
              </a:cxn>
              <a:cxn ang="0">
                <a:pos x="connsiteX3" y="connsiteY3"/>
              </a:cxn>
            </a:cxnLst>
            <a:rect l="l" t="t" r="r" b="b"/>
            <a:pathLst>
              <a:path w="6492875" h="6870700">
                <a:moveTo>
                  <a:pt x="6492875" y="0"/>
                </a:moveTo>
                <a:lnTo>
                  <a:pt x="6492875" y="6870700"/>
                </a:lnTo>
                <a:lnTo>
                  <a:pt x="0" y="6870700"/>
                </a:lnTo>
                <a:cubicBezTo>
                  <a:pt x="5443" y="5102981"/>
                  <a:pt x="10885" y="3335262"/>
                  <a:pt x="16328" y="1567543"/>
                </a:cubicBezTo>
                <a:close/>
              </a:path>
            </a:pathLst>
          </a:custGeom>
        </p:spPr>
      </p:pic>
      <p:sp>
        <p:nvSpPr>
          <p:cNvPr id="5" name="Text Placeholder 4">
            <a:extLst>
              <a:ext uri="{FF2B5EF4-FFF2-40B4-BE49-F238E27FC236}">
                <a16:creationId xmlns:a16="http://schemas.microsoft.com/office/drawing/2014/main" id="{8FC9DC83-6965-E4C6-5A0B-10C9E52210EA}"/>
              </a:ext>
            </a:extLst>
          </p:cNvPr>
          <p:cNvSpPr>
            <a:spLocks noGrp="1"/>
          </p:cNvSpPr>
          <p:nvPr>
            <p:ph type="body" sz="quarter" idx="10"/>
          </p:nvPr>
        </p:nvSpPr>
        <p:spPr>
          <a:xfrm>
            <a:off x="741477" y="5076622"/>
            <a:ext cx="3590780" cy="1229706"/>
          </a:xfrm>
        </p:spPr>
        <p:txBody>
          <a:bodyPr/>
          <a:lstStyle/>
          <a:p>
            <a:r>
              <a:rPr lang="en-GB" dirty="0"/>
              <a:t>Coaching Ball</a:t>
            </a:r>
          </a:p>
        </p:txBody>
      </p:sp>
    </p:spTree>
    <p:extLst>
      <p:ext uri="{BB962C8B-B14F-4D97-AF65-F5344CB8AC3E}">
        <p14:creationId xmlns:p14="http://schemas.microsoft.com/office/powerpoint/2010/main" val="1584068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1D5C43BC-3B81-9DEA-CA92-E1AE248F9E65}"/>
              </a:ext>
            </a:extLst>
          </p:cNvPr>
          <p:cNvSpPr>
            <a:spLocks noGrp="1"/>
          </p:cNvSpPr>
          <p:nvPr>
            <p:ph sz="half" idx="2"/>
          </p:nvPr>
        </p:nvSpPr>
        <p:spPr>
          <a:xfrm>
            <a:off x="5819211" y="2278833"/>
            <a:ext cx="5181600" cy="3382479"/>
          </a:xfrm>
        </p:spPr>
        <p:txBody>
          <a:bodyPr/>
          <a:lstStyle/>
          <a:p>
            <a:r>
              <a:rPr lang="en-US" sz="1800" dirty="0"/>
              <a:t>Useful activity to help us understand how we all work together? </a:t>
            </a:r>
          </a:p>
          <a:p>
            <a:endParaRPr lang="en-US" sz="1800" dirty="0"/>
          </a:p>
          <a:p>
            <a:r>
              <a:rPr lang="en-US" sz="1800" dirty="0"/>
              <a:t>It is a chance to show appreciation of our Strengths &amp; Skills</a:t>
            </a:r>
          </a:p>
          <a:p>
            <a:endParaRPr lang="en-US" sz="1800" dirty="0"/>
          </a:p>
          <a:p>
            <a:r>
              <a:rPr lang="en-US" sz="1800" dirty="0"/>
              <a:t>Whilst taking part in this activity try to ‘Think about how it feels to receive this feedback’</a:t>
            </a:r>
          </a:p>
          <a:p>
            <a:endParaRPr lang="en-US" sz="1800" dirty="0"/>
          </a:p>
          <a:p>
            <a:r>
              <a:rPr lang="en-US" sz="1800" dirty="0"/>
              <a:t>Let’s have fun!</a:t>
            </a:r>
          </a:p>
        </p:txBody>
      </p:sp>
      <p:sp>
        <p:nvSpPr>
          <p:cNvPr id="2" name="Title 1">
            <a:extLst>
              <a:ext uri="{FF2B5EF4-FFF2-40B4-BE49-F238E27FC236}">
                <a16:creationId xmlns:a16="http://schemas.microsoft.com/office/drawing/2014/main" id="{60614A00-6662-1079-1241-CFA42F75FB5D}"/>
              </a:ext>
            </a:extLst>
          </p:cNvPr>
          <p:cNvSpPr>
            <a:spLocks noGrp="1"/>
          </p:cNvSpPr>
          <p:nvPr>
            <p:ph type="title"/>
          </p:nvPr>
        </p:nvSpPr>
        <p:spPr>
          <a:xfrm>
            <a:off x="339437" y="434253"/>
            <a:ext cx="10515600" cy="720291"/>
          </a:xfrm>
        </p:spPr>
        <p:txBody>
          <a:bodyPr anchor="ctr">
            <a:normAutofit/>
          </a:bodyPr>
          <a:lstStyle/>
          <a:p>
            <a:r>
              <a:rPr lang="en-GB" dirty="0"/>
              <a:t>Making Connections</a:t>
            </a:r>
          </a:p>
        </p:txBody>
      </p:sp>
      <p:pic>
        <p:nvPicPr>
          <p:cNvPr id="7" name="Content Placeholder 6" descr="Social network outline">
            <a:extLst>
              <a:ext uri="{FF2B5EF4-FFF2-40B4-BE49-F238E27FC236}">
                <a16:creationId xmlns:a16="http://schemas.microsoft.com/office/drawing/2014/main" id="{DD4D3BC2-CA98-4377-F6D8-16559D19D77A}"/>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9280" b="6625"/>
          <a:stretch/>
        </p:blipFill>
        <p:spPr>
          <a:xfrm>
            <a:off x="485211" y="1815548"/>
            <a:ext cx="4837849" cy="4068417"/>
          </a:xfrm>
        </p:spPr>
      </p:pic>
    </p:spTree>
    <p:extLst>
      <p:ext uri="{BB962C8B-B14F-4D97-AF65-F5344CB8AC3E}">
        <p14:creationId xmlns:p14="http://schemas.microsoft.com/office/powerpoint/2010/main" val="1907242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315" y="2349338"/>
            <a:ext cx="3384424" cy="2476378"/>
          </a:xfrm>
        </p:spPr>
        <p:txBody>
          <a:bodyPr>
            <a:normAutofit/>
          </a:bodyPr>
          <a:lstStyle/>
          <a:p>
            <a:r>
              <a:rPr kumimoji="0" lang="en-GB" sz="4400" b="1" i="0" u="none" strike="noStrike" kern="1200" cap="none" spc="0" normalizeH="0" baseline="0" noProof="0" dirty="0">
                <a:ln>
                  <a:noFill/>
                </a:ln>
                <a:effectLst/>
                <a:uLnTx/>
                <a:uFillTx/>
                <a:ea typeface="+mj-ea"/>
                <a:cs typeface="+mj-cs"/>
              </a:rPr>
              <a:t>The Eight Work Roles </a:t>
            </a:r>
            <a:endParaRPr lang="en-GB" sz="44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1874" y="714083"/>
            <a:ext cx="5926829" cy="5746888"/>
          </a:xfrm>
          <a:prstGeom prst="rect">
            <a:avLst/>
          </a:prstGeom>
        </p:spPr>
      </p:pic>
    </p:spTree>
    <p:extLst>
      <p:ext uri="{BB962C8B-B14F-4D97-AF65-F5344CB8AC3E}">
        <p14:creationId xmlns:p14="http://schemas.microsoft.com/office/powerpoint/2010/main" val="2306342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142684" y="907729"/>
            <a:ext cx="4096010" cy="5300213"/>
          </a:xfrm>
          <a:prstGeom prst="rect">
            <a:avLst/>
          </a:prstGeom>
          <a:solidFill>
            <a:srgbClr val="82A2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5" name="Rectangle 24"/>
          <p:cNvSpPr/>
          <p:nvPr/>
        </p:nvSpPr>
        <p:spPr>
          <a:xfrm>
            <a:off x="6077210" y="162292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Oval 26"/>
          <p:cNvSpPr/>
          <p:nvPr/>
        </p:nvSpPr>
        <p:spPr>
          <a:xfrm>
            <a:off x="7473920" y="105264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32" name="Straight Connector 31"/>
          <p:cNvCxnSpPr/>
          <p:nvPr/>
        </p:nvCxnSpPr>
        <p:spPr>
          <a:xfrm>
            <a:off x="6310717" y="3875657"/>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970475" y="913019"/>
            <a:ext cx="4096010" cy="5300213"/>
          </a:xfrm>
          <a:prstGeom prst="rect">
            <a:avLst/>
          </a:prstGeom>
          <a:solidFill>
            <a:srgbClr val="446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p:cNvSpPr/>
          <p:nvPr/>
        </p:nvSpPr>
        <p:spPr>
          <a:xfrm>
            <a:off x="1905001" y="162821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p:cNvSpPr/>
          <p:nvPr/>
        </p:nvSpPr>
        <p:spPr>
          <a:xfrm>
            <a:off x="3301711" y="105793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6" name="TextBox 25"/>
          <p:cNvSpPr txBox="1"/>
          <p:nvPr/>
        </p:nvSpPr>
        <p:spPr>
          <a:xfrm>
            <a:off x="1981199" y="2586305"/>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ANALYST</a:t>
            </a:r>
          </a:p>
        </p:txBody>
      </p:sp>
      <p:sp>
        <p:nvSpPr>
          <p:cNvPr id="10" name="Rectangle 9"/>
          <p:cNvSpPr/>
          <p:nvPr/>
        </p:nvSpPr>
        <p:spPr>
          <a:xfrm>
            <a:off x="2093934" y="2986416"/>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Analysts</a:t>
            </a:r>
            <a:r>
              <a:rPr kumimoji="0" lang="en-GB" sz="1600" b="0" i="0" u="none" strike="noStrike" kern="1200" cap="none" spc="0" normalizeH="0" baseline="0" noProof="0">
                <a:ln>
                  <a:noFill/>
                </a:ln>
                <a:solidFill>
                  <a:prstClr val="white"/>
                </a:solidFill>
                <a:effectLst/>
                <a:uLnTx/>
                <a:uFillTx/>
                <a:latin typeface="Arial"/>
                <a:ea typeface="+mn-ea"/>
                <a:cs typeface="+mn-cs"/>
              </a:rPr>
              <a:t> use their intellect and expertise to break down and evaluate information. They seek the right answer. </a:t>
            </a:r>
          </a:p>
        </p:txBody>
      </p:sp>
      <p:sp>
        <p:nvSpPr>
          <p:cNvPr id="8" name="Content Placeholder 4"/>
          <p:cNvSpPr txBox="1">
            <a:spLocks/>
          </p:cNvSpPr>
          <p:nvPr/>
        </p:nvSpPr>
        <p:spPr>
          <a:xfrm>
            <a:off x="2008554" y="3944325"/>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71500" marR="0" lvl="2" indent="-34290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Skilled at evaluating various sources of information</a:t>
            </a:r>
          </a:p>
          <a:p>
            <a:pPr marL="571500" marR="0" lvl="2" indent="-34290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Likely to take a logical approach to </a:t>
            </a:r>
            <a:br>
              <a:rPr kumimoji="0" lang="en-GB" sz="1600" b="0" i="0" u="none" strike="noStrike" kern="1200" cap="none" spc="0" normalizeH="0" baseline="0" noProof="0">
                <a:ln>
                  <a:noFill/>
                </a:ln>
                <a:solidFill>
                  <a:prstClr val="white"/>
                </a:solidFill>
                <a:effectLst/>
                <a:uLnTx/>
                <a:uFillTx/>
                <a:latin typeface="Arial"/>
                <a:ea typeface="+mn-ea"/>
                <a:cs typeface="+mn-cs"/>
              </a:rPr>
            </a:br>
            <a:r>
              <a:rPr kumimoji="0" lang="en-GB" sz="1600" b="0" i="0" u="none" strike="noStrike" kern="1200" cap="none" spc="0" normalizeH="0" baseline="0" noProof="0">
                <a:ln>
                  <a:noFill/>
                </a:ln>
                <a:solidFill>
                  <a:prstClr val="white"/>
                </a:solidFill>
                <a:effectLst/>
                <a:uLnTx/>
                <a:uFillTx/>
                <a:latin typeface="Arial"/>
                <a:ea typeface="+mn-ea"/>
                <a:cs typeface="+mn-cs"/>
              </a:rPr>
              <a:t>problem solving</a:t>
            </a:r>
          </a:p>
          <a:p>
            <a:pPr marL="571500" marR="0" lvl="2" indent="-34290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Typically inclined to explore all the </a:t>
            </a:r>
            <a:br>
              <a:rPr kumimoji="0" lang="en-GB" sz="1600" b="0" i="0" u="none" strike="noStrike" kern="1200" cap="none" spc="0" normalizeH="0" baseline="0" noProof="0">
                <a:ln>
                  <a:noFill/>
                </a:ln>
                <a:solidFill>
                  <a:prstClr val="white"/>
                </a:solidFill>
                <a:effectLst/>
                <a:uLnTx/>
                <a:uFillTx/>
                <a:latin typeface="Arial"/>
                <a:ea typeface="+mn-ea"/>
                <a:cs typeface="+mn-cs"/>
              </a:rPr>
            </a:br>
            <a:r>
              <a:rPr kumimoji="0" lang="en-GB" sz="1600" b="0" i="0" u="none" strike="noStrike" kern="1200" cap="none" spc="0" normalizeH="0" baseline="0" noProof="0">
                <a:ln>
                  <a:noFill/>
                </a:ln>
                <a:solidFill>
                  <a:prstClr val="white"/>
                </a:solidFill>
                <a:effectLst/>
                <a:uLnTx/>
                <a:uFillTx/>
                <a:latin typeface="Arial"/>
                <a:ea typeface="+mn-ea"/>
                <a:cs typeface="+mn-cs"/>
              </a:rPr>
              <a:t>available possibilities</a:t>
            </a: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p:txBody>
      </p:sp>
      <p:cxnSp>
        <p:nvCxnSpPr>
          <p:cNvPr id="17" name="Straight Connector 16"/>
          <p:cNvCxnSpPr/>
          <p:nvPr/>
        </p:nvCxnSpPr>
        <p:spPr>
          <a:xfrm>
            <a:off x="2149232" y="3856606"/>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153408" y="2586580"/>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INNOVATOR</a:t>
            </a:r>
          </a:p>
        </p:txBody>
      </p:sp>
      <p:sp>
        <p:nvSpPr>
          <p:cNvPr id="29" name="Rectangle 28"/>
          <p:cNvSpPr/>
          <p:nvPr/>
        </p:nvSpPr>
        <p:spPr>
          <a:xfrm>
            <a:off x="6266143" y="2960539"/>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Innovators </a:t>
            </a:r>
            <a:r>
              <a:rPr kumimoji="0" lang="en-GB" sz="1600" b="0" i="0" u="none" strike="noStrike" kern="1200" cap="none" spc="0" normalizeH="0" baseline="0" noProof="0">
                <a:ln>
                  <a:noFill/>
                </a:ln>
                <a:solidFill>
                  <a:prstClr val="white"/>
                </a:solidFill>
                <a:effectLst/>
                <a:uLnTx/>
                <a:uFillTx/>
                <a:latin typeface="Arial"/>
                <a:ea typeface="+mn-ea"/>
                <a:cs typeface="+mn-cs"/>
              </a:rPr>
              <a:t>take a creative approach to problem solving and often develop </a:t>
            </a:r>
            <a:br>
              <a:rPr kumimoji="0" lang="en-GB" sz="1600" b="0" i="0" u="none" strike="noStrike" kern="1200" cap="none" spc="0" normalizeH="0" baseline="0" noProof="0">
                <a:ln>
                  <a:noFill/>
                </a:ln>
                <a:solidFill>
                  <a:prstClr val="white"/>
                </a:solidFill>
                <a:effectLst/>
                <a:uLnTx/>
                <a:uFillTx/>
                <a:latin typeface="Arial"/>
                <a:ea typeface="+mn-ea"/>
                <a:cs typeface="+mn-cs"/>
              </a:rPr>
            </a:br>
            <a:r>
              <a:rPr kumimoji="0" lang="en-GB" sz="1600" b="0" i="0" u="none" strike="noStrike" kern="1200" cap="none" spc="0" normalizeH="0" baseline="0" noProof="0">
                <a:ln>
                  <a:noFill/>
                </a:ln>
                <a:solidFill>
                  <a:prstClr val="white"/>
                </a:solidFill>
                <a:effectLst/>
                <a:uLnTx/>
                <a:uFillTx/>
                <a:latin typeface="Arial"/>
                <a:ea typeface="+mn-ea"/>
                <a:cs typeface="+mn-cs"/>
              </a:rPr>
              <a:t>long-term strategies</a:t>
            </a:r>
          </a:p>
        </p:txBody>
      </p:sp>
      <p:sp>
        <p:nvSpPr>
          <p:cNvPr id="30" name="Content Placeholder 4"/>
          <p:cNvSpPr txBox="1">
            <a:spLocks/>
          </p:cNvSpPr>
          <p:nvPr/>
        </p:nvSpPr>
        <p:spPr>
          <a:xfrm>
            <a:off x="6180763" y="3975162"/>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Typically provide original solutions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Tend to offer unconventional and valuable insights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likely to have a vision for the future</a:t>
            </a: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324" y="1038460"/>
            <a:ext cx="1448753" cy="1457325"/>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3145" y="1072749"/>
            <a:ext cx="1380173" cy="1388745"/>
          </a:xfrm>
          <a:prstGeom prst="rect">
            <a:avLst/>
          </a:prstGeom>
        </p:spPr>
      </p:pic>
    </p:spTree>
    <p:extLst>
      <p:ext uri="{BB962C8B-B14F-4D97-AF65-F5344CB8AC3E}">
        <p14:creationId xmlns:p14="http://schemas.microsoft.com/office/powerpoint/2010/main" val="1531782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6142684" y="907729"/>
            <a:ext cx="4096010" cy="5300213"/>
          </a:xfrm>
          <a:prstGeom prst="rect">
            <a:avLst/>
          </a:prstGeom>
          <a:solidFill>
            <a:srgbClr val="851D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9" name="Rectangle 38"/>
          <p:cNvSpPr/>
          <p:nvPr/>
        </p:nvSpPr>
        <p:spPr>
          <a:xfrm>
            <a:off x="6077210" y="162292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40" name="Oval 39"/>
          <p:cNvSpPr/>
          <p:nvPr/>
        </p:nvSpPr>
        <p:spPr>
          <a:xfrm>
            <a:off x="7473920" y="105264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41" name="Straight Connector 40"/>
          <p:cNvCxnSpPr/>
          <p:nvPr/>
        </p:nvCxnSpPr>
        <p:spPr>
          <a:xfrm>
            <a:off x="6310717" y="3875657"/>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1970475" y="913019"/>
            <a:ext cx="4096010" cy="5300213"/>
          </a:xfrm>
          <a:prstGeom prst="rect">
            <a:avLst/>
          </a:prstGeom>
          <a:solidFill>
            <a:srgbClr val="CB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43" name="Rectangle 42"/>
          <p:cNvSpPr/>
          <p:nvPr/>
        </p:nvSpPr>
        <p:spPr>
          <a:xfrm>
            <a:off x="1905001" y="162821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44" name="Oval 43"/>
          <p:cNvSpPr/>
          <p:nvPr/>
        </p:nvSpPr>
        <p:spPr>
          <a:xfrm>
            <a:off x="3301711" y="105793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45" name="Straight Connector 44"/>
          <p:cNvCxnSpPr/>
          <p:nvPr/>
        </p:nvCxnSpPr>
        <p:spPr>
          <a:xfrm>
            <a:off x="2149232" y="3856606"/>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7473920" y="105264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TextBox 19"/>
          <p:cNvSpPr txBox="1"/>
          <p:nvPr/>
        </p:nvSpPr>
        <p:spPr>
          <a:xfrm>
            <a:off x="1981199" y="2564446"/>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RELATOR</a:t>
            </a:r>
          </a:p>
        </p:txBody>
      </p:sp>
      <p:sp>
        <p:nvSpPr>
          <p:cNvPr id="21" name="Rectangle 20"/>
          <p:cNvSpPr/>
          <p:nvPr/>
        </p:nvSpPr>
        <p:spPr>
          <a:xfrm>
            <a:off x="2093934" y="2964557"/>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Relators </a:t>
            </a:r>
            <a:r>
              <a:rPr kumimoji="0" lang="en-GB" sz="1600" b="0" i="0" u="none" strike="noStrike" kern="1200" cap="none" spc="0" normalizeH="0" baseline="0" noProof="0">
                <a:ln>
                  <a:noFill/>
                </a:ln>
                <a:solidFill>
                  <a:prstClr val="white"/>
                </a:solidFill>
                <a:effectLst/>
                <a:uLnTx/>
                <a:uFillTx/>
                <a:latin typeface="Arial"/>
                <a:ea typeface="+mn-ea"/>
                <a:cs typeface="+mn-cs"/>
              </a:rPr>
              <a:t>actively communicate with others and can help improve the social interaction.  </a:t>
            </a:r>
          </a:p>
        </p:txBody>
      </p:sp>
      <p:sp>
        <p:nvSpPr>
          <p:cNvPr id="22" name="Content Placeholder 4"/>
          <p:cNvSpPr txBox="1">
            <a:spLocks/>
          </p:cNvSpPr>
          <p:nvPr/>
        </p:nvSpPr>
        <p:spPr>
          <a:xfrm>
            <a:off x="2008554" y="3994103"/>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Typically communicate information effectively to others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Tend to interact confidently with other </a:t>
            </a:r>
            <a:br>
              <a:rPr kumimoji="0" lang="en-GB" sz="1600" b="0" i="0" u="none" strike="noStrike" kern="1200" cap="none" spc="0" normalizeH="0" baseline="0" noProof="0">
                <a:ln>
                  <a:noFill/>
                </a:ln>
                <a:solidFill>
                  <a:prstClr val="white"/>
                </a:solidFill>
                <a:effectLst/>
                <a:uLnTx/>
                <a:uFillTx/>
                <a:latin typeface="Arial"/>
                <a:ea typeface="+mn-ea"/>
                <a:cs typeface="+mn-cs"/>
              </a:rPr>
            </a:br>
            <a:r>
              <a:rPr kumimoji="0" lang="en-GB" sz="1600" b="0" i="0" u="none" strike="noStrike" kern="1200" cap="none" spc="0" normalizeH="0" baseline="0" noProof="0">
                <a:ln>
                  <a:noFill/>
                </a:ln>
                <a:solidFill>
                  <a:prstClr val="white"/>
                </a:solidFill>
                <a:effectLst/>
                <a:uLnTx/>
                <a:uFillTx/>
                <a:latin typeface="Arial"/>
                <a:ea typeface="+mn-ea"/>
                <a:cs typeface="+mn-cs"/>
              </a:rPr>
              <a:t>people</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likely to make a positive impression upon others</a:t>
            </a: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p:txBody>
      </p:sp>
      <p:sp>
        <p:nvSpPr>
          <p:cNvPr id="30" name="TextBox 29"/>
          <p:cNvSpPr txBox="1"/>
          <p:nvPr/>
        </p:nvSpPr>
        <p:spPr>
          <a:xfrm>
            <a:off x="6153408" y="2564446"/>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ASSERTOR</a:t>
            </a:r>
          </a:p>
        </p:txBody>
      </p:sp>
      <p:sp>
        <p:nvSpPr>
          <p:cNvPr id="31" name="Rectangle 30"/>
          <p:cNvSpPr/>
          <p:nvPr/>
        </p:nvSpPr>
        <p:spPr>
          <a:xfrm>
            <a:off x="6266143" y="2964557"/>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Assertors </a:t>
            </a:r>
            <a:r>
              <a:rPr kumimoji="0" lang="en-GB" sz="1600" b="0" i="0" u="none" strike="noStrike" kern="1200" cap="none" spc="0" normalizeH="0" baseline="0" noProof="0">
                <a:ln>
                  <a:noFill/>
                </a:ln>
                <a:solidFill>
                  <a:prstClr val="white"/>
                </a:solidFill>
                <a:effectLst/>
                <a:uLnTx/>
                <a:uFillTx/>
                <a:latin typeface="Arial"/>
                <a:ea typeface="+mn-ea"/>
                <a:cs typeface="+mn-cs"/>
              </a:rPr>
              <a:t>readily take control of situations and coordinate people well. They prefer to be the leader.   </a:t>
            </a:r>
          </a:p>
        </p:txBody>
      </p:sp>
      <p:sp>
        <p:nvSpPr>
          <p:cNvPr id="32" name="Content Placeholder 4"/>
          <p:cNvSpPr txBox="1">
            <a:spLocks/>
          </p:cNvSpPr>
          <p:nvPr/>
        </p:nvSpPr>
        <p:spPr>
          <a:xfrm>
            <a:off x="6180763" y="3994103"/>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likely to give clear direction to others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Tend to be purposeful and confident in their decision-making</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Typically try to encourage and empower others</a:t>
            </a: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7498" y="1087844"/>
            <a:ext cx="1371600" cy="1380173"/>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1871" y="1057257"/>
            <a:ext cx="1388745" cy="1388745"/>
          </a:xfrm>
          <a:prstGeom prst="rect">
            <a:avLst/>
          </a:prstGeom>
        </p:spPr>
      </p:pic>
    </p:spTree>
    <p:extLst>
      <p:ext uri="{BB962C8B-B14F-4D97-AF65-F5344CB8AC3E}">
        <p14:creationId xmlns:p14="http://schemas.microsoft.com/office/powerpoint/2010/main" val="3586132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6142684" y="907729"/>
            <a:ext cx="4096010" cy="5300213"/>
          </a:xfrm>
          <a:prstGeom prst="rect">
            <a:avLst/>
          </a:prstGeom>
          <a:solidFill>
            <a:srgbClr val="CFC3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6" name="Rectangle 25"/>
          <p:cNvSpPr/>
          <p:nvPr/>
        </p:nvSpPr>
        <p:spPr>
          <a:xfrm>
            <a:off x="6077210" y="162292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Oval 26"/>
          <p:cNvSpPr/>
          <p:nvPr/>
        </p:nvSpPr>
        <p:spPr>
          <a:xfrm>
            <a:off x="7473920" y="105264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33" name="Straight Connector 32"/>
          <p:cNvCxnSpPr/>
          <p:nvPr/>
        </p:nvCxnSpPr>
        <p:spPr>
          <a:xfrm>
            <a:off x="6310717" y="3875657"/>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1970475" y="913019"/>
            <a:ext cx="4096010" cy="5300213"/>
          </a:xfrm>
          <a:prstGeom prst="rect">
            <a:avLst/>
          </a:prstGeom>
          <a:solidFill>
            <a:srgbClr val="928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5" name="Rectangle 34"/>
          <p:cNvSpPr/>
          <p:nvPr/>
        </p:nvSpPr>
        <p:spPr>
          <a:xfrm>
            <a:off x="1905001" y="162821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6" name="Oval 35"/>
          <p:cNvSpPr/>
          <p:nvPr/>
        </p:nvSpPr>
        <p:spPr>
          <a:xfrm>
            <a:off x="3301711" y="105793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37" name="Straight Connector 36"/>
          <p:cNvCxnSpPr/>
          <p:nvPr/>
        </p:nvCxnSpPr>
        <p:spPr>
          <a:xfrm>
            <a:off x="2149232" y="3856606"/>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81199" y="2564443"/>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OPTIMIST</a:t>
            </a:r>
          </a:p>
        </p:txBody>
      </p:sp>
      <p:sp>
        <p:nvSpPr>
          <p:cNvPr id="20" name="Rectangle 19"/>
          <p:cNvSpPr/>
          <p:nvPr/>
        </p:nvSpPr>
        <p:spPr>
          <a:xfrm>
            <a:off x="2093934" y="2964554"/>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Optimists </a:t>
            </a:r>
            <a:r>
              <a:rPr kumimoji="0" lang="en-GB" sz="1600" b="0" i="0" u="none" strike="noStrike" kern="1200" cap="none" spc="0" normalizeH="0" baseline="0" noProof="0">
                <a:ln>
                  <a:noFill/>
                </a:ln>
                <a:solidFill>
                  <a:prstClr val="white"/>
                </a:solidFill>
                <a:effectLst/>
                <a:uLnTx/>
                <a:uFillTx/>
                <a:latin typeface="Arial"/>
                <a:ea typeface="+mn-ea"/>
                <a:cs typeface="+mn-cs"/>
              </a:rPr>
              <a:t>tend to be resilient and can stay calm under pressure. They can help to keep morale high.    </a:t>
            </a:r>
          </a:p>
        </p:txBody>
      </p:sp>
      <p:sp>
        <p:nvSpPr>
          <p:cNvPr id="21" name="Content Placeholder 4"/>
          <p:cNvSpPr txBox="1">
            <a:spLocks/>
          </p:cNvSpPr>
          <p:nvPr/>
        </p:nvSpPr>
        <p:spPr>
          <a:xfrm>
            <a:off x="2008554" y="4069190"/>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Typically remain composed in difficult circumstances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likely to convey confidence in themselves and others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Tend to maintain a positive outlook</a:t>
            </a:r>
          </a:p>
        </p:txBody>
      </p:sp>
      <p:sp>
        <p:nvSpPr>
          <p:cNvPr id="29" name="TextBox 28"/>
          <p:cNvSpPr txBox="1"/>
          <p:nvPr/>
        </p:nvSpPr>
        <p:spPr>
          <a:xfrm>
            <a:off x="6153408" y="2564443"/>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SUPPORTER</a:t>
            </a:r>
          </a:p>
        </p:txBody>
      </p:sp>
      <p:sp>
        <p:nvSpPr>
          <p:cNvPr id="30" name="Rectangle 29"/>
          <p:cNvSpPr/>
          <p:nvPr/>
        </p:nvSpPr>
        <p:spPr>
          <a:xfrm>
            <a:off x="6266143" y="2964554"/>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Supporters </a:t>
            </a:r>
            <a:r>
              <a:rPr kumimoji="0" lang="en-GB" sz="1600" b="0" i="0" u="none" strike="noStrike" kern="1200" cap="none" spc="0" normalizeH="0" baseline="0" noProof="0">
                <a:ln>
                  <a:noFill/>
                </a:ln>
                <a:solidFill>
                  <a:prstClr val="white"/>
                </a:solidFill>
                <a:effectLst/>
                <a:uLnTx/>
                <a:uFillTx/>
                <a:latin typeface="Arial"/>
                <a:ea typeface="+mn-ea"/>
                <a:cs typeface="+mn-cs"/>
              </a:rPr>
              <a:t>attend to the needs of others and prefer a team-oriented approach. </a:t>
            </a:r>
          </a:p>
        </p:txBody>
      </p:sp>
      <p:sp>
        <p:nvSpPr>
          <p:cNvPr id="31" name="Content Placeholder 4"/>
          <p:cNvSpPr txBox="1">
            <a:spLocks/>
          </p:cNvSpPr>
          <p:nvPr/>
        </p:nvSpPr>
        <p:spPr>
          <a:xfrm>
            <a:off x="6180763" y="4069190"/>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likely to understand the needs </a:t>
            </a:r>
            <a:br>
              <a:rPr kumimoji="0" lang="en-GB" sz="1600" b="0" i="0" u="none" strike="noStrike" kern="1200" cap="none" spc="0" normalizeH="0" baseline="0" noProof="0">
                <a:ln>
                  <a:noFill/>
                </a:ln>
                <a:solidFill>
                  <a:prstClr val="white"/>
                </a:solidFill>
                <a:effectLst/>
                <a:uLnTx/>
                <a:uFillTx/>
                <a:latin typeface="Arial"/>
                <a:ea typeface="+mn-ea"/>
                <a:cs typeface="+mn-cs"/>
              </a:rPr>
            </a:br>
            <a:r>
              <a:rPr kumimoji="0" lang="en-GB" sz="1600" b="0" i="0" u="none" strike="noStrike" kern="1200" cap="none" spc="0" normalizeH="0" baseline="0" noProof="0">
                <a:ln>
                  <a:noFill/>
                </a:ln>
                <a:solidFill>
                  <a:prstClr val="white"/>
                </a:solidFill>
                <a:effectLst/>
                <a:uLnTx/>
                <a:uFillTx/>
                <a:latin typeface="Arial"/>
                <a:ea typeface="+mn-ea"/>
                <a:cs typeface="+mn-cs"/>
              </a:rPr>
              <a:t>and feelings of other people</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typically effective at team working</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Tend to establish rapport with others easily</a:t>
            </a: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6659" y="1087687"/>
            <a:ext cx="1397318" cy="13801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6866" y="1048867"/>
            <a:ext cx="1448753" cy="1448753"/>
          </a:xfrm>
          <a:prstGeom prst="rect">
            <a:avLst/>
          </a:prstGeom>
        </p:spPr>
      </p:pic>
    </p:spTree>
    <p:extLst>
      <p:ext uri="{BB962C8B-B14F-4D97-AF65-F5344CB8AC3E}">
        <p14:creationId xmlns:p14="http://schemas.microsoft.com/office/powerpoint/2010/main" val="246916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6142684" y="907729"/>
            <a:ext cx="4096010" cy="5300213"/>
          </a:xfrm>
          <a:prstGeom prst="rect">
            <a:avLst/>
          </a:prstGeom>
          <a:solidFill>
            <a:srgbClr val="325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6" name="Rectangle 25"/>
          <p:cNvSpPr/>
          <p:nvPr/>
        </p:nvSpPr>
        <p:spPr>
          <a:xfrm>
            <a:off x="6077210" y="162292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Oval 26"/>
          <p:cNvSpPr/>
          <p:nvPr/>
        </p:nvSpPr>
        <p:spPr>
          <a:xfrm>
            <a:off x="7473920" y="105264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33" name="Straight Connector 32"/>
          <p:cNvCxnSpPr/>
          <p:nvPr/>
        </p:nvCxnSpPr>
        <p:spPr>
          <a:xfrm>
            <a:off x="6310717" y="3977257"/>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1970475" y="913019"/>
            <a:ext cx="4096010" cy="5300213"/>
          </a:xfrm>
          <a:prstGeom prst="rect">
            <a:avLst/>
          </a:prstGeom>
          <a:solidFill>
            <a:srgbClr val="6AA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5" name="Rectangle 34"/>
          <p:cNvSpPr/>
          <p:nvPr/>
        </p:nvSpPr>
        <p:spPr>
          <a:xfrm>
            <a:off x="1905001" y="1628214"/>
            <a:ext cx="4161485" cy="30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6" name="Oval 35"/>
          <p:cNvSpPr/>
          <p:nvPr/>
        </p:nvSpPr>
        <p:spPr>
          <a:xfrm>
            <a:off x="3301711" y="1057934"/>
            <a:ext cx="1424649" cy="142464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37" name="Straight Connector 36"/>
          <p:cNvCxnSpPr/>
          <p:nvPr/>
        </p:nvCxnSpPr>
        <p:spPr>
          <a:xfrm>
            <a:off x="2149232" y="3958206"/>
            <a:ext cx="37588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81199" y="2516686"/>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FINISHER</a:t>
            </a:r>
          </a:p>
        </p:txBody>
      </p:sp>
      <p:sp>
        <p:nvSpPr>
          <p:cNvPr id="20" name="Rectangle 19"/>
          <p:cNvSpPr/>
          <p:nvPr/>
        </p:nvSpPr>
        <p:spPr>
          <a:xfrm>
            <a:off x="2093934" y="2977839"/>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Finishers </a:t>
            </a:r>
            <a:r>
              <a:rPr kumimoji="0" lang="en-GB" sz="1600" b="0" i="0" u="none" strike="noStrike" kern="1200" cap="none" spc="0" normalizeH="0" baseline="0" noProof="0">
                <a:ln>
                  <a:noFill/>
                </a:ln>
                <a:solidFill>
                  <a:prstClr val="white"/>
                </a:solidFill>
                <a:effectLst/>
                <a:uLnTx/>
                <a:uFillTx/>
                <a:latin typeface="Arial"/>
                <a:ea typeface="+mn-ea"/>
                <a:cs typeface="+mn-cs"/>
              </a:rPr>
              <a:t>focus on getting things completed to a high standard and pay attention to detail. They tend to be meticulous and check things thoroughly.       </a:t>
            </a:r>
          </a:p>
        </p:txBody>
      </p:sp>
      <p:sp>
        <p:nvSpPr>
          <p:cNvPr id="21" name="Content Placeholder 4"/>
          <p:cNvSpPr txBox="1">
            <a:spLocks/>
          </p:cNvSpPr>
          <p:nvPr/>
        </p:nvSpPr>
        <p:spPr>
          <a:xfrm>
            <a:off x="2008554" y="4092451"/>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Tend to be meticulous and check things thoroughly</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Typically adhere to timescales and meet deadlines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likely to keep tasks moving and finish off projects</a:t>
            </a:r>
          </a:p>
        </p:txBody>
      </p:sp>
      <p:sp>
        <p:nvSpPr>
          <p:cNvPr id="29" name="TextBox 28"/>
          <p:cNvSpPr txBox="1"/>
          <p:nvPr/>
        </p:nvSpPr>
        <p:spPr>
          <a:xfrm>
            <a:off x="6153408" y="2522887"/>
            <a:ext cx="40960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STRIVER</a:t>
            </a:r>
          </a:p>
        </p:txBody>
      </p:sp>
      <p:sp>
        <p:nvSpPr>
          <p:cNvPr id="30" name="Rectangle 29"/>
          <p:cNvSpPr/>
          <p:nvPr/>
        </p:nvSpPr>
        <p:spPr>
          <a:xfrm>
            <a:off x="6266143" y="2987132"/>
            <a:ext cx="3814176" cy="722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a:ea typeface="+mn-ea"/>
                <a:cs typeface="+mn-cs"/>
              </a:rPr>
              <a:t>Strivers</a:t>
            </a:r>
            <a:r>
              <a:rPr kumimoji="0" lang="en-GB" sz="1600" b="1" i="0" u="none" strike="noStrike" kern="1200" cap="none" spc="0" normalizeH="0" baseline="0" noProof="0">
                <a:ln>
                  <a:noFill/>
                </a:ln>
                <a:solidFill>
                  <a:prstClr val="white"/>
                </a:solidFill>
                <a:effectLst/>
                <a:uLnTx/>
                <a:uFillTx/>
                <a:latin typeface="Arial"/>
                <a:ea typeface="+mn-ea"/>
                <a:cs typeface="+mn-cs"/>
              </a:rPr>
              <a:t> </a:t>
            </a:r>
            <a:r>
              <a:rPr kumimoji="0" lang="en-GB" sz="1600" b="0" i="0" u="none" strike="noStrike" kern="1200" cap="none" spc="0" normalizeH="0" baseline="0" noProof="0">
                <a:ln>
                  <a:noFill/>
                </a:ln>
                <a:solidFill>
                  <a:prstClr val="white"/>
                </a:solidFill>
                <a:effectLst/>
                <a:uLnTx/>
                <a:uFillTx/>
                <a:latin typeface="Arial"/>
                <a:ea typeface="+mn-ea"/>
                <a:cs typeface="+mn-cs"/>
              </a:rPr>
              <a:t>push hard to achieve ambitious results. They are often highly enterprising and competitive. </a:t>
            </a:r>
          </a:p>
        </p:txBody>
      </p:sp>
      <p:sp>
        <p:nvSpPr>
          <p:cNvPr id="31" name="Content Placeholder 4"/>
          <p:cNvSpPr txBox="1">
            <a:spLocks/>
          </p:cNvSpPr>
          <p:nvPr/>
        </p:nvSpPr>
        <p:spPr>
          <a:xfrm>
            <a:off x="6180763" y="4092451"/>
            <a:ext cx="4057931" cy="2164296"/>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35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Key Strengths</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likely to pursue goals with enthusiasm</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Tend to produce a lot of output</a:t>
            </a:r>
          </a:p>
          <a:p>
            <a:pPr marL="514350" marR="0" lvl="2" indent="-285750" algn="l" defTabSz="914400" rtl="0" eaLnBrk="1" fontAlgn="auto" latinLnBrk="0" hangingPunct="1">
              <a:lnSpc>
                <a:spcPct val="100000"/>
              </a:lnSpc>
              <a:spcBef>
                <a:spcPts val="0"/>
              </a:spcBef>
              <a:spcAft>
                <a:spcPts val="350"/>
              </a:spcAft>
              <a:buClr>
                <a:prstClr val="white"/>
              </a:buClr>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Are typically good at identifying and </a:t>
            </a:r>
            <a:br>
              <a:rPr kumimoji="0" lang="en-GB" sz="1600" b="0" i="0" u="none" strike="noStrike" kern="1200" cap="none" spc="0" normalizeH="0" baseline="0" noProof="0">
                <a:ln>
                  <a:noFill/>
                </a:ln>
                <a:solidFill>
                  <a:prstClr val="white"/>
                </a:solidFill>
                <a:effectLst/>
                <a:uLnTx/>
                <a:uFillTx/>
                <a:latin typeface="Arial"/>
                <a:ea typeface="+mn-ea"/>
                <a:cs typeface="+mn-cs"/>
              </a:rPr>
            </a:br>
            <a:r>
              <a:rPr kumimoji="0" lang="en-GB" sz="1600" b="0" i="0" u="none" strike="noStrike" kern="1200" cap="none" spc="0" normalizeH="0" baseline="0" noProof="0">
                <a:ln>
                  <a:noFill/>
                </a:ln>
                <a:solidFill>
                  <a:prstClr val="white"/>
                </a:solidFill>
                <a:effectLst/>
                <a:uLnTx/>
                <a:uFillTx/>
                <a:latin typeface="Arial"/>
                <a:ea typeface="+mn-ea"/>
                <a:cs typeface="+mn-cs"/>
              </a:rPr>
              <a:t>seizing opportunities</a:t>
            </a:r>
          </a:p>
          <a:p>
            <a:pPr marL="0" marR="0" lvl="0" indent="0" algn="ctr" defTabSz="914400" rtl="0" eaLnBrk="1" fontAlgn="auto" latinLnBrk="0" hangingPunct="1">
              <a:lnSpc>
                <a:spcPct val="100000"/>
              </a:lnSpc>
              <a:spcBef>
                <a:spcPts val="0"/>
              </a:spcBef>
              <a:spcAft>
                <a:spcPts val="35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4289" y="1076753"/>
            <a:ext cx="1380173" cy="1380173"/>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7109" y="1056892"/>
            <a:ext cx="1371600" cy="1388745"/>
          </a:xfrm>
          <a:prstGeom prst="rect">
            <a:avLst/>
          </a:prstGeom>
        </p:spPr>
      </p:pic>
    </p:spTree>
    <p:extLst>
      <p:ext uri="{BB962C8B-B14F-4D97-AF65-F5344CB8AC3E}">
        <p14:creationId xmlns:p14="http://schemas.microsoft.com/office/powerpoint/2010/main" val="484393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9347416-EE14-1CD7-5E2D-68D99BC92B5A}"/>
              </a:ext>
            </a:extLst>
          </p:cNvPr>
          <p:cNvSpPr>
            <a:spLocks noGrp="1"/>
          </p:cNvSpPr>
          <p:nvPr>
            <p:ph type="body" sz="quarter" idx="10"/>
          </p:nvPr>
        </p:nvSpPr>
        <p:spPr>
          <a:xfrm>
            <a:off x="608956" y="4705561"/>
            <a:ext cx="4285238" cy="1229706"/>
          </a:xfrm>
        </p:spPr>
        <p:txBody>
          <a:bodyPr/>
          <a:lstStyle/>
          <a:p>
            <a:r>
              <a:rPr lang="en-GB" dirty="0"/>
              <a:t>Understanding your Work Roles</a:t>
            </a:r>
          </a:p>
        </p:txBody>
      </p:sp>
      <p:pic>
        <p:nvPicPr>
          <p:cNvPr id="5" name="Picture Placeholder 4" descr="A person in a red shirt&#10;&#10;Description automatically generated">
            <a:extLst>
              <a:ext uri="{FF2B5EF4-FFF2-40B4-BE49-F238E27FC236}">
                <a16:creationId xmlns:a16="http://schemas.microsoft.com/office/drawing/2014/main" id="{12792E8C-5CB5-1BFB-A0BF-33D70A58E827}"/>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l="16565" t="-10994" r="20423" b="10994"/>
          <a:stretch/>
        </p:blipFill>
        <p:spPr>
          <a:xfrm>
            <a:off x="5704568" y="-12700"/>
            <a:ext cx="6492875" cy="6870700"/>
          </a:xfrm>
          <a:solidFill>
            <a:srgbClr val="72B0D5"/>
          </a:solidFill>
        </p:spPr>
      </p:pic>
    </p:spTree>
    <p:extLst>
      <p:ext uri="{BB962C8B-B14F-4D97-AF65-F5344CB8AC3E}">
        <p14:creationId xmlns:p14="http://schemas.microsoft.com/office/powerpoint/2010/main" val="1643465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Work Roles Facilitator Slide Deck – How to Use</a:t>
            </a:r>
          </a:p>
        </p:txBody>
      </p:sp>
      <p:sp>
        <p:nvSpPr>
          <p:cNvPr id="5" name="Content Placeholder 4"/>
          <p:cNvSpPr>
            <a:spLocks noGrp="1"/>
          </p:cNvSpPr>
          <p:nvPr>
            <p:ph idx="1"/>
          </p:nvPr>
        </p:nvSpPr>
        <p:spPr/>
        <p:txBody>
          <a:bodyPr/>
          <a:lstStyle/>
          <a:p>
            <a:r>
              <a:rPr lang="en-GB" sz="1600" b="1" dirty="0">
                <a:solidFill>
                  <a:srgbClr val="FF0000"/>
                </a:solidFill>
                <a:highlight>
                  <a:srgbClr val="FFFF00"/>
                </a:highlight>
              </a:rPr>
              <a:t>This slide is intended for Facilitator’s use only and does not form part of the individual or group session. </a:t>
            </a:r>
          </a:p>
          <a:p>
            <a:pPr marL="0" indent="0">
              <a:buNone/>
            </a:pPr>
            <a:endParaRPr lang="en-GB" sz="1600" b="1" dirty="0">
              <a:highlight>
                <a:srgbClr val="FFFF00"/>
              </a:highlight>
            </a:endParaRPr>
          </a:p>
          <a:p>
            <a:r>
              <a:rPr lang="en-GB" b="0" dirty="0"/>
              <a:t>This slide deck has been provided to enable facilitation of a Work Roles session. The session is designed to be 60-or 90-minutes long, depending on your group’s availability. It aims to help individuals understand what Work Roles are, the Work Roles Model and their report.</a:t>
            </a:r>
          </a:p>
          <a:p>
            <a:endParaRPr lang="en-GB" b="0" dirty="0"/>
          </a:p>
          <a:p>
            <a:r>
              <a:rPr lang="en-GB" b="0" dirty="0"/>
              <a:t>Before starting your session, please ensure that all those attending have completed the Professional or Focus Styles assessment and that they have access to a soft copy of their Work Roles Report. Please also ensure that you have shared the pre-session activity, which provides participants with background reading and a short exercise to complete before the session. </a:t>
            </a:r>
          </a:p>
          <a:p>
            <a:endParaRPr lang="en-GB" b="0" dirty="0"/>
          </a:p>
          <a:p>
            <a:r>
              <a:rPr lang="en-GB" dirty="0"/>
              <a:t>For those running a group session, ensure that you have also generated the Group Overview. </a:t>
            </a:r>
            <a:r>
              <a:rPr lang="en-GB" b="0" dirty="0"/>
              <a:t>Either use the group overview functionality live through the </a:t>
            </a:r>
            <a:r>
              <a:rPr lang="en-US" b="0" dirty="0" err="1"/>
              <a:t>Oasys</a:t>
            </a:r>
            <a:r>
              <a:rPr lang="en-GB" b="0" dirty="0"/>
              <a:t> platform or insert the information you wish to share with the group into this slide deck. You can find the Work Roles Group Overview User Guide by accessing the following link: </a:t>
            </a:r>
            <a:r>
              <a:rPr lang="en-GB" b="0" u="sng" dirty="0">
                <a:solidFill>
                  <a:srgbClr val="002060"/>
                </a:solidFill>
                <a:hlinkClick r:id="rId3"/>
              </a:rPr>
              <a:t>https://sccmsdata.blob.core.windows.net/media/Default/Mktg/WorkRolesGroupOverview.pdf</a:t>
            </a:r>
            <a:r>
              <a:rPr lang="en-GB" b="0" u="sng" dirty="0">
                <a:solidFill>
                  <a:srgbClr val="002060"/>
                </a:solidFill>
              </a:rPr>
              <a:t>  </a:t>
            </a:r>
          </a:p>
          <a:p>
            <a:endParaRPr lang="en-GB" b="0" dirty="0"/>
          </a:p>
          <a:p>
            <a:endParaRPr lang="en-GB" b="0" dirty="0"/>
          </a:p>
          <a:p>
            <a:endParaRPr lang="en-GB" b="0" dirty="0"/>
          </a:p>
          <a:p>
            <a:endParaRPr lang="en-GB" dirty="0"/>
          </a:p>
        </p:txBody>
      </p:sp>
      <p:sp>
        <p:nvSpPr>
          <p:cNvPr id="4" name="Text Placeholder 3"/>
          <p:cNvSpPr>
            <a:spLocks noGrp="1"/>
          </p:cNvSpPr>
          <p:nvPr>
            <p:ph sz="quarter" idx="13"/>
          </p:nvPr>
        </p:nvSpPr>
        <p:spPr/>
        <p:txBody>
          <a:bodyPr/>
          <a:lstStyle/>
          <a:p>
            <a:r>
              <a:rPr lang="en-GB" b="1"/>
              <a:t>How To Use This Slide Deck </a:t>
            </a:r>
          </a:p>
        </p:txBody>
      </p:sp>
    </p:spTree>
    <p:extLst>
      <p:ext uri="{BB962C8B-B14F-4D97-AF65-F5344CB8AC3E}">
        <p14:creationId xmlns:p14="http://schemas.microsoft.com/office/powerpoint/2010/main" val="3584486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3230F9-62D5-8657-475C-AC6491A2C2D6}"/>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9" name="Graphic 8">
            <a:extLst>
              <a:ext uri="{FF2B5EF4-FFF2-40B4-BE49-F238E27FC236}">
                <a16:creationId xmlns:a16="http://schemas.microsoft.com/office/drawing/2014/main" id="{EB84B7F4-AE6E-6BEB-F943-27D258AE4BA6}"/>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22472"/>
          <a:stretch/>
        </p:blipFill>
        <p:spPr>
          <a:xfrm>
            <a:off x="6539895" y="-135702"/>
            <a:ext cx="5652105" cy="6993702"/>
          </a:xfrm>
          <a:prstGeom prst="rect">
            <a:avLst/>
          </a:prstGeom>
        </p:spPr>
      </p:pic>
      <p:sp>
        <p:nvSpPr>
          <p:cNvPr id="33" name="TextBox 32">
            <a:extLst>
              <a:ext uri="{FF2B5EF4-FFF2-40B4-BE49-F238E27FC236}">
                <a16:creationId xmlns:a16="http://schemas.microsoft.com/office/drawing/2014/main" id="{CC0AC20D-41C3-4EF8-A659-444C1DA5DEBA}"/>
              </a:ext>
            </a:extLst>
          </p:cNvPr>
          <p:cNvSpPr txBox="1"/>
          <p:nvPr/>
        </p:nvSpPr>
        <p:spPr>
          <a:xfrm>
            <a:off x="7140408" y="3269834"/>
            <a:ext cx="4349982" cy="1076577"/>
          </a:xfrm>
          <a:prstGeom prst="rect">
            <a:avLst/>
          </a:prstGeom>
          <a:noFill/>
        </p:spPr>
        <p:txBody>
          <a:bodyPr wrap="square" rtlCol="0">
            <a:spAutoFit/>
          </a:bodyPr>
          <a:lstStyle/>
          <a:p>
            <a:r>
              <a:rPr lang="en-GB" sz="3198" b="1" dirty="0">
                <a:solidFill>
                  <a:prstClr val="white"/>
                </a:solidFill>
                <a:latin typeface="+mj-lt"/>
                <a:cs typeface="Arial" panose="020B0604020202020204" pitchFamily="34" charset="0"/>
              </a:rPr>
              <a:t>You completed Wave Focus Styles…</a:t>
            </a:r>
          </a:p>
        </p:txBody>
      </p:sp>
      <p:grpSp>
        <p:nvGrpSpPr>
          <p:cNvPr id="10" name="Group 9">
            <a:extLst>
              <a:ext uri="{FF2B5EF4-FFF2-40B4-BE49-F238E27FC236}">
                <a16:creationId xmlns:a16="http://schemas.microsoft.com/office/drawing/2014/main" id="{EEFCBAE4-BD99-DC13-C7FC-A1670E6E8ED7}"/>
              </a:ext>
            </a:extLst>
          </p:cNvPr>
          <p:cNvGrpSpPr/>
          <p:nvPr/>
        </p:nvGrpSpPr>
        <p:grpSpPr>
          <a:xfrm>
            <a:off x="-178018" y="1961323"/>
            <a:ext cx="6284384" cy="3576526"/>
            <a:chOff x="-205357" y="1840261"/>
            <a:chExt cx="5938247" cy="3379535"/>
          </a:xfrm>
        </p:grpSpPr>
        <p:grpSp>
          <p:nvGrpSpPr>
            <p:cNvPr id="4" name="Group 3">
              <a:extLst>
                <a:ext uri="{FF2B5EF4-FFF2-40B4-BE49-F238E27FC236}">
                  <a16:creationId xmlns:a16="http://schemas.microsoft.com/office/drawing/2014/main" id="{4D7A950C-E369-BED3-1246-12E0B78BDB60}"/>
                </a:ext>
              </a:extLst>
            </p:cNvPr>
            <p:cNvGrpSpPr/>
            <p:nvPr/>
          </p:nvGrpSpPr>
          <p:grpSpPr>
            <a:xfrm>
              <a:off x="-205357" y="1840261"/>
              <a:ext cx="5386547" cy="2739621"/>
              <a:chOff x="-476969" y="941834"/>
              <a:chExt cx="5737426" cy="2868713"/>
            </a:xfrm>
          </p:grpSpPr>
          <p:pic>
            <p:nvPicPr>
              <p:cNvPr id="1028" name="Picture 4">
                <a:extLst>
                  <a:ext uri="{FF2B5EF4-FFF2-40B4-BE49-F238E27FC236}">
                    <a16:creationId xmlns:a16="http://schemas.microsoft.com/office/drawing/2014/main" id="{4E1FC40F-9C9D-508F-A4DB-44936A9606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969" y="941834"/>
                <a:ext cx="5737426" cy="286871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D40EA7E7-FD05-492E-866A-422AEA121593}"/>
                  </a:ext>
                </a:extLst>
              </p:cNvPr>
              <p:cNvSpPr/>
              <p:nvPr/>
            </p:nvSpPr>
            <p:spPr>
              <a:xfrm>
                <a:off x="590426" y="1087582"/>
                <a:ext cx="3655992" cy="2341418"/>
              </a:xfrm>
              <a:prstGeom prst="rect">
                <a:avLst/>
              </a:prstGeom>
              <a:solidFill>
                <a:sysClr val="window" lastClr="FFFFFF"/>
              </a:solidFill>
              <a:ln w="12700" cap="flat" cmpd="sng" algn="ctr">
                <a:noFill/>
                <a:prstDash val="solid"/>
                <a:miter lim="800000"/>
              </a:ln>
              <a:effectLst/>
            </p:spPr>
            <p:txBody>
              <a:bodyPr rtlCol="0" anchor="ctr"/>
              <a:lstStyle/>
              <a:p>
                <a:pPr algn="ctr" defTabSz="913943">
                  <a:defRPr/>
                </a:pPr>
                <a:endParaRPr lang="en-GB" sz="1799" kern="0">
                  <a:solidFill>
                    <a:prstClr val="white"/>
                  </a:solidFill>
                  <a:latin typeface="Calibri" panose="020F0502020204030204"/>
                </a:endParaRPr>
              </a:p>
            </p:txBody>
          </p:sp>
          <p:pic>
            <p:nvPicPr>
              <p:cNvPr id="27" name="Picture 26" descr="A screenshot of a social media post&#10;&#10;Description automatically generated">
                <a:extLst>
                  <a:ext uri="{FF2B5EF4-FFF2-40B4-BE49-F238E27FC236}">
                    <a16:creationId xmlns:a16="http://schemas.microsoft.com/office/drawing/2014/main" id="{0D9E0DCB-6EF4-4C23-B63A-1A67663DF40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9142" t="17264" r="19082" b="6758"/>
              <a:stretch/>
            </p:blipFill>
            <p:spPr>
              <a:xfrm>
                <a:off x="758060" y="1155515"/>
                <a:ext cx="3188101" cy="2205552"/>
              </a:xfrm>
              <a:prstGeom prst="rect">
                <a:avLst/>
              </a:prstGeom>
            </p:spPr>
          </p:pic>
        </p:grpSp>
        <p:grpSp>
          <p:nvGrpSpPr>
            <p:cNvPr id="28" name="Group 27">
              <a:extLst>
                <a:ext uri="{FF2B5EF4-FFF2-40B4-BE49-F238E27FC236}">
                  <a16:creationId xmlns:a16="http://schemas.microsoft.com/office/drawing/2014/main" id="{81D3342E-C846-4296-8EF5-2D9A5FBF7443}"/>
                </a:ext>
              </a:extLst>
            </p:cNvPr>
            <p:cNvGrpSpPr/>
            <p:nvPr/>
          </p:nvGrpSpPr>
          <p:grpSpPr>
            <a:xfrm>
              <a:off x="3482460" y="2396451"/>
              <a:ext cx="2250430" cy="2823345"/>
              <a:chOff x="7572766" y="2064651"/>
              <a:chExt cx="3136017" cy="3670119"/>
            </a:xfrm>
          </p:grpSpPr>
          <p:sp>
            <p:nvSpPr>
              <p:cNvPr id="29" name="Rectangle: Rounded Corners 28">
                <a:extLst>
                  <a:ext uri="{FF2B5EF4-FFF2-40B4-BE49-F238E27FC236}">
                    <a16:creationId xmlns:a16="http://schemas.microsoft.com/office/drawing/2014/main" id="{48B55ED5-F9F2-472A-B506-577E53CD6F70}"/>
                  </a:ext>
                </a:extLst>
              </p:cNvPr>
              <p:cNvSpPr/>
              <p:nvPr/>
            </p:nvSpPr>
            <p:spPr>
              <a:xfrm>
                <a:off x="8415570" y="2421228"/>
                <a:ext cx="1381807" cy="289775"/>
              </a:xfrm>
              <a:prstGeom prst="roundRect">
                <a:avLst/>
              </a:prstGeom>
              <a:solidFill>
                <a:sysClr val="window" lastClr="FFFFFF"/>
              </a:solidFill>
              <a:ln w="12700" cap="flat" cmpd="sng" algn="ctr">
                <a:noFill/>
                <a:prstDash val="solid"/>
                <a:miter lim="800000"/>
              </a:ln>
              <a:effectLst/>
            </p:spPr>
            <p:txBody>
              <a:bodyPr rtlCol="0" anchor="ctr"/>
              <a:lstStyle/>
              <a:p>
                <a:pPr algn="ctr" defTabSz="913943">
                  <a:defRPr/>
                </a:pPr>
                <a:endParaRPr lang="en-GB" sz="1799" kern="0" baseline="-25000">
                  <a:solidFill>
                    <a:prstClr val="white"/>
                  </a:solidFill>
                  <a:latin typeface="Calibri" panose="020F0502020204030204"/>
                </a:endParaRPr>
              </a:p>
            </p:txBody>
          </p:sp>
          <p:pic>
            <p:nvPicPr>
              <p:cNvPr id="30" name="Picture 29">
                <a:extLst>
                  <a:ext uri="{FF2B5EF4-FFF2-40B4-BE49-F238E27FC236}">
                    <a16:creationId xmlns:a16="http://schemas.microsoft.com/office/drawing/2014/main" id="{D39D878E-8F08-47BA-874A-5B7662126FE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91428"/>
              <a:stretch/>
            </p:blipFill>
            <p:spPr>
              <a:xfrm>
                <a:off x="7572766" y="5403481"/>
                <a:ext cx="3136017" cy="261032"/>
              </a:xfrm>
              <a:prstGeom prst="rect">
                <a:avLst/>
              </a:prstGeom>
            </p:spPr>
          </p:pic>
          <p:pic>
            <p:nvPicPr>
              <p:cNvPr id="31" name="Picture 30" descr="A screenshot of a cell phone&#10;&#10;Description automatically generated">
                <a:extLst>
                  <a:ext uri="{FF2B5EF4-FFF2-40B4-BE49-F238E27FC236}">
                    <a16:creationId xmlns:a16="http://schemas.microsoft.com/office/drawing/2014/main" id="{B6C60767-3BCB-4D3D-A2D8-6BBA21DE76F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13920" b="25850"/>
              <a:stretch/>
            </p:blipFill>
            <p:spPr>
              <a:xfrm>
                <a:off x="8415570" y="2642703"/>
                <a:ext cx="1381807" cy="2700975"/>
              </a:xfrm>
              <a:prstGeom prst="rect">
                <a:avLst/>
              </a:prstGeom>
            </p:spPr>
          </p:pic>
          <p:pic>
            <p:nvPicPr>
              <p:cNvPr id="32" name="Picture 31">
                <a:extLst>
                  <a:ext uri="{FF2B5EF4-FFF2-40B4-BE49-F238E27FC236}">
                    <a16:creationId xmlns:a16="http://schemas.microsoft.com/office/drawing/2014/main" id="{AB191BEE-5CE8-4F50-B012-D4D5289317D2}"/>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87063" y="2064651"/>
                <a:ext cx="2443217" cy="3670119"/>
              </a:xfrm>
              <a:prstGeom prst="rect">
                <a:avLst/>
              </a:prstGeom>
            </p:spPr>
          </p:pic>
        </p:grpSp>
      </p:grpSp>
      <p:grpSp>
        <p:nvGrpSpPr>
          <p:cNvPr id="5" name="Group 4">
            <a:extLst>
              <a:ext uri="{FF2B5EF4-FFF2-40B4-BE49-F238E27FC236}">
                <a16:creationId xmlns:a16="http://schemas.microsoft.com/office/drawing/2014/main" id="{1FBE0707-7110-70D2-9166-7B02702AFF61}"/>
              </a:ext>
            </a:extLst>
          </p:cNvPr>
          <p:cNvGrpSpPr/>
          <p:nvPr/>
        </p:nvGrpSpPr>
        <p:grpSpPr>
          <a:xfrm>
            <a:off x="7195778" y="2359336"/>
            <a:ext cx="739272" cy="739272"/>
            <a:chOff x="1271587" y="3157537"/>
            <a:chExt cx="541782" cy="541782"/>
          </a:xfrm>
          <a:solidFill>
            <a:schemeClr val="accent1"/>
          </a:solidFill>
        </p:grpSpPr>
        <p:sp>
          <p:nvSpPr>
            <p:cNvPr id="6" name="Freeform: Shape 5">
              <a:extLst>
                <a:ext uri="{FF2B5EF4-FFF2-40B4-BE49-F238E27FC236}">
                  <a16:creationId xmlns:a16="http://schemas.microsoft.com/office/drawing/2014/main" id="{505C416B-F861-7C38-AA3B-30DABC4F4FE3}"/>
                </a:ext>
              </a:extLst>
            </p:cNvPr>
            <p:cNvSpPr/>
            <p:nvPr/>
          </p:nvSpPr>
          <p:spPr>
            <a:xfrm>
              <a:off x="1271587"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733" y="47625"/>
                    <a:pt x="47625" y="147733"/>
                    <a:pt x="47625" y="270891"/>
                  </a:cubicBezTo>
                  <a:cubicBezTo>
                    <a:pt x="47625" y="394049"/>
                    <a:pt x="147733" y="494157"/>
                    <a:pt x="270891" y="494157"/>
                  </a:cubicBezTo>
                  <a:cubicBezTo>
                    <a:pt x="394049" y="494157"/>
                    <a:pt x="494157" y="394049"/>
                    <a:pt x="494157" y="270891"/>
                  </a:cubicBezTo>
                  <a:cubicBezTo>
                    <a:pt x="494157" y="147733"/>
                    <a:pt x="393954" y="47625"/>
                    <a:pt x="270891" y="47625"/>
                  </a:cubicBezTo>
                  <a:close/>
                </a:path>
              </a:pathLst>
            </a:custGeom>
            <a:grp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B60E51E6-C18E-D2A8-284A-934F23A89861}"/>
                </a:ext>
              </a:extLst>
            </p:cNvPr>
            <p:cNvSpPr/>
            <p:nvPr/>
          </p:nvSpPr>
          <p:spPr>
            <a:xfrm>
              <a:off x="1487614" y="3318985"/>
              <a:ext cx="86296" cy="207359"/>
            </a:xfrm>
            <a:custGeom>
              <a:avLst/>
              <a:gdLst>
                <a:gd name="connsiteX0" fmla="*/ 41434 w 86296"/>
                <a:gd name="connsiteY0" fmla="*/ 56959 h 207359"/>
                <a:gd name="connsiteX1" fmla="*/ 0 w 86296"/>
                <a:gd name="connsiteY1" fmla="*/ 71914 h 207359"/>
                <a:gd name="connsiteX2" fmla="*/ 0 w 86296"/>
                <a:gd name="connsiteY2" fmla="*/ 31337 h 207359"/>
                <a:gd name="connsiteX3" fmla="*/ 86296 w 86296"/>
                <a:gd name="connsiteY3" fmla="*/ 0 h 207359"/>
                <a:gd name="connsiteX4" fmla="*/ 86296 w 86296"/>
                <a:gd name="connsiteY4" fmla="*/ 207359 h 207359"/>
                <a:gd name="connsiteX5" fmla="*/ 41434 w 86296"/>
                <a:gd name="connsiteY5" fmla="*/ 207359 h 207359"/>
                <a:gd name="connsiteX6" fmla="*/ 41434 w 86296"/>
                <a:gd name="connsiteY6" fmla="*/ 56959 h 2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296" h="207359">
                  <a:moveTo>
                    <a:pt x="41434" y="56959"/>
                  </a:moveTo>
                  <a:lnTo>
                    <a:pt x="0" y="71914"/>
                  </a:lnTo>
                  <a:lnTo>
                    <a:pt x="0" y="31337"/>
                  </a:lnTo>
                  <a:lnTo>
                    <a:pt x="86296" y="0"/>
                  </a:lnTo>
                  <a:lnTo>
                    <a:pt x="86296" y="207359"/>
                  </a:lnTo>
                  <a:lnTo>
                    <a:pt x="41434" y="207359"/>
                  </a:lnTo>
                  <a:lnTo>
                    <a:pt x="41434" y="56959"/>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276634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D64BEF-2F11-16CD-C91D-65BF422D7C64}"/>
              </a:ext>
            </a:extLst>
          </p:cNvPr>
          <p:cNvSpPr/>
          <p:nvPr/>
        </p:nvSpPr>
        <p:spPr>
          <a:xfrm>
            <a:off x="-16313"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Graphic 9">
            <a:extLst>
              <a:ext uri="{FF2B5EF4-FFF2-40B4-BE49-F238E27FC236}">
                <a16:creationId xmlns:a16="http://schemas.microsoft.com/office/drawing/2014/main" id="{44DDEE3B-8051-0FF6-D418-AC14D07E4205}"/>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1852" r="-2057"/>
          <a:stretch/>
        </p:blipFill>
        <p:spPr>
          <a:xfrm>
            <a:off x="-16313" y="-135702"/>
            <a:ext cx="5847270" cy="6993702"/>
          </a:xfrm>
          <a:prstGeom prst="rect">
            <a:avLst/>
          </a:prstGeom>
        </p:spPr>
      </p:pic>
      <p:pic>
        <p:nvPicPr>
          <p:cNvPr id="12" name="Picture 11" descr="A collage of a group of people&#10;&#10;Description automatically generated">
            <a:extLst>
              <a:ext uri="{FF2B5EF4-FFF2-40B4-BE49-F238E27FC236}">
                <a16:creationId xmlns:a16="http://schemas.microsoft.com/office/drawing/2014/main" id="{FC1CE117-80CB-5BAA-A256-D104FFB7168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269" t="2037" b="2062"/>
          <a:stretch/>
        </p:blipFill>
        <p:spPr>
          <a:xfrm>
            <a:off x="6061188" y="-1"/>
            <a:ext cx="6130812" cy="6858001"/>
          </a:xfrm>
          <a:prstGeom prst="rect">
            <a:avLst/>
          </a:prstGeom>
        </p:spPr>
      </p:pic>
      <p:sp>
        <p:nvSpPr>
          <p:cNvPr id="25" name="TextBox 24">
            <a:extLst>
              <a:ext uri="{FF2B5EF4-FFF2-40B4-BE49-F238E27FC236}">
                <a16:creationId xmlns:a16="http://schemas.microsoft.com/office/drawing/2014/main" id="{9A515D84-46B7-F687-8943-41B274F48492}"/>
              </a:ext>
            </a:extLst>
          </p:cNvPr>
          <p:cNvSpPr txBox="1"/>
          <p:nvPr/>
        </p:nvSpPr>
        <p:spPr>
          <a:xfrm>
            <a:off x="771515" y="2714386"/>
            <a:ext cx="4578973" cy="2516073"/>
          </a:xfrm>
          <a:prstGeom prst="rect">
            <a:avLst/>
          </a:prstGeom>
          <a:noFill/>
        </p:spPr>
        <p:txBody>
          <a:bodyPr wrap="square" rtlCol="0" anchor="t">
            <a:spAutoFit/>
          </a:bodyPr>
          <a:lstStyle/>
          <a:p>
            <a:r>
              <a:rPr lang="en-GB" sz="3150" dirty="0">
                <a:solidFill>
                  <a:schemeClr val="bg1"/>
                </a:solidFill>
                <a:latin typeface="+mj-lt"/>
                <a:cs typeface="Arial"/>
              </a:rPr>
              <a:t>Your responses were compared with a </a:t>
            </a:r>
            <a:r>
              <a:rPr lang="en-GB" sz="3150" b="1" dirty="0">
                <a:solidFill>
                  <a:schemeClr val="accent1"/>
                </a:solidFill>
                <a:latin typeface="+mj-lt"/>
                <a:cs typeface="Arial"/>
              </a:rPr>
              <a:t>group of over 5,000 Professionals &amp; Managers</a:t>
            </a:r>
            <a:r>
              <a:rPr lang="en-GB" sz="3150" dirty="0">
                <a:solidFill>
                  <a:schemeClr val="bg1"/>
                </a:solidFill>
                <a:latin typeface="+mj-lt"/>
                <a:cs typeface="Arial"/>
              </a:rPr>
              <a:t> in the UK</a:t>
            </a:r>
          </a:p>
        </p:txBody>
      </p:sp>
      <p:grpSp>
        <p:nvGrpSpPr>
          <p:cNvPr id="5" name="Group 4">
            <a:extLst>
              <a:ext uri="{FF2B5EF4-FFF2-40B4-BE49-F238E27FC236}">
                <a16:creationId xmlns:a16="http://schemas.microsoft.com/office/drawing/2014/main" id="{BAB312D8-1F1D-E35D-45C1-562099726AE9}"/>
              </a:ext>
            </a:extLst>
          </p:cNvPr>
          <p:cNvGrpSpPr/>
          <p:nvPr/>
        </p:nvGrpSpPr>
        <p:grpSpPr>
          <a:xfrm>
            <a:off x="860652" y="1733715"/>
            <a:ext cx="739271" cy="739271"/>
            <a:chOff x="2298667" y="3157537"/>
            <a:chExt cx="541782" cy="541782"/>
          </a:xfrm>
          <a:solidFill>
            <a:schemeClr val="accent1"/>
          </a:solidFill>
        </p:grpSpPr>
        <p:sp>
          <p:nvSpPr>
            <p:cNvPr id="7" name="Freeform: Shape 6">
              <a:extLst>
                <a:ext uri="{FF2B5EF4-FFF2-40B4-BE49-F238E27FC236}">
                  <a16:creationId xmlns:a16="http://schemas.microsoft.com/office/drawing/2014/main" id="{87B04550-DA5F-4255-3166-98D7FEDDF09E}"/>
                </a:ext>
              </a:extLst>
            </p:cNvPr>
            <p:cNvSpPr/>
            <p:nvPr/>
          </p:nvSpPr>
          <p:spPr>
            <a:xfrm>
              <a:off x="2298667"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444" y="0"/>
                    <a:pt x="270891" y="0"/>
                  </a:cubicBezTo>
                  <a:cubicBezTo>
                    <a:pt x="420338"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663482E-7015-64CA-889F-94CBC93922DB}"/>
                </a:ext>
              </a:extLst>
            </p:cNvPr>
            <p:cNvSpPr/>
            <p:nvPr/>
          </p:nvSpPr>
          <p:spPr>
            <a:xfrm>
              <a:off x="2486786" y="3318890"/>
              <a:ext cx="145541" cy="207359"/>
            </a:xfrm>
            <a:custGeom>
              <a:avLst/>
              <a:gdLst>
                <a:gd name="connsiteX0" fmla="*/ 62484 w 145541"/>
                <a:gd name="connsiteY0" fmla="*/ 124396 h 207359"/>
                <a:gd name="connsiteX1" fmla="*/ 92964 w 145541"/>
                <a:gd name="connsiteY1" fmla="*/ 66865 h 207359"/>
                <a:gd name="connsiteX2" fmla="*/ 62484 w 145541"/>
                <a:gd name="connsiteY2" fmla="*/ 40100 h 207359"/>
                <a:gd name="connsiteX3" fmla="*/ 14764 w 145541"/>
                <a:gd name="connsiteY3" fmla="*/ 58388 h 207359"/>
                <a:gd name="connsiteX4" fmla="*/ 14764 w 145541"/>
                <a:gd name="connsiteY4" fmla="*/ 16383 h 207359"/>
                <a:gd name="connsiteX5" fmla="*/ 66675 w 145541"/>
                <a:gd name="connsiteY5" fmla="*/ 0 h 207359"/>
                <a:gd name="connsiteX6" fmla="*/ 138303 w 145541"/>
                <a:gd name="connsiteY6" fmla="*/ 62865 h 207359"/>
                <a:gd name="connsiteX7" fmla="*/ 106108 w 145541"/>
                <a:gd name="connsiteY7" fmla="*/ 135065 h 207359"/>
                <a:gd name="connsiteX8" fmla="*/ 81534 w 145541"/>
                <a:gd name="connsiteY8" fmla="*/ 167545 h 207359"/>
                <a:gd name="connsiteX9" fmla="*/ 81820 w 145541"/>
                <a:gd name="connsiteY9" fmla="*/ 168116 h 207359"/>
                <a:gd name="connsiteX10" fmla="*/ 145542 w 145541"/>
                <a:gd name="connsiteY10" fmla="*/ 168116 h 207359"/>
                <a:gd name="connsiteX11" fmla="*/ 145542 w 145541"/>
                <a:gd name="connsiteY11" fmla="*/ 207359 h 207359"/>
                <a:gd name="connsiteX12" fmla="*/ 286 w 145541"/>
                <a:gd name="connsiteY12" fmla="*/ 207359 h 207359"/>
                <a:gd name="connsiteX13" fmla="*/ 0 w 145541"/>
                <a:gd name="connsiteY13" fmla="*/ 206788 h 207359"/>
                <a:gd name="connsiteX14" fmla="*/ 62389 w 145541"/>
                <a:gd name="connsiteY14" fmla="*/ 124396 h 2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541" h="207359">
                  <a:moveTo>
                    <a:pt x="62484" y="124396"/>
                  </a:moveTo>
                  <a:cubicBezTo>
                    <a:pt x="82772" y="97345"/>
                    <a:pt x="92964" y="82391"/>
                    <a:pt x="92964" y="66865"/>
                  </a:cubicBezTo>
                  <a:cubicBezTo>
                    <a:pt x="92964" y="49625"/>
                    <a:pt x="80581" y="40100"/>
                    <a:pt x="62484" y="40100"/>
                  </a:cubicBezTo>
                  <a:cubicBezTo>
                    <a:pt x="47816" y="40100"/>
                    <a:pt x="30004" y="46577"/>
                    <a:pt x="14764" y="58388"/>
                  </a:cubicBezTo>
                  <a:lnTo>
                    <a:pt x="14764" y="16383"/>
                  </a:lnTo>
                  <a:cubicBezTo>
                    <a:pt x="26575" y="7906"/>
                    <a:pt x="43815" y="0"/>
                    <a:pt x="66675" y="0"/>
                  </a:cubicBezTo>
                  <a:cubicBezTo>
                    <a:pt x="107061" y="0"/>
                    <a:pt x="138303" y="24575"/>
                    <a:pt x="138303" y="62865"/>
                  </a:cubicBezTo>
                  <a:cubicBezTo>
                    <a:pt x="138303" y="85725"/>
                    <a:pt x="127254" y="106870"/>
                    <a:pt x="106108" y="135065"/>
                  </a:cubicBezTo>
                  <a:lnTo>
                    <a:pt x="81534" y="167545"/>
                  </a:lnTo>
                  <a:lnTo>
                    <a:pt x="81820" y="168116"/>
                  </a:lnTo>
                  <a:lnTo>
                    <a:pt x="145542" y="168116"/>
                  </a:lnTo>
                  <a:lnTo>
                    <a:pt x="145542" y="207359"/>
                  </a:lnTo>
                  <a:lnTo>
                    <a:pt x="286" y="207359"/>
                  </a:lnTo>
                  <a:lnTo>
                    <a:pt x="0" y="206788"/>
                  </a:lnTo>
                  <a:lnTo>
                    <a:pt x="62389" y="124396"/>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203623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3230F9-62D5-8657-475C-AC6491A2C2D6}"/>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2"/>
              </a:solidFill>
              <a:effectLst/>
              <a:uLnTx/>
              <a:uFillTx/>
              <a:latin typeface="Arial"/>
              <a:ea typeface="+mn-ea"/>
              <a:cs typeface="+mn-cs"/>
            </a:endParaRPr>
          </a:p>
        </p:txBody>
      </p:sp>
      <p:pic>
        <p:nvPicPr>
          <p:cNvPr id="4" name="Graphic 3">
            <a:extLst>
              <a:ext uri="{FF2B5EF4-FFF2-40B4-BE49-F238E27FC236}">
                <a16:creationId xmlns:a16="http://schemas.microsoft.com/office/drawing/2014/main" id="{136545F7-6CDC-7F42-CA53-7FFD9089886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22472"/>
          <a:stretch/>
        </p:blipFill>
        <p:spPr>
          <a:xfrm>
            <a:off x="6539895" y="-135702"/>
            <a:ext cx="5652105" cy="6993702"/>
          </a:xfrm>
          <a:prstGeom prst="rect">
            <a:avLst/>
          </a:prstGeom>
        </p:spPr>
      </p:pic>
      <p:sp>
        <p:nvSpPr>
          <p:cNvPr id="33" name="TextBox 32">
            <a:extLst>
              <a:ext uri="{FF2B5EF4-FFF2-40B4-BE49-F238E27FC236}">
                <a16:creationId xmlns:a16="http://schemas.microsoft.com/office/drawing/2014/main" id="{CC0AC20D-41C3-4EF8-A659-444C1DA5DEBA}"/>
              </a:ext>
            </a:extLst>
          </p:cNvPr>
          <p:cNvSpPr txBox="1"/>
          <p:nvPr/>
        </p:nvSpPr>
        <p:spPr>
          <a:xfrm>
            <a:off x="7360408" y="3429000"/>
            <a:ext cx="4349982" cy="584775"/>
          </a:xfrm>
          <a:prstGeom prst="rect">
            <a:avLst/>
          </a:prstGeom>
          <a:noFill/>
        </p:spPr>
        <p:txBody>
          <a:bodyPr wrap="square" rtlCol="0">
            <a:spAutoFit/>
          </a:bodyPr>
          <a:lstStyle/>
          <a:p>
            <a:r>
              <a:rPr lang="en-GB" sz="3200" b="1" dirty="0">
                <a:solidFill>
                  <a:schemeClr val="bg1"/>
                </a:solidFill>
                <a:latin typeface="+mj-lt"/>
              </a:rPr>
              <a:t>The ‘Sten’ Scale </a:t>
            </a:r>
            <a:endParaRPr lang="en-US" sz="3200" b="1" dirty="0">
              <a:solidFill>
                <a:schemeClr val="bg1"/>
              </a:solidFill>
              <a:latin typeface="+mj-lt"/>
            </a:endParaRPr>
          </a:p>
        </p:txBody>
      </p:sp>
      <p:grpSp>
        <p:nvGrpSpPr>
          <p:cNvPr id="21" name="Group 20">
            <a:extLst>
              <a:ext uri="{FF2B5EF4-FFF2-40B4-BE49-F238E27FC236}">
                <a16:creationId xmlns:a16="http://schemas.microsoft.com/office/drawing/2014/main" id="{048FCDF9-12A3-9EE1-52B4-3671C397A79E}"/>
              </a:ext>
            </a:extLst>
          </p:cNvPr>
          <p:cNvGrpSpPr/>
          <p:nvPr/>
        </p:nvGrpSpPr>
        <p:grpSpPr>
          <a:xfrm>
            <a:off x="216834" y="1524000"/>
            <a:ext cx="5508240" cy="3316940"/>
            <a:chOff x="131668" y="1260295"/>
            <a:chExt cx="6473927" cy="3561736"/>
          </a:xfrm>
        </p:grpSpPr>
        <p:pic>
          <p:nvPicPr>
            <p:cNvPr id="5" name="Content Placeholder 6">
              <a:extLst>
                <a:ext uri="{FF2B5EF4-FFF2-40B4-BE49-F238E27FC236}">
                  <a16:creationId xmlns:a16="http://schemas.microsoft.com/office/drawing/2014/main" id="{59FF4052-4830-1637-DDE7-688EFA14A3C6}"/>
                </a:ext>
              </a:extLst>
            </p:cNvPr>
            <p:cNvPicPr>
              <a:picLocks noChangeAspect="1"/>
            </p:cNvPicPr>
            <p:nvPr/>
          </p:nvPicPr>
          <p:blipFill>
            <a:blip r:embed="rId5"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31668" y="1260295"/>
              <a:ext cx="6371964" cy="2008741"/>
            </a:xfrm>
            <a:prstGeom prst="rect">
              <a:avLst/>
            </a:prstGeom>
          </p:spPr>
        </p:pic>
        <p:sp>
          <p:nvSpPr>
            <p:cNvPr id="6" name="Rectangle 5">
              <a:extLst>
                <a:ext uri="{FF2B5EF4-FFF2-40B4-BE49-F238E27FC236}">
                  <a16:creationId xmlns:a16="http://schemas.microsoft.com/office/drawing/2014/main" id="{14CB702A-CED1-B106-603E-03F5313542B0}"/>
                </a:ext>
              </a:extLst>
            </p:cNvPr>
            <p:cNvSpPr/>
            <p:nvPr/>
          </p:nvSpPr>
          <p:spPr>
            <a:xfrm>
              <a:off x="2734500" y="3585714"/>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5</a:t>
              </a:r>
            </a:p>
          </p:txBody>
        </p:sp>
        <p:sp>
          <p:nvSpPr>
            <p:cNvPr id="7" name="Rectangle 6">
              <a:extLst>
                <a:ext uri="{FF2B5EF4-FFF2-40B4-BE49-F238E27FC236}">
                  <a16:creationId xmlns:a16="http://schemas.microsoft.com/office/drawing/2014/main" id="{712398D8-C90D-8C9E-C7F5-8973A5BE0C4E}"/>
                </a:ext>
              </a:extLst>
            </p:cNvPr>
            <p:cNvSpPr/>
            <p:nvPr/>
          </p:nvSpPr>
          <p:spPr>
            <a:xfrm>
              <a:off x="2100473"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4</a:t>
              </a:r>
            </a:p>
          </p:txBody>
        </p:sp>
        <p:sp>
          <p:nvSpPr>
            <p:cNvPr id="8" name="Rectangle 7">
              <a:extLst>
                <a:ext uri="{FF2B5EF4-FFF2-40B4-BE49-F238E27FC236}">
                  <a16:creationId xmlns:a16="http://schemas.microsoft.com/office/drawing/2014/main" id="{3443B26A-BFF6-1AD8-C144-FAE8DDFD28FA}"/>
                </a:ext>
              </a:extLst>
            </p:cNvPr>
            <p:cNvSpPr/>
            <p:nvPr/>
          </p:nvSpPr>
          <p:spPr>
            <a:xfrm>
              <a:off x="3362940"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6</a:t>
              </a:r>
            </a:p>
          </p:txBody>
        </p:sp>
        <p:sp>
          <p:nvSpPr>
            <p:cNvPr id="9" name="Rectangle 8">
              <a:extLst>
                <a:ext uri="{FF2B5EF4-FFF2-40B4-BE49-F238E27FC236}">
                  <a16:creationId xmlns:a16="http://schemas.microsoft.com/office/drawing/2014/main" id="{76DA2ACB-271F-C5CD-3467-200EEC0B16FD}"/>
                </a:ext>
              </a:extLst>
            </p:cNvPr>
            <p:cNvSpPr/>
            <p:nvPr/>
          </p:nvSpPr>
          <p:spPr>
            <a:xfrm>
              <a:off x="1467551"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3</a:t>
              </a:r>
            </a:p>
          </p:txBody>
        </p:sp>
        <p:sp>
          <p:nvSpPr>
            <p:cNvPr id="10" name="Rectangle 9">
              <a:extLst>
                <a:ext uri="{FF2B5EF4-FFF2-40B4-BE49-F238E27FC236}">
                  <a16:creationId xmlns:a16="http://schemas.microsoft.com/office/drawing/2014/main" id="{6EA5522D-A418-BDF7-F5A8-8F1D0E34B08B}"/>
                </a:ext>
              </a:extLst>
            </p:cNvPr>
            <p:cNvSpPr/>
            <p:nvPr/>
          </p:nvSpPr>
          <p:spPr>
            <a:xfrm>
              <a:off x="833524"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2</a:t>
              </a:r>
            </a:p>
          </p:txBody>
        </p:sp>
        <p:sp>
          <p:nvSpPr>
            <p:cNvPr id="11" name="Rectangle 10">
              <a:extLst>
                <a:ext uri="{FF2B5EF4-FFF2-40B4-BE49-F238E27FC236}">
                  <a16:creationId xmlns:a16="http://schemas.microsoft.com/office/drawing/2014/main" id="{16354EBC-E3B6-F7A3-6076-C3FF8D71C4A5}"/>
                </a:ext>
              </a:extLst>
            </p:cNvPr>
            <p:cNvSpPr/>
            <p:nvPr/>
          </p:nvSpPr>
          <p:spPr>
            <a:xfrm>
              <a:off x="200050"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1</a:t>
              </a:r>
            </a:p>
          </p:txBody>
        </p:sp>
        <p:sp>
          <p:nvSpPr>
            <p:cNvPr id="12" name="Rectangle 11">
              <a:extLst>
                <a:ext uri="{FF2B5EF4-FFF2-40B4-BE49-F238E27FC236}">
                  <a16:creationId xmlns:a16="http://schemas.microsoft.com/office/drawing/2014/main" id="{3A4B1597-B725-D0CA-3E2C-D71E8BC9F36E}"/>
                </a:ext>
              </a:extLst>
            </p:cNvPr>
            <p:cNvSpPr/>
            <p:nvPr/>
          </p:nvSpPr>
          <p:spPr>
            <a:xfrm>
              <a:off x="3991380"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7</a:t>
              </a:r>
            </a:p>
          </p:txBody>
        </p:sp>
        <p:sp>
          <p:nvSpPr>
            <p:cNvPr id="13" name="Rectangle 12">
              <a:extLst>
                <a:ext uri="{FF2B5EF4-FFF2-40B4-BE49-F238E27FC236}">
                  <a16:creationId xmlns:a16="http://schemas.microsoft.com/office/drawing/2014/main" id="{E3B4DAD9-0148-45E1-B652-D46FC11D1206}"/>
                </a:ext>
              </a:extLst>
            </p:cNvPr>
            <p:cNvSpPr/>
            <p:nvPr/>
          </p:nvSpPr>
          <p:spPr>
            <a:xfrm>
              <a:off x="4641592"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8</a:t>
              </a:r>
            </a:p>
          </p:txBody>
        </p:sp>
        <p:sp>
          <p:nvSpPr>
            <p:cNvPr id="14" name="Rectangle 13">
              <a:extLst>
                <a:ext uri="{FF2B5EF4-FFF2-40B4-BE49-F238E27FC236}">
                  <a16:creationId xmlns:a16="http://schemas.microsoft.com/office/drawing/2014/main" id="{E08539A0-83CE-D212-CE8A-F7E007F01E96}"/>
                </a:ext>
              </a:extLst>
            </p:cNvPr>
            <p:cNvSpPr/>
            <p:nvPr/>
          </p:nvSpPr>
          <p:spPr>
            <a:xfrm>
              <a:off x="5244147"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9</a:t>
              </a:r>
            </a:p>
          </p:txBody>
        </p:sp>
        <p:sp>
          <p:nvSpPr>
            <p:cNvPr id="15" name="Rectangle 14">
              <a:extLst>
                <a:ext uri="{FF2B5EF4-FFF2-40B4-BE49-F238E27FC236}">
                  <a16:creationId xmlns:a16="http://schemas.microsoft.com/office/drawing/2014/main" id="{E492FFD3-C1DF-5070-0F35-0DD8A85C7C1B}"/>
                </a:ext>
              </a:extLst>
            </p:cNvPr>
            <p:cNvSpPr/>
            <p:nvPr/>
          </p:nvSpPr>
          <p:spPr>
            <a:xfrm>
              <a:off x="5868474" y="3581295"/>
              <a:ext cx="510451" cy="501628"/>
            </a:xfrm>
            <a:prstGeom prst="rect">
              <a:avLst/>
            </a:prstGeom>
            <a:solidFill>
              <a:srgbClr val="D8DB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10</a:t>
              </a:r>
            </a:p>
          </p:txBody>
        </p:sp>
        <p:sp>
          <p:nvSpPr>
            <p:cNvPr id="16" name="Arrow: Striped Right 15">
              <a:extLst>
                <a:ext uri="{FF2B5EF4-FFF2-40B4-BE49-F238E27FC236}">
                  <a16:creationId xmlns:a16="http://schemas.microsoft.com/office/drawing/2014/main" id="{DB0C4532-2C67-03E4-49AE-FCC4D6D79208}"/>
                </a:ext>
              </a:extLst>
            </p:cNvPr>
            <p:cNvSpPr/>
            <p:nvPr/>
          </p:nvSpPr>
          <p:spPr>
            <a:xfrm>
              <a:off x="4023430" y="4151471"/>
              <a:ext cx="2441432" cy="670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Striped Right 16">
              <a:extLst>
                <a:ext uri="{FF2B5EF4-FFF2-40B4-BE49-F238E27FC236}">
                  <a16:creationId xmlns:a16="http://schemas.microsoft.com/office/drawing/2014/main" id="{3DC0B6DB-2E8C-FFBA-D002-DC39ACB37B90}"/>
                </a:ext>
              </a:extLst>
            </p:cNvPr>
            <p:cNvSpPr/>
            <p:nvPr/>
          </p:nvSpPr>
          <p:spPr>
            <a:xfrm rot="10800000">
              <a:off x="143914" y="4151471"/>
              <a:ext cx="2441432" cy="670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F323197-D83D-E614-AB79-5EA5F773143A}"/>
                </a:ext>
              </a:extLst>
            </p:cNvPr>
            <p:cNvSpPr txBox="1"/>
            <p:nvPr/>
          </p:nvSpPr>
          <p:spPr>
            <a:xfrm>
              <a:off x="837500" y="4329611"/>
              <a:ext cx="2107473" cy="318720"/>
            </a:xfrm>
            <a:prstGeom prst="rect">
              <a:avLst/>
            </a:prstGeom>
            <a:noFill/>
          </p:spPr>
          <p:txBody>
            <a:bodyPr wrap="square" rtlCol="0">
              <a:spAutoFit/>
            </a:bodyPr>
            <a:lstStyle/>
            <a:p>
              <a:r>
                <a:rPr lang="en-GB" sz="1400" dirty="0">
                  <a:solidFill>
                    <a:schemeClr val="bg1"/>
                  </a:solidFill>
                </a:rPr>
                <a:t>Less Likely</a:t>
              </a:r>
              <a:endParaRPr lang="en-US" sz="1400" dirty="0">
                <a:solidFill>
                  <a:schemeClr val="bg1"/>
                </a:solidFill>
              </a:endParaRPr>
            </a:p>
          </p:txBody>
        </p:sp>
        <p:sp>
          <p:nvSpPr>
            <p:cNvPr id="19" name="TextBox 18">
              <a:extLst>
                <a:ext uri="{FF2B5EF4-FFF2-40B4-BE49-F238E27FC236}">
                  <a16:creationId xmlns:a16="http://schemas.microsoft.com/office/drawing/2014/main" id="{9DF1FD04-5854-D7A3-7EFE-E624843425BE}"/>
                </a:ext>
              </a:extLst>
            </p:cNvPr>
            <p:cNvSpPr txBox="1"/>
            <p:nvPr/>
          </p:nvSpPr>
          <p:spPr>
            <a:xfrm>
              <a:off x="4498122" y="4330545"/>
              <a:ext cx="2107473" cy="318720"/>
            </a:xfrm>
            <a:prstGeom prst="rect">
              <a:avLst/>
            </a:prstGeom>
            <a:noFill/>
          </p:spPr>
          <p:txBody>
            <a:bodyPr wrap="square" rtlCol="0">
              <a:spAutoFit/>
            </a:bodyPr>
            <a:lstStyle/>
            <a:p>
              <a:r>
                <a:rPr lang="en-GB" sz="1400" dirty="0">
                  <a:solidFill>
                    <a:schemeClr val="bg1"/>
                  </a:solidFill>
                </a:rPr>
                <a:t>More Likely</a:t>
              </a:r>
              <a:endParaRPr lang="en-US" sz="1400" dirty="0">
                <a:solidFill>
                  <a:schemeClr val="bg1"/>
                </a:solidFill>
              </a:endParaRPr>
            </a:p>
          </p:txBody>
        </p:sp>
        <p:sp>
          <p:nvSpPr>
            <p:cNvPr id="20" name="Rectangle 19">
              <a:extLst>
                <a:ext uri="{FF2B5EF4-FFF2-40B4-BE49-F238E27FC236}">
                  <a16:creationId xmlns:a16="http://schemas.microsoft.com/office/drawing/2014/main" id="{D83AD24D-28B8-4DC8-11E9-319A09C97A42}"/>
                </a:ext>
              </a:extLst>
            </p:cNvPr>
            <p:cNvSpPr/>
            <p:nvPr/>
          </p:nvSpPr>
          <p:spPr>
            <a:xfrm>
              <a:off x="2720610" y="4321288"/>
              <a:ext cx="1152780" cy="330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As Likely</a:t>
              </a:r>
              <a:endParaRPr lang="en-US" sz="1400"/>
            </a:p>
          </p:txBody>
        </p:sp>
      </p:grpSp>
      <p:grpSp>
        <p:nvGrpSpPr>
          <p:cNvPr id="23" name="Group 22">
            <a:extLst>
              <a:ext uri="{FF2B5EF4-FFF2-40B4-BE49-F238E27FC236}">
                <a16:creationId xmlns:a16="http://schemas.microsoft.com/office/drawing/2014/main" id="{5EC061F7-A657-5BBF-E043-A021B65B0064}"/>
              </a:ext>
            </a:extLst>
          </p:cNvPr>
          <p:cNvGrpSpPr/>
          <p:nvPr/>
        </p:nvGrpSpPr>
        <p:grpSpPr>
          <a:xfrm>
            <a:off x="7429565" y="2554024"/>
            <a:ext cx="739272" cy="739272"/>
            <a:chOff x="3325653" y="3157537"/>
            <a:chExt cx="541782" cy="541782"/>
          </a:xfrm>
          <a:solidFill>
            <a:schemeClr val="accent1"/>
          </a:solidFill>
        </p:grpSpPr>
        <p:sp>
          <p:nvSpPr>
            <p:cNvPr id="24" name="Freeform: Shape 23">
              <a:extLst>
                <a:ext uri="{FF2B5EF4-FFF2-40B4-BE49-F238E27FC236}">
                  <a16:creationId xmlns:a16="http://schemas.microsoft.com/office/drawing/2014/main" id="{7BEA78E7-3968-9FBD-A14A-AB481E547C26}"/>
                </a:ext>
              </a:extLst>
            </p:cNvPr>
            <p:cNvSpPr/>
            <p:nvPr/>
          </p:nvSpPr>
          <p:spPr>
            <a:xfrm>
              <a:off x="3325653"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8647EEB-BF50-60D5-125C-A56AE38319C3}"/>
                </a:ext>
              </a:extLst>
            </p:cNvPr>
            <p:cNvSpPr/>
            <p:nvPr/>
          </p:nvSpPr>
          <p:spPr>
            <a:xfrm>
              <a:off x="3524440" y="3318795"/>
              <a:ext cx="133445" cy="210407"/>
            </a:xfrm>
            <a:custGeom>
              <a:avLst/>
              <a:gdLst>
                <a:gd name="connsiteX0" fmla="*/ 0 w 133445"/>
                <a:gd name="connsiteY0" fmla="*/ 151638 h 210407"/>
                <a:gd name="connsiteX1" fmla="*/ 56674 w 133445"/>
                <a:gd name="connsiteY1" fmla="*/ 171069 h 210407"/>
                <a:gd name="connsiteX2" fmla="*/ 88583 w 133445"/>
                <a:gd name="connsiteY2" fmla="*/ 146495 h 210407"/>
                <a:gd name="connsiteX3" fmla="*/ 53340 w 133445"/>
                <a:gd name="connsiteY3" fmla="*/ 122492 h 210407"/>
                <a:gd name="connsiteX4" fmla="*/ 33052 w 133445"/>
                <a:gd name="connsiteY4" fmla="*/ 122492 h 210407"/>
                <a:gd name="connsiteX5" fmla="*/ 33052 w 133445"/>
                <a:gd name="connsiteY5" fmla="*/ 88678 h 210407"/>
                <a:gd name="connsiteX6" fmla="*/ 52197 w 133445"/>
                <a:gd name="connsiteY6" fmla="*/ 88678 h 210407"/>
                <a:gd name="connsiteX7" fmla="*/ 84677 w 133445"/>
                <a:gd name="connsiteY7" fmla="*/ 64103 h 210407"/>
                <a:gd name="connsiteX8" fmla="*/ 54197 w 133445"/>
                <a:gd name="connsiteY8" fmla="*/ 39529 h 210407"/>
                <a:gd name="connsiteX9" fmla="*/ 12192 w 133445"/>
                <a:gd name="connsiteY9" fmla="*/ 51340 h 210407"/>
                <a:gd name="connsiteX10" fmla="*/ 12192 w 133445"/>
                <a:gd name="connsiteY10" fmla="*/ 11240 h 210407"/>
                <a:gd name="connsiteX11" fmla="*/ 57626 w 133445"/>
                <a:gd name="connsiteY11" fmla="*/ 0 h 210407"/>
                <a:gd name="connsiteX12" fmla="*/ 129540 w 133445"/>
                <a:gd name="connsiteY12" fmla="*/ 56674 h 210407"/>
                <a:gd name="connsiteX13" fmla="*/ 99346 w 133445"/>
                <a:gd name="connsiteY13" fmla="*/ 100965 h 210407"/>
                <a:gd name="connsiteX14" fmla="*/ 99346 w 133445"/>
                <a:gd name="connsiteY14" fmla="*/ 101537 h 210407"/>
                <a:gd name="connsiteX15" fmla="*/ 133445 w 133445"/>
                <a:gd name="connsiteY15" fmla="*/ 149733 h 210407"/>
                <a:gd name="connsiteX16" fmla="*/ 58960 w 133445"/>
                <a:gd name="connsiteY16" fmla="*/ 210407 h 210407"/>
                <a:gd name="connsiteX17" fmla="*/ 0 w 133445"/>
                <a:gd name="connsiteY17" fmla="*/ 194596 h 210407"/>
                <a:gd name="connsiteX18" fmla="*/ 0 w 133445"/>
                <a:gd name="connsiteY18" fmla="*/ 151448 h 21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445" h="210407">
                  <a:moveTo>
                    <a:pt x="0" y="151638"/>
                  </a:moveTo>
                  <a:cubicBezTo>
                    <a:pt x="18859" y="163163"/>
                    <a:pt x="38386" y="171069"/>
                    <a:pt x="56674" y="171069"/>
                  </a:cubicBezTo>
                  <a:cubicBezTo>
                    <a:pt x="74962" y="171069"/>
                    <a:pt x="88583" y="162020"/>
                    <a:pt x="88583" y="146495"/>
                  </a:cubicBezTo>
                  <a:cubicBezTo>
                    <a:pt x="88583" y="131826"/>
                    <a:pt x="77533" y="122492"/>
                    <a:pt x="53340" y="122492"/>
                  </a:cubicBezTo>
                  <a:lnTo>
                    <a:pt x="33052" y="122492"/>
                  </a:lnTo>
                  <a:lnTo>
                    <a:pt x="33052" y="88678"/>
                  </a:lnTo>
                  <a:lnTo>
                    <a:pt x="52197" y="88678"/>
                  </a:lnTo>
                  <a:cubicBezTo>
                    <a:pt x="74200" y="88678"/>
                    <a:pt x="84677" y="78486"/>
                    <a:pt x="84677" y="64103"/>
                  </a:cubicBezTo>
                  <a:cubicBezTo>
                    <a:pt x="84677" y="48578"/>
                    <a:pt x="72580" y="39529"/>
                    <a:pt x="54197" y="39529"/>
                  </a:cubicBezTo>
                  <a:cubicBezTo>
                    <a:pt x="40100" y="39529"/>
                    <a:pt x="24003" y="44863"/>
                    <a:pt x="12192" y="51340"/>
                  </a:cubicBezTo>
                  <a:lnTo>
                    <a:pt x="12192" y="11240"/>
                  </a:lnTo>
                  <a:cubicBezTo>
                    <a:pt x="24289" y="3905"/>
                    <a:pt x="40672" y="0"/>
                    <a:pt x="57626" y="0"/>
                  </a:cubicBezTo>
                  <a:cubicBezTo>
                    <a:pt x="99060" y="0"/>
                    <a:pt x="129540" y="24289"/>
                    <a:pt x="129540" y="56674"/>
                  </a:cubicBezTo>
                  <a:cubicBezTo>
                    <a:pt x="129540" y="76676"/>
                    <a:pt x="118015" y="93917"/>
                    <a:pt x="99346" y="100965"/>
                  </a:cubicBezTo>
                  <a:lnTo>
                    <a:pt x="99346" y="101537"/>
                  </a:lnTo>
                  <a:cubicBezTo>
                    <a:pt x="122206" y="109442"/>
                    <a:pt x="133445" y="128588"/>
                    <a:pt x="133445" y="149733"/>
                  </a:cubicBezTo>
                  <a:cubicBezTo>
                    <a:pt x="133445" y="185833"/>
                    <a:pt x="100393" y="210407"/>
                    <a:pt x="58960" y="210407"/>
                  </a:cubicBezTo>
                  <a:cubicBezTo>
                    <a:pt x="36957" y="210407"/>
                    <a:pt x="14097" y="204216"/>
                    <a:pt x="0" y="194596"/>
                  </a:cubicBezTo>
                  <a:lnTo>
                    <a:pt x="0" y="151448"/>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556628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3230F9-62D5-8657-475C-AC6491A2C2D6}"/>
              </a:ext>
            </a:extLst>
          </p:cNvPr>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Graphic 2">
            <a:extLst>
              <a:ext uri="{FF2B5EF4-FFF2-40B4-BE49-F238E27FC236}">
                <a16:creationId xmlns:a16="http://schemas.microsoft.com/office/drawing/2014/main" id="{60AEB4C7-8B11-9E7C-36F2-9C0898BAC68F}"/>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1852" r="-2057"/>
          <a:stretch/>
        </p:blipFill>
        <p:spPr>
          <a:xfrm>
            <a:off x="-16313" y="-135702"/>
            <a:ext cx="5847270" cy="6993702"/>
          </a:xfrm>
          <a:prstGeom prst="rect">
            <a:avLst/>
          </a:prstGeom>
        </p:spPr>
      </p:pic>
      <p:sp>
        <p:nvSpPr>
          <p:cNvPr id="33" name="TextBox 32">
            <a:extLst>
              <a:ext uri="{FF2B5EF4-FFF2-40B4-BE49-F238E27FC236}">
                <a16:creationId xmlns:a16="http://schemas.microsoft.com/office/drawing/2014/main" id="{CC0AC20D-41C3-4EF8-A659-444C1DA5DEBA}"/>
              </a:ext>
            </a:extLst>
          </p:cNvPr>
          <p:cNvSpPr txBox="1"/>
          <p:nvPr/>
        </p:nvSpPr>
        <p:spPr>
          <a:xfrm>
            <a:off x="870297" y="3079555"/>
            <a:ext cx="4741997" cy="1076577"/>
          </a:xfrm>
          <a:prstGeom prst="rect">
            <a:avLst/>
          </a:prstGeom>
          <a:noFill/>
        </p:spPr>
        <p:txBody>
          <a:bodyPr wrap="square" rtlCol="0">
            <a:spAutoFit/>
          </a:bodyPr>
          <a:lstStyle/>
          <a:p>
            <a:r>
              <a:rPr lang="en-GB" sz="3198" b="1" dirty="0">
                <a:solidFill>
                  <a:prstClr val="white"/>
                </a:solidFill>
                <a:latin typeface="+mj-lt"/>
                <a:cs typeface="Arial" panose="020B0604020202020204" pitchFamily="34" charset="0"/>
              </a:rPr>
              <a:t>Report Output:</a:t>
            </a:r>
            <a:endParaRPr lang="en-GB" sz="3198" b="1" dirty="0">
              <a:solidFill>
                <a:prstClr val="white"/>
              </a:solidFill>
              <a:latin typeface="Arial Black" panose="020B0A04020102020204" pitchFamily="34" charset="0"/>
              <a:cs typeface="Arial" panose="020B0604020202020204" pitchFamily="34" charset="0"/>
            </a:endParaRPr>
          </a:p>
          <a:p>
            <a:r>
              <a:rPr lang="en-GB" sz="3198" dirty="0">
                <a:solidFill>
                  <a:prstClr val="white"/>
                </a:solidFill>
                <a:latin typeface="+mj-lt"/>
                <a:cs typeface="Arial" panose="020B0604020202020204" pitchFamily="34" charset="0"/>
              </a:rPr>
              <a:t>Focus Styles Work Roles </a:t>
            </a:r>
          </a:p>
        </p:txBody>
      </p:sp>
      <p:pic>
        <p:nvPicPr>
          <p:cNvPr id="5" name="Picture 4">
            <a:extLst>
              <a:ext uri="{FF2B5EF4-FFF2-40B4-BE49-F238E27FC236}">
                <a16:creationId xmlns:a16="http://schemas.microsoft.com/office/drawing/2014/main" id="{E6C72716-FA17-13C4-CDCA-36195276629F}"/>
              </a:ext>
            </a:extLst>
          </p:cNvPr>
          <p:cNvPicPr>
            <a:picLocks noChangeAspect="1"/>
          </p:cNvPicPr>
          <p:nvPr/>
        </p:nvPicPr>
        <p:blipFill>
          <a:blip r:embed="rId5"/>
          <a:stretch>
            <a:fillRect/>
          </a:stretch>
        </p:blipFill>
        <p:spPr>
          <a:xfrm>
            <a:off x="6966297" y="576470"/>
            <a:ext cx="4181348" cy="5705060"/>
          </a:xfrm>
          <a:prstGeom prst="rect">
            <a:avLst/>
          </a:prstGeom>
          <a:ln>
            <a:noFill/>
          </a:ln>
          <a:effectLst>
            <a:outerShdw blurRad="292100" dist="139700" dir="2700000" algn="tl" rotWithShape="0">
              <a:srgbClr val="333333">
                <a:alpha val="65000"/>
              </a:srgbClr>
            </a:outerShdw>
          </a:effectLst>
        </p:spPr>
      </p:pic>
      <p:grpSp>
        <p:nvGrpSpPr>
          <p:cNvPr id="11" name="Group 10">
            <a:extLst>
              <a:ext uri="{FF2B5EF4-FFF2-40B4-BE49-F238E27FC236}">
                <a16:creationId xmlns:a16="http://schemas.microsoft.com/office/drawing/2014/main" id="{F5E5251E-0F8B-42D5-F5BB-BA7A949B5EAD}"/>
              </a:ext>
            </a:extLst>
          </p:cNvPr>
          <p:cNvGrpSpPr/>
          <p:nvPr/>
        </p:nvGrpSpPr>
        <p:grpSpPr>
          <a:xfrm>
            <a:off x="981250" y="2203175"/>
            <a:ext cx="739271" cy="739273"/>
            <a:chOff x="4352734" y="3157537"/>
            <a:chExt cx="541781" cy="541782"/>
          </a:xfrm>
          <a:solidFill>
            <a:schemeClr val="accent1"/>
          </a:solidFill>
        </p:grpSpPr>
        <p:sp>
          <p:nvSpPr>
            <p:cNvPr id="12" name="Freeform: Shape 11">
              <a:extLst>
                <a:ext uri="{FF2B5EF4-FFF2-40B4-BE49-F238E27FC236}">
                  <a16:creationId xmlns:a16="http://schemas.microsoft.com/office/drawing/2014/main" id="{128A065F-1D09-2A7A-EA48-1D5C1DAF1818}"/>
                </a:ext>
              </a:extLst>
            </p:cNvPr>
            <p:cNvSpPr/>
            <p:nvPr/>
          </p:nvSpPr>
          <p:spPr>
            <a:xfrm>
              <a:off x="4352734" y="3157537"/>
              <a:ext cx="541781" cy="541782"/>
            </a:xfrm>
            <a:custGeom>
              <a:avLst/>
              <a:gdLst>
                <a:gd name="connsiteX0" fmla="*/ 270891 w 541781"/>
                <a:gd name="connsiteY0" fmla="*/ 541782 h 541782"/>
                <a:gd name="connsiteX1" fmla="*/ 0 w 541781"/>
                <a:gd name="connsiteY1" fmla="*/ 270891 h 541782"/>
                <a:gd name="connsiteX2" fmla="*/ 270891 w 541781"/>
                <a:gd name="connsiteY2" fmla="*/ 0 h 541782"/>
                <a:gd name="connsiteX3" fmla="*/ 541782 w 541781"/>
                <a:gd name="connsiteY3" fmla="*/ 270891 h 541782"/>
                <a:gd name="connsiteX4" fmla="*/ 270891 w 541781"/>
                <a:gd name="connsiteY4" fmla="*/ 541782 h 541782"/>
                <a:gd name="connsiteX5" fmla="*/ 270891 w 541781"/>
                <a:gd name="connsiteY5" fmla="*/ 47625 h 541782"/>
                <a:gd name="connsiteX6" fmla="*/ 47625 w 541781"/>
                <a:gd name="connsiteY6" fmla="*/ 270891 h 541782"/>
                <a:gd name="connsiteX7" fmla="*/ 270891 w 541781"/>
                <a:gd name="connsiteY7" fmla="*/ 494157 h 541782"/>
                <a:gd name="connsiteX8" fmla="*/ 494157 w 541781"/>
                <a:gd name="connsiteY8" fmla="*/ 270891 h 541782"/>
                <a:gd name="connsiteX9" fmla="*/ 270891 w 541781"/>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1"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4D23220-26D3-923F-7CE1-E93E73FB560B}"/>
                </a:ext>
              </a:extLst>
            </p:cNvPr>
            <p:cNvSpPr/>
            <p:nvPr/>
          </p:nvSpPr>
          <p:spPr>
            <a:xfrm>
              <a:off x="4511611" y="3322033"/>
              <a:ext cx="174974" cy="204215"/>
            </a:xfrm>
            <a:custGeom>
              <a:avLst/>
              <a:gdLst>
                <a:gd name="connsiteX0" fmla="*/ 0 w 174974"/>
                <a:gd name="connsiteY0" fmla="*/ 159925 h 204215"/>
                <a:gd name="connsiteX1" fmla="*/ 104108 w 174974"/>
                <a:gd name="connsiteY1" fmla="*/ 0 h 204215"/>
                <a:gd name="connsiteX2" fmla="*/ 143923 w 174974"/>
                <a:gd name="connsiteY2" fmla="*/ 0 h 204215"/>
                <a:gd name="connsiteX3" fmla="*/ 143923 w 174974"/>
                <a:gd name="connsiteY3" fmla="*/ 126397 h 204215"/>
                <a:gd name="connsiteX4" fmla="*/ 174974 w 174974"/>
                <a:gd name="connsiteY4" fmla="*/ 126397 h 204215"/>
                <a:gd name="connsiteX5" fmla="*/ 174974 w 174974"/>
                <a:gd name="connsiteY5" fmla="*/ 160496 h 204215"/>
                <a:gd name="connsiteX6" fmla="*/ 143923 w 174974"/>
                <a:gd name="connsiteY6" fmla="*/ 160496 h 204215"/>
                <a:gd name="connsiteX7" fmla="*/ 143923 w 174974"/>
                <a:gd name="connsiteY7" fmla="*/ 204216 h 204215"/>
                <a:gd name="connsiteX8" fmla="*/ 99346 w 174974"/>
                <a:gd name="connsiteY8" fmla="*/ 204216 h 204215"/>
                <a:gd name="connsiteX9" fmla="*/ 99346 w 174974"/>
                <a:gd name="connsiteY9" fmla="*/ 160496 h 204215"/>
                <a:gd name="connsiteX10" fmla="*/ 286 w 174974"/>
                <a:gd name="connsiteY10" fmla="*/ 160496 h 204215"/>
                <a:gd name="connsiteX11" fmla="*/ 0 w 174974"/>
                <a:gd name="connsiteY11" fmla="*/ 159925 h 204215"/>
                <a:gd name="connsiteX12" fmla="*/ 100108 w 174974"/>
                <a:gd name="connsiteY12" fmla="*/ 126397 h 204215"/>
                <a:gd name="connsiteX13" fmla="*/ 100108 w 174974"/>
                <a:gd name="connsiteY13" fmla="*/ 96774 h 204215"/>
                <a:gd name="connsiteX14" fmla="*/ 100679 w 174974"/>
                <a:gd name="connsiteY14" fmla="*/ 66008 h 204215"/>
                <a:gd name="connsiteX15" fmla="*/ 100108 w 174974"/>
                <a:gd name="connsiteY15" fmla="*/ 65723 h 204215"/>
                <a:gd name="connsiteX16" fmla="*/ 81724 w 174974"/>
                <a:gd name="connsiteY16" fmla="*/ 95059 h 204215"/>
                <a:gd name="connsiteX17" fmla="*/ 61722 w 174974"/>
                <a:gd name="connsiteY17" fmla="*/ 125825 h 204215"/>
                <a:gd name="connsiteX18" fmla="*/ 62008 w 174974"/>
                <a:gd name="connsiteY18" fmla="*/ 126397 h 204215"/>
                <a:gd name="connsiteX19" fmla="*/ 100108 w 174974"/>
                <a:gd name="connsiteY19" fmla="*/ 126397 h 204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4974" h="204215">
                  <a:moveTo>
                    <a:pt x="0" y="159925"/>
                  </a:moveTo>
                  <a:lnTo>
                    <a:pt x="104108" y="0"/>
                  </a:lnTo>
                  <a:lnTo>
                    <a:pt x="143923" y="0"/>
                  </a:lnTo>
                  <a:lnTo>
                    <a:pt x="143923" y="126397"/>
                  </a:lnTo>
                  <a:lnTo>
                    <a:pt x="174974" y="126397"/>
                  </a:lnTo>
                  <a:lnTo>
                    <a:pt x="174974" y="160496"/>
                  </a:lnTo>
                  <a:lnTo>
                    <a:pt x="143923" y="160496"/>
                  </a:lnTo>
                  <a:lnTo>
                    <a:pt x="143923" y="204216"/>
                  </a:lnTo>
                  <a:lnTo>
                    <a:pt x="99346" y="204216"/>
                  </a:lnTo>
                  <a:lnTo>
                    <a:pt x="99346" y="160496"/>
                  </a:lnTo>
                  <a:lnTo>
                    <a:pt x="286" y="160496"/>
                  </a:lnTo>
                  <a:lnTo>
                    <a:pt x="0" y="159925"/>
                  </a:lnTo>
                  <a:close/>
                  <a:moveTo>
                    <a:pt x="100108" y="126397"/>
                  </a:moveTo>
                  <a:lnTo>
                    <a:pt x="100108" y="96774"/>
                  </a:lnTo>
                  <a:cubicBezTo>
                    <a:pt x="100108" y="86582"/>
                    <a:pt x="100394" y="75628"/>
                    <a:pt x="100679" y="66008"/>
                  </a:cubicBezTo>
                  <a:lnTo>
                    <a:pt x="100108" y="65723"/>
                  </a:lnTo>
                  <a:cubicBezTo>
                    <a:pt x="94774" y="74771"/>
                    <a:pt x="88011" y="85439"/>
                    <a:pt x="81724" y="95059"/>
                  </a:cubicBezTo>
                  <a:lnTo>
                    <a:pt x="61722" y="125825"/>
                  </a:lnTo>
                  <a:lnTo>
                    <a:pt x="62008" y="126397"/>
                  </a:lnTo>
                  <a:lnTo>
                    <a:pt x="100108" y="126397"/>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3699734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3230F9-62D5-8657-475C-AC6491A2C2D6}"/>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Graphic 2">
            <a:extLst>
              <a:ext uri="{FF2B5EF4-FFF2-40B4-BE49-F238E27FC236}">
                <a16:creationId xmlns:a16="http://schemas.microsoft.com/office/drawing/2014/main" id="{B12E7C54-E163-377E-D82B-F6EC45B8CDA6}"/>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22472"/>
          <a:stretch/>
        </p:blipFill>
        <p:spPr>
          <a:xfrm>
            <a:off x="6539895" y="-135702"/>
            <a:ext cx="5652105" cy="6993702"/>
          </a:xfrm>
          <a:prstGeom prst="rect">
            <a:avLst/>
          </a:prstGeom>
        </p:spPr>
      </p:pic>
      <p:sp>
        <p:nvSpPr>
          <p:cNvPr id="33" name="TextBox 32">
            <a:extLst>
              <a:ext uri="{FF2B5EF4-FFF2-40B4-BE49-F238E27FC236}">
                <a16:creationId xmlns:a16="http://schemas.microsoft.com/office/drawing/2014/main" id="{CC0AC20D-41C3-4EF8-A659-444C1DA5DEBA}"/>
              </a:ext>
            </a:extLst>
          </p:cNvPr>
          <p:cNvSpPr txBox="1"/>
          <p:nvPr/>
        </p:nvSpPr>
        <p:spPr>
          <a:xfrm>
            <a:off x="6845799" y="637543"/>
            <a:ext cx="4349982" cy="861454"/>
          </a:xfrm>
          <a:prstGeom prst="rect">
            <a:avLst/>
          </a:prstGeom>
          <a:noFill/>
        </p:spPr>
        <p:txBody>
          <a:bodyPr wrap="square" rtlCol="0">
            <a:spAutoFit/>
          </a:bodyPr>
          <a:lstStyle/>
          <a:p>
            <a:r>
              <a:rPr lang="en-GB" sz="3198" b="1" dirty="0">
                <a:solidFill>
                  <a:prstClr val="white"/>
                </a:solidFill>
                <a:latin typeface="+mj-lt"/>
                <a:cs typeface="Arial" panose="020B0604020202020204" pitchFamily="34" charset="0"/>
              </a:rPr>
              <a:t>Your Work Roles</a:t>
            </a:r>
          </a:p>
          <a:p>
            <a:r>
              <a:rPr lang="en-GB" b="1" dirty="0">
                <a:solidFill>
                  <a:prstClr val="white"/>
                </a:solidFill>
                <a:latin typeface="+mj-lt"/>
                <a:cs typeface="Arial" panose="020B0604020202020204" pitchFamily="34" charset="0"/>
              </a:rPr>
              <a:t>(Page 4)</a:t>
            </a:r>
            <a:endParaRPr lang="en-GB" b="1" dirty="0">
              <a:solidFill>
                <a:prstClr val="white"/>
              </a:solidFill>
              <a:latin typeface="Arial Black" panose="020B0A040201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E97F3E8-8E67-7598-739D-6D276BD870ED}"/>
              </a:ext>
            </a:extLst>
          </p:cNvPr>
          <p:cNvSpPr txBox="1"/>
          <p:nvPr/>
        </p:nvSpPr>
        <p:spPr>
          <a:xfrm>
            <a:off x="7379097" y="2027270"/>
            <a:ext cx="4076101"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prstClr val="white"/>
                </a:solidFill>
                <a:latin typeface="Arial" panose="020B0604020202020204" pitchFamily="34" charset="0"/>
                <a:cs typeface="Arial" panose="020B0604020202020204" pitchFamily="34" charset="0"/>
              </a:rPr>
              <a:t>The eight different Work Roles are presented on a wheel. Scores are presented in brackets after the Work Role</a:t>
            </a:r>
          </a:p>
        </p:txBody>
      </p:sp>
      <p:pic>
        <p:nvPicPr>
          <p:cNvPr id="8" name="Graphic 7">
            <a:extLst>
              <a:ext uri="{FF2B5EF4-FFF2-40B4-BE49-F238E27FC236}">
                <a16:creationId xmlns:a16="http://schemas.microsoft.com/office/drawing/2014/main" id="{34EADCBB-66AD-9CAF-1B95-7A8C9141F5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55865" y="2057026"/>
            <a:ext cx="371475" cy="371475"/>
          </a:xfrm>
          <a:prstGeom prst="rect">
            <a:avLst/>
          </a:prstGeom>
        </p:spPr>
      </p:pic>
      <p:sp>
        <p:nvSpPr>
          <p:cNvPr id="12" name="TextBox 11">
            <a:extLst>
              <a:ext uri="{FF2B5EF4-FFF2-40B4-BE49-F238E27FC236}">
                <a16:creationId xmlns:a16="http://schemas.microsoft.com/office/drawing/2014/main" id="{A1378231-6A23-6485-02B1-8FE922B8FBC2}"/>
              </a:ext>
            </a:extLst>
          </p:cNvPr>
          <p:cNvSpPr txBox="1"/>
          <p:nvPr/>
        </p:nvSpPr>
        <p:spPr>
          <a:xfrm>
            <a:off x="7379097" y="4107455"/>
            <a:ext cx="4229807"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second half of the page rank-orders the eight Work Roles, with the most preferred Work Role at the top and the least preferred at the bottom</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Picture 9">
            <a:extLst>
              <a:ext uri="{FF2B5EF4-FFF2-40B4-BE49-F238E27FC236}">
                <a16:creationId xmlns:a16="http://schemas.microsoft.com/office/drawing/2014/main" id="{05073AC0-21E9-0874-A228-60711167B1D9}"/>
              </a:ext>
            </a:extLst>
          </p:cNvPr>
          <p:cNvPicPr>
            <a:picLocks noChangeAspect="1"/>
          </p:cNvPicPr>
          <p:nvPr/>
        </p:nvPicPr>
        <p:blipFill>
          <a:blip r:embed="rId7"/>
          <a:stretch>
            <a:fillRect/>
          </a:stretch>
        </p:blipFill>
        <p:spPr>
          <a:xfrm>
            <a:off x="970664" y="576470"/>
            <a:ext cx="4156846" cy="5705060"/>
          </a:xfrm>
          <a:prstGeom prst="rect">
            <a:avLst/>
          </a:prstGeom>
          <a:ln>
            <a:noFill/>
          </a:ln>
          <a:effectLst>
            <a:outerShdw blurRad="292100" dist="139700" dir="2700000" algn="tl" rotWithShape="0">
              <a:srgbClr val="333333">
                <a:alpha val="65000"/>
              </a:srgbClr>
            </a:outerShdw>
          </a:effectLst>
        </p:spPr>
      </p:pic>
      <p:pic>
        <p:nvPicPr>
          <p:cNvPr id="14" name="Graphic 13">
            <a:extLst>
              <a:ext uri="{FF2B5EF4-FFF2-40B4-BE49-F238E27FC236}">
                <a16:creationId xmlns:a16="http://schemas.microsoft.com/office/drawing/2014/main" id="{46606070-0D5C-AE08-9CEE-4B55407E9B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55865" y="4137272"/>
            <a:ext cx="371475" cy="371475"/>
          </a:xfrm>
          <a:prstGeom prst="rect">
            <a:avLst/>
          </a:prstGeom>
        </p:spPr>
      </p:pic>
    </p:spTree>
    <p:extLst>
      <p:ext uri="{BB962C8B-B14F-4D97-AF65-F5344CB8AC3E}">
        <p14:creationId xmlns:p14="http://schemas.microsoft.com/office/powerpoint/2010/main" val="364884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301C00-F9AD-684B-9752-40674E06F13B}"/>
              </a:ext>
            </a:extLst>
          </p:cNvPr>
          <p:cNvSpPr>
            <a:spLocks noGrp="1"/>
          </p:cNvSpPr>
          <p:nvPr>
            <p:ph type="title"/>
          </p:nvPr>
        </p:nvSpPr>
        <p:spPr/>
        <p:txBody>
          <a:bodyPr>
            <a:noAutofit/>
          </a:bodyPr>
          <a:lstStyle/>
          <a:p>
            <a:r>
              <a:rPr lang="en-GB" sz="3600" dirty="0"/>
              <a:t>How to get the best from me</a:t>
            </a:r>
          </a:p>
        </p:txBody>
      </p:sp>
      <p:sp>
        <p:nvSpPr>
          <p:cNvPr id="4" name="Rectangle: Diagonal Corners Rounded 3">
            <a:extLst>
              <a:ext uri="{FF2B5EF4-FFF2-40B4-BE49-F238E27FC236}">
                <a16:creationId xmlns:a16="http://schemas.microsoft.com/office/drawing/2014/main" id="{BF2C8E0B-1FE2-E488-8C4D-7C492AE00409}"/>
              </a:ext>
            </a:extLst>
          </p:cNvPr>
          <p:cNvSpPr/>
          <p:nvPr/>
        </p:nvSpPr>
        <p:spPr>
          <a:xfrm>
            <a:off x="450980" y="2183898"/>
            <a:ext cx="3463046" cy="2603604"/>
          </a:xfrm>
          <a:prstGeom prst="round2DiagRect">
            <a:avLst>
              <a:gd name="adj1" fmla="val 0"/>
              <a:gd name="adj2" fmla="val 608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87EF61C-FC94-441F-EA5E-A1F5A5D88D42}"/>
              </a:ext>
            </a:extLst>
          </p:cNvPr>
          <p:cNvSpPr txBox="1"/>
          <p:nvPr/>
        </p:nvSpPr>
        <p:spPr>
          <a:xfrm>
            <a:off x="798287" y="2507169"/>
            <a:ext cx="2948473" cy="646331"/>
          </a:xfrm>
          <a:prstGeom prst="rect">
            <a:avLst/>
          </a:prstGeom>
          <a:noFill/>
        </p:spPr>
        <p:txBody>
          <a:bodyPr wrap="square" rtlCol="0">
            <a:spAutoFit/>
          </a:bodyPr>
          <a:lstStyle/>
          <a:p>
            <a:r>
              <a:rPr lang="en-GB" b="1" dirty="0">
                <a:solidFill>
                  <a:schemeClr val="tx2"/>
                </a:solidFill>
                <a:latin typeface="+mj-lt"/>
              </a:rPr>
              <a:t>My most / second most preferred Work Role:</a:t>
            </a:r>
          </a:p>
        </p:txBody>
      </p:sp>
      <p:sp>
        <p:nvSpPr>
          <p:cNvPr id="6" name="TextBox 5">
            <a:extLst>
              <a:ext uri="{FF2B5EF4-FFF2-40B4-BE49-F238E27FC236}">
                <a16:creationId xmlns:a16="http://schemas.microsoft.com/office/drawing/2014/main" id="{A5D6D468-2A72-5691-58F9-D70E7B2A479D}"/>
              </a:ext>
            </a:extLst>
          </p:cNvPr>
          <p:cNvSpPr txBox="1"/>
          <p:nvPr/>
        </p:nvSpPr>
        <p:spPr>
          <a:xfrm>
            <a:off x="798287" y="3476771"/>
            <a:ext cx="2948473" cy="892552"/>
          </a:xfrm>
          <a:prstGeom prst="rect">
            <a:avLst/>
          </a:prstGeom>
          <a:noFill/>
        </p:spPr>
        <p:txBody>
          <a:bodyPr wrap="square" rtlCol="0">
            <a:spAutoFit/>
          </a:bodyPr>
          <a:lstStyle/>
          <a:p>
            <a:pPr marL="285750" indent="-285750">
              <a:spcAft>
                <a:spcPts val="1200"/>
              </a:spcAft>
              <a:buClr>
                <a:schemeClr val="accent2"/>
              </a:buClr>
              <a:buFont typeface="Arial" panose="020B0604020202020204" pitchFamily="34" charset="0"/>
              <a:buChar char="•"/>
            </a:pPr>
            <a:r>
              <a:rPr lang="en-GB" sz="1400" dirty="0"/>
              <a:t>Where it has helped me…</a:t>
            </a:r>
          </a:p>
          <a:p>
            <a:pPr marL="285750" indent="-285750">
              <a:spcAft>
                <a:spcPts val="1200"/>
              </a:spcAft>
              <a:buClr>
                <a:schemeClr val="accent2"/>
              </a:buClr>
              <a:buFont typeface="Arial" panose="020B0604020202020204" pitchFamily="34" charset="0"/>
              <a:buChar char="•"/>
            </a:pPr>
            <a:r>
              <a:rPr lang="en-GB" sz="1400" dirty="0"/>
              <a:t>Where it might potentially hinder me…</a:t>
            </a:r>
          </a:p>
        </p:txBody>
      </p:sp>
      <p:sp>
        <p:nvSpPr>
          <p:cNvPr id="7" name="Rectangle: Diagonal Corners Rounded 6">
            <a:extLst>
              <a:ext uri="{FF2B5EF4-FFF2-40B4-BE49-F238E27FC236}">
                <a16:creationId xmlns:a16="http://schemas.microsoft.com/office/drawing/2014/main" id="{C9ABFF25-2B73-969F-714F-1C491888D399}"/>
              </a:ext>
            </a:extLst>
          </p:cNvPr>
          <p:cNvSpPr/>
          <p:nvPr/>
        </p:nvSpPr>
        <p:spPr>
          <a:xfrm>
            <a:off x="4261333" y="2183898"/>
            <a:ext cx="3463046" cy="2603604"/>
          </a:xfrm>
          <a:prstGeom prst="round2DiagRect">
            <a:avLst>
              <a:gd name="adj1" fmla="val 0"/>
              <a:gd name="adj2" fmla="val 608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3F0BE22-1144-2394-BBCA-091507A6A808}"/>
              </a:ext>
            </a:extLst>
          </p:cNvPr>
          <p:cNvSpPr txBox="1"/>
          <p:nvPr/>
        </p:nvSpPr>
        <p:spPr>
          <a:xfrm>
            <a:off x="4608640" y="2507169"/>
            <a:ext cx="2948473" cy="646331"/>
          </a:xfrm>
          <a:prstGeom prst="rect">
            <a:avLst/>
          </a:prstGeom>
          <a:noFill/>
        </p:spPr>
        <p:txBody>
          <a:bodyPr wrap="square" rtlCol="0">
            <a:spAutoFit/>
          </a:bodyPr>
          <a:lstStyle/>
          <a:p>
            <a:r>
              <a:rPr lang="en-GB" b="1" dirty="0">
                <a:solidFill>
                  <a:schemeClr val="tx2"/>
                </a:solidFill>
                <a:latin typeface="+mj-lt"/>
              </a:rPr>
              <a:t>My least / second least preferred Work Role:</a:t>
            </a:r>
          </a:p>
        </p:txBody>
      </p:sp>
      <p:sp>
        <p:nvSpPr>
          <p:cNvPr id="9" name="TextBox 8">
            <a:extLst>
              <a:ext uri="{FF2B5EF4-FFF2-40B4-BE49-F238E27FC236}">
                <a16:creationId xmlns:a16="http://schemas.microsoft.com/office/drawing/2014/main" id="{F501B8B8-D5FD-713B-DBE4-4728BF4ABBBC}"/>
              </a:ext>
            </a:extLst>
          </p:cNvPr>
          <p:cNvSpPr txBox="1"/>
          <p:nvPr/>
        </p:nvSpPr>
        <p:spPr>
          <a:xfrm>
            <a:off x="4608640" y="3476771"/>
            <a:ext cx="2948473" cy="892552"/>
          </a:xfrm>
          <a:prstGeom prst="rect">
            <a:avLst/>
          </a:prstGeom>
          <a:noFill/>
        </p:spPr>
        <p:txBody>
          <a:bodyPr wrap="square" rtlCol="0">
            <a:spAutoFit/>
          </a:bodyPr>
          <a:lstStyle/>
          <a:p>
            <a:pPr marL="285750" indent="-285750">
              <a:spcAft>
                <a:spcPts val="1200"/>
              </a:spcAft>
              <a:buClr>
                <a:schemeClr val="accent2"/>
              </a:buClr>
              <a:buFont typeface="Arial" panose="020B0604020202020204" pitchFamily="34" charset="0"/>
              <a:buChar char="•"/>
            </a:pPr>
            <a:r>
              <a:rPr lang="en-GB" sz="1400" dirty="0"/>
              <a:t>Where it might potentially hinder me…</a:t>
            </a:r>
          </a:p>
          <a:p>
            <a:pPr marL="285750" indent="-285750">
              <a:spcAft>
                <a:spcPts val="1200"/>
              </a:spcAft>
              <a:buClr>
                <a:schemeClr val="accent2"/>
              </a:buClr>
              <a:buFont typeface="Arial" panose="020B0604020202020204" pitchFamily="34" charset="0"/>
              <a:buChar char="•"/>
            </a:pPr>
            <a:r>
              <a:rPr lang="en-GB" sz="1400" dirty="0"/>
              <a:t>Where it has helped me…</a:t>
            </a:r>
          </a:p>
        </p:txBody>
      </p:sp>
      <p:sp>
        <p:nvSpPr>
          <p:cNvPr id="10" name="Rectangle: Diagonal Corners Rounded 9">
            <a:extLst>
              <a:ext uri="{FF2B5EF4-FFF2-40B4-BE49-F238E27FC236}">
                <a16:creationId xmlns:a16="http://schemas.microsoft.com/office/drawing/2014/main" id="{52ECA22C-573B-B909-9964-65C8B1060CEF}"/>
              </a:ext>
            </a:extLst>
          </p:cNvPr>
          <p:cNvSpPr/>
          <p:nvPr/>
        </p:nvSpPr>
        <p:spPr>
          <a:xfrm>
            <a:off x="8071686" y="2183898"/>
            <a:ext cx="3463046" cy="2603604"/>
          </a:xfrm>
          <a:prstGeom prst="round2DiagRect">
            <a:avLst>
              <a:gd name="adj1" fmla="val 0"/>
              <a:gd name="adj2" fmla="val 608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293F6F9D-BB36-6DEC-FED3-F8DB27BDD66E}"/>
              </a:ext>
            </a:extLst>
          </p:cNvPr>
          <p:cNvSpPr txBox="1"/>
          <p:nvPr/>
        </p:nvSpPr>
        <p:spPr>
          <a:xfrm>
            <a:off x="8418993" y="2507169"/>
            <a:ext cx="2948473" cy="923330"/>
          </a:xfrm>
          <a:prstGeom prst="rect">
            <a:avLst/>
          </a:prstGeom>
          <a:noFill/>
        </p:spPr>
        <p:txBody>
          <a:bodyPr wrap="square" rtlCol="0">
            <a:spAutoFit/>
          </a:bodyPr>
          <a:lstStyle/>
          <a:p>
            <a:r>
              <a:rPr lang="en-GB" b="1" dirty="0">
                <a:solidFill>
                  <a:schemeClr val="tx2"/>
                </a:solidFill>
                <a:latin typeface="+mj-lt"/>
              </a:rPr>
              <a:t>Two suggestions for getting the best from me:</a:t>
            </a:r>
          </a:p>
        </p:txBody>
      </p:sp>
      <p:sp>
        <p:nvSpPr>
          <p:cNvPr id="13" name="TextBox 12">
            <a:extLst>
              <a:ext uri="{FF2B5EF4-FFF2-40B4-BE49-F238E27FC236}">
                <a16:creationId xmlns:a16="http://schemas.microsoft.com/office/drawing/2014/main" id="{6383F33C-C291-33DD-6C20-5D3BC7F54239}"/>
              </a:ext>
            </a:extLst>
          </p:cNvPr>
          <p:cNvSpPr txBox="1"/>
          <p:nvPr/>
        </p:nvSpPr>
        <p:spPr>
          <a:xfrm>
            <a:off x="8418993" y="3573602"/>
            <a:ext cx="2948473" cy="523220"/>
          </a:xfrm>
          <a:prstGeom prst="rect">
            <a:avLst/>
          </a:prstGeom>
          <a:noFill/>
        </p:spPr>
        <p:txBody>
          <a:bodyPr wrap="square" rtlCol="0">
            <a:spAutoFit/>
          </a:bodyPr>
          <a:lstStyle/>
          <a:p>
            <a:pPr marL="285750" indent="-285750">
              <a:spcAft>
                <a:spcPts val="1200"/>
              </a:spcAft>
              <a:buClr>
                <a:schemeClr val="accent2"/>
              </a:buClr>
              <a:buFont typeface="Arial" panose="020B0604020202020204" pitchFamily="34" charset="0"/>
              <a:buChar char="•"/>
            </a:pPr>
            <a:r>
              <a:rPr lang="en-GB" sz="1400" dirty="0"/>
              <a:t>E.g. “I find it really helpful when…”</a:t>
            </a:r>
          </a:p>
        </p:txBody>
      </p:sp>
    </p:spTree>
    <p:extLst>
      <p:ext uri="{BB962C8B-B14F-4D97-AF65-F5344CB8AC3E}">
        <p14:creationId xmlns:p14="http://schemas.microsoft.com/office/powerpoint/2010/main" val="2477945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301C00-F9AD-684B-9752-40674E06F13B}"/>
              </a:ext>
            </a:extLst>
          </p:cNvPr>
          <p:cNvSpPr>
            <a:spLocks noGrp="1"/>
          </p:cNvSpPr>
          <p:nvPr>
            <p:ph type="title"/>
          </p:nvPr>
        </p:nvSpPr>
        <p:spPr/>
        <p:txBody>
          <a:bodyPr>
            <a:noAutofit/>
          </a:bodyPr>
          <a:lstStyle/>
          <a:p>
            <a:r>
              <a:rPr lang="en-GB" sz="3200" dirty="0"/>
              <a:t>Point of View </a:t>
            </a:r>
          </a:p>
        </p:txBody>
      </p:sp>
      <p:sp>
        <p:nvSpPr>
          <p:cNvPr id="14" name="Content Placeholder 13">
            <a:extLst>
              <a:ext uri="{FF2B5EF4-FFF2-40B4-BE49-F238E27FC236}">
                <a16:creationId xmlns:a16="http://schemas.microsoft.com/office/drawing/2014/main" id="{F34EECF6-FC1E-D8E2-7BAB-C3C0D1EF92A1}"/>
              </a:ext>
            </a:extLst>
          </p:cNvPr>
          <p:cNvSpPr txBox="1">
            <a:spLocks noGrp="1"/>
          </p:cNvSpPr>
          <p:nvPr>
            <p:ph idx="1"/>
          </p:nvPr>
        </p:nvSpPr>
        <p:spPr>
          <a:xfrm>
            <a:off x="339437" y="1588228"/>
            <a:ext cx="10515600" cy="2468368"/>
          </a:xfrm>
          <a:prstGeom prst="rect">
            <a:avLst/>
          </a:prstGeom>
          <a:noFill/>
        </p:spPr>
        <p:txBody>
          <a:bodyPr wrap="square" rtlCol="0" anchor="t">
            <a:spAutoFit/>
          </a:bodyPr>
          <a:lstStyle/>
          <a:p>
            <a:pPr marL="0" indent="0">
              <a:buNone/>
            </a:pPr>
            <a:r>
              <a:rPr lang="en-GB" sz="1800" b="1" dirty="0">
                <a:solidFill>
                  <a:schemeClr val="accent2"/>
                </a:solidFill>
                <a:latin typeface="+mj-lt"/>
              </a:rPr>
              <a:t>Consider the following scenario </a:t>
            </a:r>
            <a:r>
              <a:rPr lang="en-GB" sz="1800" b="1" dirty="0">
                <a:solidFill>
                  <a:schemeClr val="accent2"/>
                </a:solidFill>
                <a:highlight>
                  <a:srgbClr val="FFFF00"/>
                </a:highlight>
                <a:latin typeface="+mj-lt"/>
              </a:rPr>
              <a:t>(delete as appropriate): </a:t>
            </a:r>
          </a:p>
          <a:p>
            <a:pPr marL="0" indent="0">
              <a:buNone/>
            </a:pPr>
            <a:endParaRPr lang="en-GB" sz="1800" b="1" dirty="0">
              <a:latin typeface="Arial Nova Light" panose="020B0304020202020204" pitchFamily="34" charset="0"/>
            </a:endParaRPr>
          </a:p>
          <a:p>
            <a:r>
              <a:rPr lang="en-GB" sz="1600" dirty="0">
                <a:ea typeface="Calibri" panose="020F0502020204030204" pitchFamily="34" charset="0"/>
                <a:cs typeface="Segoe UI Semilight" panose="020B0402040204020203" pitchFamily="34" charset="0"/>
              </a:rPr>
              <a:t>You are given a project with an impossible deadline</a:t>
            </a:r>
          </a:p>
          <a:p>
            <a:r>
              <a:rPr lang="en-GB" sz="1600" dirty="0">
                <a:ea typeface="Calibri" panose="020F0502020204030204" pitchFamily="34" charset="0"/>
                <a:cs typeface="Segoe UI Semilight" panose="020B0402040204020203" pitchFamily="34" charset="0"/>
              </a:rPr>
              <a:t>A customer who changes their mind constantly</a:t>
            </a:r>
          </a:p>
          <a:p>
            <a:r>
              <a:rPr lang="en-GB" sz="1600" dirty="0">
                <a:ea typeface="Calibri" panose="020F0502020204030204" pitchFamily="34" charset="0"/>
                <a:cs typeface="Segoe UI Semilight" panose="020B0402040204020203" pitchFamily="34" charset="0"/>
              </a:rPr>
              <a:t>Providing constructive/negative feedback to a team member you are close to</a:t>
            </a:r>
          </a:p>
          <a:p>
            <a:r>
              <a:rPr lang="en-GB" sz="1600" dirty="0">
                <a:ea typeface="Calibri" panose="020F0502020204030204" pitchFamily="34" charset="0"/>
                <a:cs typeface="Segoe UI Semilight" panose="020B0402040204020203" pitchFamily="34" charset="0"/>
              </a:rPr>
              <a:t>People feel afraid to ‘speak up’ within the organisation</a:t>
            </a:r>
          </a:p>
          <a:p>
            <a:r>
              <a:rPr lang="en-GB" sz="1600" dirty="0">
                <a:ea typeface="Calibri" panose="020F0502020204030204" pitchFamily="34" charset="0"/>
                <a:cs typeface="Segoe UI Semilight" panose="020B0402040204020203" pitchFamily="34" charset="0"/>
              </a:rPr>
              <a:t>You need to push back on a decision you believe is wrong</a:t>
            </a:r>
            <a:endParaRPr lang="en-GB" dirty="0"/>
          </a:p>
        </p:txBody>
      </p:sp>
      <p:grpSp>
        <p:nvGrpSpPr>
          <p:cNvPr id="24" name="Group 23">
            <a:extLst>
              <a:ext uri="{FF2B5EF4-FFF2-40B4-BE49-F238E27FC236}">
                <a16:creationId xmlns:a16="http://schemas.microsoft.com/office/drawing/2014/main" id="{5C40B499-7895-A85E-F88F-374561D3D02E}"/>
              </a:ext>
            </a:extLst>
          </p:cNvPr>
          <p:cNvGrpSpPr/>
          <p:nvPr/>
        </p:nvGrpSpPr>
        <p:grpSpPr>
          <a:xfrm>
            <a:off x="339438" y="4651513"/>
            <a:ext cx="7752782" cy="2037225"/>
            <a:chOff x="339438" y="4651513"/>
            <a:chExt cx="7752782" cy="2037225"/>
          </a:xfrm>
        </p:grpSpPr>
        <p:sp>
          <p:nvSpPr>
            <p:cNvPr id="6" name="Rectangle: Diagonal Corners Rounded 5">
              <a:extLst>
                <a:ext uri="{FF2B5EF4-FFF2-40B4-BE49-F238E27FC236}">
                  <a16:creationId xmlns:a16="http://schemas.microsoft.com/office/drawing/2014/main" id="{9BE59B9F-54F9-5F11-770C-7026837AB07C}"/>
                </a:ext>
              </a:extLst>
            </p:cNvPr>
            <p:cNvSpPr/>
            <p:nvPr/>
          </p:nvSpPr>
          <p:spPr>
            <a:xfrm>
              <a:off x="339438" y="4651513"/>
              <a:ext cx="7752782" cy="2037225"/>
            </a:xfrm>
            <a:prstGeom prst="round2DiagRect">
              <a:avLst>
                <a:gd name="adj1" fmla="val 0"/>
                <a:gd name="adj2" fmla="val 608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33A83EEE-2E31-A6CF-5052-CC47D6700AF3}"/>
                </a:ext>
              </a:extLst>
            </p:cNvPr>
            <p:cNvSpPr txBox="1"/>
            <p:nvPr/>
          </p:nvSpPr>
          <p:spPr>
            <a:xfrm>
              <a:off x="551834" y="4918223"/>
              <a:ext cx="2948473" cy="369332"/>
            </a:xfrm>
            <a:prstGeom prst="rect">
              <a:avLst/>
            </a:prstGeom>
            <a:noFill/>
          </p:spPr>
          <p:txBody>
            <a:bodyPr wrap="square" rtlCol="0">
              <a:spAutoFit/>
            </a:bodyPr>
            <a:lstStyle/>
            <a:p>
              <a:r>
                <a:rPr lang="en-GB" b="1" dirty="0">
                  <a:solidFill>
                    <a:schemeClr val="accent1"/>
                  </a:solidFill>
                  <a:latin typeface="+mj-lt"/>
                </a:rPr>
                <a:t>Discuss</a:t>
              </a:r>
            </a:p>
          </p:txBody>
        </p:sp>
        <p:sp>
          <p:nvSpPr>
            <p:cNvPr id="8" name="TextBox 7">
              <a:extLst>
                <a:ext uri="{FF2B5EF4-FFF2-40B4-BE49-F238E27FC236}">
                  <a16:creationId xmlns:a16="http://schemas.microsoft.com/office/drawing/2014/main" id="{743F67F0-1A0E-8E20-565F-CE1DED72EB0C}"/>
                </a:ext>
              </a:extLst>
            </p:cNvPr>
            <p:cNvSpPr txBox="1"/>
            <p:nvPr/>
          </p:nvSpPr>
          <p:spPr>
            <a:xfrm>
              <a:off x="551835" y="5782969"/>
              <a:ext cx="2012756" cy="738664"/>
            </a:xfrm>
            <a:prstGeom prst="rect">
              <a:avLst/>
            </a:prstGeom>
            <a:noFill/>
          </p:spPr>
          <p:txBody>
            <a:bodyPr wrap="square" rtlCol="0">
              <a:spAutoFit/>
            </a:bodyPr>
            <a:lstStyle/>
            <a:p>
              <a:r>
                <a:rPr lang="en-GB" sz="1400" dirty="0">
                  <a:solidFill>
                    <a:schemeClr val="bg1"/>
                  </a:solidFill>
                </a:rPr>
                <a:t>What might be your initial reaction to the situation/problem? </a:t>
              </a:r>
            </a:p>
          </p:txBody>
        </p:sp>
        <p:grpSp>
          <p:nvGrpSpPr>
            <p:cNvPr id="9" name="Group 8">
              <a:extLst>
                <a:ext uri="{FF2B5EF4-FFF2-40B4-BE49-F238E27FC236}">
                  <a16:creationId xmlns:a16="http://schemas.microsoft.com/office/drawing/2014/main" id="{F1B8F674-54FE-32CE-3CD0-65E142A55FE3}"/>
                </a:ext>
              </a:extLst>
            </p:cNvPr>
            <p:cNvGrpSpPr/>
            <p:nvPr/>
          </p:nvGrpSpPr>
          <p:grpSpPr>
            <a:xfrm>
              <a:off x="677495" y="5404818"/>
              <a:ext cx="338395" cy="338395"/>
              <a:chOff x="1271587" y="3157537"/>
              <a:chExt cx="541782" cy="541782"/>
            </a:xfrm>
            <a:solidFill>
              <a:schemeClr val="accent1"/>
            </a:solidFill>
          </p:grpSpPr>
          <p:sp>
            <p:nvSpPr>
              <p:cNvPr id="10" name="Freeform: Shape 9">
                <a:extLst>
                  <a:ext uri="{FF2B5EF4-FFF2-40B4-BE49-F238E27FC236}">
                    <a16:creationId xmlns:a16="http://schemas.microsoft.com/office/drawing/2014/main" id="{052CEF24-F46B-5DB2-F127-64F6C794256A}"/>
                  </a:ext>
                </a:extLst>
              </p:cNvPr>
              <p:cNvSpPr/>
              <p:nvPr/>
            </p:nvSpPr>
            <p:spPr>
              <a:xfrm>
                <a:off x="1271587"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733" y="47625"/>
                      <a:pt x="47625" y="147733"/>
                      <a:pt x="47625" y="270891"/>
                    </a:cubicBezTo>
                    <a:cubicBezTo>
                      <a:pt x="47625" y="394049"/>
                      <a:pt x="147733" y="494157"/>
                      <a:pt x="270891" y="494157"/>
                    </a:cubicBezTo>
                    <a:cubicBezTo>
                      <a:pt x="394049" y="494157"/>
                      <a:pt x="494157" y="394049"/>
                      <a:pt x="494157" y="270891"/>
                    </a:cubicBezTo>
                    <a:cubicBezTo>
                      <a:pt x="494157" y="147733"/>
                      <a:pt x="393954" y="47625"/>
                      <a:pt x="270891" y="47625"/>
                    </a:cubicBezTo>
                    <a:close/>
                  </a:path>
                </a:pathLst>
              </a:custGeom>
              <a:grp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5C0134A-017E-88FD-992B-56C38487C4EC}"/>
                  </a:ext>
                </a:extLst>
              </p:cNvPr>
              <p:cNvSpPr/>
              <p:nvPr/>
            </p:nvSpPr>
            <p:spPr>
              <a:xfrm>
                <a:off x="1487614" y="3318985"/>
                <a:ext cx="86296" cy="207359"/>
              </a:xfrm>
              <a:custGeom>
                <a:avLst/>
                <a:gdLst>
                  <a:gd name="connsiteX0" fmla="*/ 41434 w 86296"/>
                  <a:gd name="connsiteY0" fmla="*/ 56959 h 207359"/>
                  <a:gd name="connsiteX1" fmla="*/ 0 w 86296"/>
                  <a:gd name="connsiteY1" fmla="*/ 71914 h 207359"/>
                  <a:gd name="connsiteX2" fmla="*/ 0 w 86296"/>
                  <a:gd name="connsiteY2" fmla="*/ 31337 h 207359"/>
                  <a:gd name="connsiteX3" fmla="*/ 86296 w 86296"/>
                  <a:gd name="connsiteY3" fmla="*/ 0 h 207359"/>
                  <a:gd name="connsiteX4" fmla="*/ 86296 w 86296"/>
                  <a:gd name="connsiteY4" fmla="*/ 207359 h 207359"/>
                  <a:gd name="connsiteX5" fmla="*/ 41434 w 86296"/>
                  <a:gd name="connsiteY5" fmla="*/ 207359 h 207359"/>
                  <a:gd name="connsiteX6" fmla="*/ 41434 w 86296"/>
                  <a:gd name="connsiteY6" fmla="*/ 56959 h 2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296" h="207359">
                    <a:moveTo>
                      <a:pt x="41434" y="56959"/>
                    </a:moveTo>
                    <a:lnTo>
                      <a:pt x="0" y="71914"/>
                    </a:lnTo>
                    <a:lnTo>
                      <a:pt x="0" y="31337"/>
                    </a:lnTo>
                    <a:lnTo>
                      <a:pt x="86296" y="0"/>
                    </a:lnTo>
                    <a:lnTo>
                      <a:pt x="86296" y="207359"/>
                    </a:lnTo>
                    <a:lnTo>
                      <a:pt x="41434" y="207359"/>
                    </a:lnTo>
                    <a:lnTo>
                      <a:pt x="41434" y="56959"/>
                    </a:lnTo>
                    <a:close/>
                  </a:path>
                </a:pathLst>
              </a:custGeom>
              <a:grpFill/>
              <a:ln w="9525" cap="flat">
                <a:noFill/>
                <a:prstDash val="solid"/>
                <a:miter/>
              </a:ln>
            </p:spPr>
            <p:txBody>
              <a:bodyPr rtlCol="0" anchor="ctr"/>
              <a:lstStyle/>
              <a:p>
                <a:endParaRPr lang="en-GB"/>
              </a:p>
            </p:txBody>
          </p:sp>
        </p:grpSp>
        <p:grpSp>
          <p:nvGrpSpPr>
            <p:cNvPr id="12" name="Group 11">
              <a:extLst>
                <a:ext uri="{FF2B5EF4-FFF2-40B4-BE49-F238E27FC236}">
                  <a16:creationId xmlns:a16="http://schemas.microsoft.com/office/drawing/2014/main" id="{3C293F8F-96DB-341E-EE02-11E1EFF46B63}"/>
                </a:ext>
              </a:extLst>
            </p:cNvPr>
            <p:cNvGrpSpPr/>
            <p:nvPr/>
          </p:nvGrpSpPr>
          <p:grpSpPr>
            <a:xfrm>
              <a:off x="2822308" y="5420812"/>
              <a:ext cx="338395" cy="338395"/>
              <a:chOff x="2298667" y="3157537"/>
              <a:chExt cx="541782" cy="541782"/>
            </a:xfrm>
            <a:solidFill>
              <a:schemeClr val="accent1"/>
            </a:solidFill>
          </p:grpSpPr>
          <p:sp>
            <p:nvSpPr>
              <p:cNvPr id="13" name="Freeform: Shape 12">
                <a:extLst>
                  <a:ext uri="{FF2B5EF4-FFF2-40B4-BE49-F238E27FC236}">
                    <a16:creationId xmlns:a16="http://schemas.microsoft.com/office/drawing/2014/main" id="{525453D1-6F51-98F2-7E80-946B9AB69B8F}"/>
                  </a:ext>
                </a:extLst>
              </p:cNvPr>
              <p:cNvSpPr/>
              <p:nvPr/>
            </p:nvSpPr>
            <p:spPr>
              <a:xfrm>
                <a:off x="2298667"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444" y="0"/>
                      <a:pt x="270891" y="0"/>
                    </a:cubicBezTo>
                    <a:cubicBezTo>
                      <a:pt x="420338"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5C6169-3BD1-1274-C763-34983D9F4B40}"/>
                  </a:ext>
                </a:extLst>
              </p:cNvPr>
              <p:cNvSpPr/>
              <p:nvPr/>
            </p:nvSpPr>
            <p:spPr>
              <a:xfrm>
                <a:off x="2486786" y="3318890"/>
                <a:ext cx="145541" cy="207359"/>
              </a:xfrm>
              <a:custGeom>
                <a:avLst/>
                <a:gdLst>
                  <a:gd name="connsiteX0" fmla="*/ 62484 w 145541"/>
                  <a:gd name="connsiteY0" fmla="*/ 124396 h 207359"/>
                  <a:gd name="connsiteX1" fmla="*/ 92964 w 145541"/>
                  <a:gd name="connsiteY1" fmla="*/ 66865 h 207359"/>
                  <a:gd name="connsiteX2" fmla="*/ 62484 w 145541"/>
                  <a:gd name="connsiteY2" fmla="*/ 40100 h 207359"/>
                  <a:gd name="connsiteX3" fmla="*/ 14764 w 145541"/>
                  <a:gd name="connsiteY3" fmla="*/ 58388 h 207359"/>
                  <a:gd name="connsiteX4" fmla="*/ 14764 w 145541"/>
                  <a:gd name="connsiteY4" fmla="*/ 16383 h 207359"/>
                  <a:gd name="connsiteX5" fmla="*/ 66675 w 145541"/>
                  <a:gd name="connsiteY5" fmla="*/ 0 h 207359"/>
                  <a:gd name="connsiteX6" fmla="*/ 138303 w 145541"/>
                  <a:gd name="connsiteY6" fmla="*/ 62865 h 207359"/>
                  <a:gd name="connsiteX7" fmla="*/ 106108 w 145541"/>
                  <a:gd name="connsiteY7" fmla="*/ 135065 h 207359"/>
                  <a:gd name="connsiteX8" fmla="*/ 81534 w 145541"/>
                  <a:gd name="connsiteY8" fmla="*/ 167545 h 207359"/>
                  <a:gd name="connsiteX9" fmla="*/ 81820 w 145541"/>
                  <a:gd name="connsiteY9" fmla="*/ 168116 h 207359"/>
                  <a:gd name="connsiteX10" fmla="*/ 145542 w 145541"/>
                  <a:gd name="connsiteY10" fmla="*/ 168116 h 207359"/>
                  <a:gd name="connsiteX11" fmla="*/ 145542 w 145541"/>
                  <a:gd name="connsiteY11" fmla="*/ 207359 h 207359"/>
                  <a:gd name="connsiteX12" fmla="*/ 286 w 145541"/>
                  <a:gd name="connsiteY12" fmla="*/ 207359 h 207359"/>
                  <a:gd name="connsiteX13" fmla="*/ 0 w 145541"/>
                  <a:gd name="connsiteY13" fmla="*/ 206788 h 207359"/>
                  <a:gd name="connsiteX14" fmla="*/ 62389 w 145541"/>
                  <a:gd name="connsiteY14" fmla="*/ 124396 h 2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541" h="207359">
                    <a:moveTo>
                      <a:pt x="62484" y="124396"/>
                    </a:moveTo>
                    <a:cubicBezTo>
                      <a:pt x="82772" y="97345"/>
                      <a:pt x="92964" y="82391"/>
                      <a:pt x="92964" y="66865"/>
                    </a:cubicBezTo>
                    <a:cubicBezTo>
                      <a:pt x="92964" y="49625"/>
                      <a:pt x="80581" y="40100"/>
                      <a:pt x="62484" y="40100"/>
                    </a:cubicBezTo>
                    <a:cubicBezTo>
                      <a:pt x="47816" y="40100"/>
                      <a:pt x="30004" y="46577"/>
                      <a:pt x="14764" y="58388"/>
                    </a:cubicBezTo>
                    <a:lnTo>
                      <a:pt x="14764" y="16383"/>
                    </a:lnTo>
                    <a:cubicBezTo>
                      <a:pt x="26575" y="7906"/>
                      <a:pt x="43815" y="0"/>
                      <a:pt x="66675" y="0"/>
                    </a:cubicBezTo>
                    <a:cubicBezTo>
                      <a:pt x="107061" y="0"/>
                      <a:pt x="138303" y="24575"/>
                      <a:pt x="138303" y="62865"/>
                    </a:cubicBezTo>
                    <a:cubicBezTo>
                      <a:pt x="138303" y="85725"/>
                      <a:pt x="127254" y="106870"/>
                      <a:pt x="106108" y="135065"/>
                    </a:cubicBezTo>
                    <a:lnTo>
                      <a:pt x="81534" y="167545"/>
                    </a:lnTo>
                    <a:lnTo>
                      <a:pt x="81820" y="168116"/>
                    </a:lnTo>
                    <a:lnTo>
                      <a:pt x="145542" y="168116"/>
                    </a:lnTo>
                    <a:lnTo>
                      <a:pt x="145542" y="207359"/>
                    </a:lnTo>
                    <a:lnTo>
                      <a:pt x="286" y="207359"/>
                    </a:lnTo>
                    <a:lnTo>
                      <a:pt x="0" y="206788"/>
                    </a:lnTo>
                    <a:lnTo>
                      <a:pt x="62389" y="124396"/>
                    </a:lnTo>
                    <a:close/>
                  </a:path>
                </a:pathLst>
              </a:custGeom>
              <a:grpFill/>
              <a:ln w="9525" cap="flat">
                <a:noFill/>
                <a:prstDash val="solid"/>
                <a:miter/>
              </a:ln>
            </p:spPr>
            <p:txBody>
              <a:bodyPr rtlCol="0" anchor="ctr"/>
              <a:lstStyle/>
              <a:p>
                <a:endParaRPr lang="en-GB"/>
              </a:p>
            </p:txBody>
          </p:sp>
        </p:grpSp>
        <p:grpSp>
          <p:nvGrpSpPr>
            <p:cNvPr id="16" name="Group 15">
              <a:extLst>
                <a:ext uri="{FF2B5EF4-FFF2-40B4-BE49-F238E27FC236}">
                  <a16:creationId xmlns:a16="http://schemas.microsoft.com/office/drawing/2014/main" id="{63228D87-7746-673C-1CFD-48DA51849D5C}"/>
                </a:ext>
              </a:extLst>
            </p:cNvPr>
            <p:cNvGrpSpPr/>
            <p:nvPr/>
          </p:nvGrpSpPr>
          <p:grpSpPr>
            <a:xfrm>
              <a:off x="5484109" y="5400973"/>
              <a:ext cx="338395" cy="338395"/>
              <a:chOff x="3325653" y="3157537"/>
              <a:chExt cx="541782" cy="541782"/>
            </a:xfrm>
            <a:solidFill>
              <a:schemeClr val="accent1"/>
            </a:solidFill>
          </p:grpSpPr>
          <p:sp>
            <p:nvSpPr>
              <p:cNvPr id="17" name="Freeform: Shape 16">
                <a:extLst>
                  <a:ext uri="{FF2B5EF4-FFF2-40B4-BE49-F238E27FC236}">
                    <a16:creationId xmlns:a16="http://schemas.microsoft.com/office/drawing/2014/main" id="{37298A50-024E-34DE-CFF3-49C08E4AE857}"/>
                  </a:ext>
                </a:extLst>
              </p:cNvPr>
              <p:cNvSpPr/>
              <p:nvPr/>
            </p:nvSpPr>
            <p:spPr>
              <a:xfrm>
                <a:off x="3325653"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01325F-DD7B-8849-388B-C122525297B1}"/>
                  </a:ext>
                </a:extLst>
              </p:cNvPr>
              <p:cNvSpPr/>
              <p:nvPr/>
            </p:nvSpPr>
            <p:spPr>
              <a:xfrm>
                <a:off x="3524440" y="3318795"/>
                <a:ext cx="133445" cy="210407"/>
              </a:xfrm>
              <a:custGeom>
                <a:avLst/>
                <a:gdLst>
                  <a:gd name="connsiteX0" fmla="*/ 0 w 133445"/>
                  <a:gd name="connsiteY0" fmla="*/ 151638 h 210407"/>
                  <a:gd name="connsiteX1" fmla="*/ 56674 w 133445"/>
                  <a:gd name="connsiteY1" fmla="*/ 171069 h 210407"/>
                  <a:gd name="connsiteX2" fmla="*/ 88583 w 133445"/>
                  <a:gd name="connsiteY2" fmla="*/ 146495 h 210407"/>
                  <a:gd name="connsiteX3" fmla="*/ 53340 w 133445"/>
                  <a:gd name="connsiteY3" fmla="*/ 122492 h 210407"/>
                  <a:gd name="connsiteX4" fmla="*/ 33052 w 133445"/>
                  <a:gd name="connsiteY4" fmla="*/ 122492 h 210407"/>
                  <a:gd name="connsiteX5" fmla="*/ 33052 w 133445"/>
                  <a:gd name="connsiteY5" fmla="*/ 88678 h 210407"/>
                  <a:gd name="connsiteX6" fmla="*/ 52197 w 133445"/>
                  <a:gd name="connsiteY6" fmla="*/ 88678 h 210407"/>
                  <a:gd name="connsiteX7" fmla="*/ 84677 w 133445"/>
                  <a:gd name="connsiteY7" fmla="*/ 64103 h 210407"/>
                  <a:gd name="connsiteX8" fmla="*/ 54197 w 133445"/>
                  <a:gd name="connsiteY8" fmla="*/ 39529 h 210407"/>
                  <a:gd name="connsiteX9" fmla="*/ 12192 w 133445"/>
                  <a:gd name="connsiteY9" fmla="*/ 51340 h 210407"/>
                  <a:gd name="connsiteX10" fmla="*/ 12192 w 133445"/>
                  <a:gd name="connsiteY10" fmla="*/ 11240 h 210407"/>
                  <a:gd name="connsiteX11" fmla="*/ 57626 w 133445"/>
                  <a:gd name="connsiteY11" fmla="*/ 0 h 210407"/>
                  <a:gd name="connsiteX12" fmla="*/ 129540 w 133445"/>
                  <a:gd name="connsiteY12" fmla="*/ 56674 h 210407"/>
                  <a:gd name="connsiteX13" fmla="*/ 99346 w 133445"/>
                  <a:gd name="connsiteY13" fmla="*/ 100965 h 210407"/>
                  <a:gd name="connsiteX14" fmla="*/ 99346 w 133445"/>
                  <a:gd name="connsiteY14" fmla="*/ 101537 h 210407"/>
                  <a:gd name="connsiteX15" fmla="*/ 133445 w 133445"/>
                  <a:gd name="connsiteY15" fmla="*/ 149733 h 210407"/>
                  <a:gd name="connsiteX16" fmla="*/ 58960 w 133445"/>
                  <a:gd name="connsiteY16" fmla="*/ 210407 h 210407"/>
                  <a:gd name="connsiteX17" fmla="*/ 0 w 133445"/>
                  <a:gd name="connsiteY17" fmla="*/ 194596 h 210407"/>
                  <a:gd name="connsiteX18" fmla="*/ 0 w 133445"/>
                  <a:gd name="connsiteY18" fmla="*/ 151448 h 21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445" h="210407">
                    <a:moveTo>
                      <a:pt x="0" y="151638"/>
                    </a:moveTo>
                    <a:cubicBezTo>
                      <a:pt x="18859" y="163163"/>
                      <a:pt x="38386" y="171069"/>
                      <a:pt x="56674" y="171069"/>
                    </a:cubicBezTo>
                    <a:cubicBezTo>
                      <a:pt x="74962" y="171069"/>
                      <a:pt x="88583" y="162020"/>
                      <a:pt x="88583" y="146495"/>
                    </a:cubicBezTo>
                    <a:cubicBezTo>
                      <a:pt x="88583" y="131826"/>
                      <a:pt x="77533" y="122492"/>
                      <a:pt x="53340" y="122492"/>
                    </a:cubicBezTo>
                    <a:lnTo>
                      <a:pt x="33052" y="122492"/>
                    </a:lnTo>
                    <a:lnTo>
                      <a:pt x="33052" y="88678"/>
                    </a:lnTo>
                    <a:lnTo>
                      <a:pt x="52197" y="88678"/>
                    </a:lnTo>
                    <a:cubicBezTo>
                      <a:pt x="74200" y="88678"/>
                      <a:pt x="84677" y="78486"/>
                      <a:pt x="84677" y="64103"/>
                    </a:cubicBezTo>
                    <a:cubicBezTo>
                      <a:pt x="84677" y="48578"/>
                      <a:pt x="72580" y="39529"/>
                      <a:pt x="54197" y="39529"/>
                    </a:cubicBezTo>
                    <a:cubicBezTo>
                      <a:pt x="40100" y="39529"/>
                      <a:pt x="24003" y="44863"/>
                      <a:pt x="12192" y="51340"/>
                    </a:cubicBezTo>
                    <a:lnTo>
                      <a:pt x="12192" y="11240"/>
                    </a:lnTo>
                    <a:cubicBezTo>
                      <a:pt x="24289" y="3905"/>
                      <a:pt x="40672" y="0"/>
                      <a:pt x="57626" y="0"/>
                    </a:cubicBezTo>
                    <a:cubicBezTo>
                      <a:pt x="99060" y="0"/>
                      <a:pt x="129540" y="24289"/>
                      <a:pt x="129540" y="56674"/>
                    </a:cubicBezTo>
                    <a:cubicBezTo>
                      <a:pt x="129540" y="76676"/>
                      <a:pt x="118015" y="93917"/>
                      <a:pt x="99346" y="100965"/>
                    </a:cubicBezTo>
                    <a:lnTo>
                      <a:pt x="99346" y="101537"/>
                    </a:lnTo>
                    <a:cubicBezTo>
                      <a:pt x="122206" y="109442"/>
                      <a:pt x="133445" y="128588"/>
                      <a:pt x="133445" y="149733"/>
                    </a:cubicBezTo>
                    <a:cubicBezTo>
                      <a:pt x="133445" y="185833"/>
                      <a:pt x="100393" y="210407"/>
                      <a:pt x="58960" y="210407"/>
                    </a:cubicBezTo>
                    <a:cubicBezTo>
                      <a:pt x="36957" y="210407"/>
                      <a:pt x="14097" y="204216"/>
                      <a:pt x="0" y="194596"/>
                    </a:cubicBezTo>
                    <a:lnTo>
                      <a:pt x="0" y="151448"/>
                    </a:lnTo>
                    <a:close/>
                  </a:path>
                </a:pathLst>
              </a:custGeom>
              <a:grpFill/>
              <a:ln w="9525" cap="flat">
                <a:noFill/>
                <a:prstDash val="solid"/>
                <a:miter/>
              </a:ln>
            </p:spPr>
            <p:txBody>
              <a:bodyPr rtlCol="0" anchor="ctr"/>
              <a:lstStyle/>
              <a:p>
                <a:endParaRPr lang="en-GB"/>
              </a:p>
            </p:txBody>
          </p:sp>
        </p:grpSp>
        <p:sp>
          <p:nvSpPr>
            <p:cNvPr id="19" name="TextBox 18">
              <a:extLst>
                <a:ext uri="{FF2B5EF4-FFF2-40B4-BE49-F238E27FC236}">
                  <a16:creationId xmlns:a16="http://schemas.microsoft.com/office/drawing/2014/main" id="{8B4AD773-5B93-E84B-F403-B6CA11086BDF}"/>
                </a:ext>
              </a:extLst>
            </p:cNvPr>
            <p:cNvSpPr txBox="1"/>
            <p:nvPr/>
          </p:nvSpPr>
          <p:spPr>
            <a:xfrm>
              <a:off x="2776988" y="5782969"/>
              <a:ext cx="2361541" cy="523220"/>
            </a:xfrm>
            <a:prstGeom prst="rect">
              <a:avLst/>
            </a:prstGeom>
            <a:noFill/>
          </p:spPr>
          <p:txBody>
            <a:bodyPr wrap="square" rtlCol="0">
              <a:spAutoFit/>
            </a:bodyPr>
            <a:lstStyle/>
            <a:p>
              <a:r>
                <a:rPr lang="en-GB" sz="1400" dirty="0">
                  <a:solidFill>
                    <a:schemeClr val="bg1"/>
                  </a:solidFill>
                </a:rPr>
                <a:t>Have you faced this situation before?</a:t>
              </a:r>
            </a:p>
          </p:txBody>
        </p:sp>
        <p:sp>
          <p:nvSpPr>
            <p:cNvPr id="20" name="TextBox 19">
              <a:extLst>
                <a:ext uri="{FF2B5EF4-FFF2-40B4-BE49-F238E27FC236}">
                  <a16:creationId xmlns:a16="http://schemas.microsoft.com/office/drawing/2014/main" id="{407BB727-B94D-CB82-15A8-E44137C647C5}"/>
                </a:ext>
              </a:extLst>
            </p:cNvPr>
            <p:cNvSpPr txBox="1"/>
            <p:nvPr/>
          </p:nvSpPr>
          <p:spPr>
            <a:xfrm>
              <a:off x="5398457" y="5782969"/>
              <a:ext cx="2494982" cy="523220"/>
            </a:xfrm>
            <a:prstGeom prst="rect">
              <a:avLst/>
            </a:prstGeom>
            <a:noFill/>
          </p:spPr>
          <p:txBody>
            <a:bodyPr wrap="square" rtlCol="0">
              <a:spAutoFit/>
            </a:bodyPr>
            <a:lstStyle/>
            <a:p>
              <a:r>
                <a:rPr lang="en-GB" sz="1400" dirty="0">
                  <a:solidFill>
                    <a:schemeClr val="bg1"/>
                  </a:solidFill>
                </a:rPr>
                <a:t>How might you prefer to react instead?</a:t>
              </a:r>
            </a:p>
          </p:txBody>
        </p:sp>
      </p:grpSp>
      <p:sp>
        <p:nvSpPr>
          <p:cNvPr id="21" name="Graphic 34">
            <a:extLst>
              <a:ext uri="{FF2B5EF4-FFF2-40B4-BE49-F238E27FC236}">
                <a16:creationId xmlns:a16="http://schemas.microsoft.com/office/drawing/2014/main" id="{840A49DE-46DB-77AC-89D9-03266456B5D1}"/>
              </a:ext>
            </a:extLst>
          </p:cNvPr>
          <p:cNvSpPr/>
          <p:nvPr/>
        </p:nvSpPr>
        <p:spPr>
          <a:xfrm>
            <a:off x="8611443" y="1477886"/>
            <a:ext cx="2570080" cy="2761316"/>
          </a:xfrm>
          <a:custGeom>
            <a:avLst/>
            <a:gdLst>
              <a:gd name="connsiteX0" fmla="*/ 0 w 536352"/>
              <a:gd name="connsiteY0" fmla="*/ 131540 h 576262"/>
              <a:gd name="connsiteX1" fmla="*/ 0 w 536352"/>
              <a:gd name="connsiteY1" fmla="*/ 576263 h 576262"/>
              <a:gd name="connsiteX2" fmla="*/ 536353 w 536352"/>
              <a:gd name="connsiteY2" fmla="*/ 576263 h 576262"/>
              <a:gd name="connsiteX3" fmla="*/ 536353 w 536352"/>
              <a:gd name="connsiteY3" fmla="*/ 0 h 576262"/>
              <a:gd name="connsiteX4" fmla="*/ 0 w 536352"/>
              <a:gd name="connsiteY4" fmla="*/ 131540 h 57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352" h="576262">
                <a:moveTo>
                  <a:pt x="0" y="131540"/>
                </a:moveTo>
                <a:lnTo>
                  <a:pt x="0" y="576263"/>
                </a:lnTo>
                <a:lnTo>
                  <a:pt x="536353" y="576263"/>
                </a:lnTo>
                <a:lnTo>
                  <a:pt x="536353" y="0"/>
                </a:lnTo>
                <a:lnTo>
                  <a:pt x="0" y="131540"/>
                </a:lnTo>
                <a:close/>
              </a:path>
            </a:pathLst>
          </a:custGeom>
          <a:solidFill>
            <a:schemeClr val="accent1"/>
          </a:solidFill>
          <a:ln w="9525" cap="flat">
            <a:noFill/>
            <a:prstDash val="solid"/>
            <a:miter/>
          </a:ln>
        </p:spPr>
        <p:txBody>
          <a:bodyPr rtlCol="0" anchor="ctr"/>
          <a:lstStyle/>
          <a:p>
            <a:endParaRPr lang="en-GB"/>
          </a:p>
        </p:txBody>
      </p:sp>
      <p:sp>
        <p:nvSpPr>
          <p:cNvPr id="23" name="TextBox 22">
            <a:extLst>
              <a:ext uri="{FF2B5EF4-FFF2-40B4-BE49-F238E27FC236}">
                <a16:creationId xmlns:a16="http://schemas.microsoft.com/office/drawing/2014/main" id="{342DEF5F-C92D-0BCF-4C63-AC714A4D60D7}"/>
              </a:ext>
            </a:extLst>
          </p:cNvPr>
          <p:cNvSpPr txBox="1"/>
          <p:nvPr/>
        </p:nvSpPr>
        <p:spPr>
          <a:xfrm>
            <a:off x="8890104" y="2551090"/>
            <a:ext cx="2012756" cy="1200329"/>
          </a:xfrm>
          <a:prstGeom prst="rect">
            <a:avLst/>
          </a:prstGeom>
          <a:noFill/>
        </p:spPr>
        <p:txBody>
          <a:bodyPr wrap="square" rtlCol="0">
            <a:spAutoFit/>
          </a:bodyPr>
          <a:lstStyle/>
          <a:p>
            <a:pPr algn="ctr"/>
            <a:r>
              <a:rPr lang="en-GB" dirty="0">
                <a:solidFill>
                  <a:schemeClr val="tx2"/>
                </a:solidFill>
              </a:rPr>
              <a:t>How might your work role react to this difficult situation?</a:t>
            </a:r>
          </a:p>
        </p:txBody>
      </p:sp>
    </p:spTree>
    <p:extLst>
      <p:ext uri="{BB962C8B-B14F-4D97-AF65-F5344CB8AC3E}">
        <p14:creationId xmlns:p14="http://schemas.microsoft.com/office/powerpoint/2010/main" val="395269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301C00-F9AD-684B-9752-40674E06F13B}"/>
              </a:ext>
            </a:extLst>
          </p:cNvPr>
          <p:cNvSpPr>
            <a:spLocks noGrp="1"/>
          </p:cNvSpPr>
          <p:nvPr>
            <p:ph type="title"/>
          </p:nvPr>
        </p:nvSpPr>
        <p:spPr/>
        <p:txBody>
          <a:bodyPr>
            <a:noAutofit/>
          </a:bodyPr>
          <a:lstStyle/>
          <a:p>
            <a:r>
              <a:rPr lang="en-GB" sz="3600" dirty="0"/>
              <a:t>Coaching</a:t>
            </a:r>
            <a:r>
              <a:rPr lang="en-GB" sz="3200" dirty="0"/>
              <a:t> Conversions</a:t>
            </a:r>
          </a:p>
        </p:txBody>
      </p:sp>
      <p:sp>
        <p:nvSpPr>
          <p:cNvPr id="14" name="Content Placeholder 13">
            <a:extLst>
              <a:ext uri="{FF2B5EF4-FFF2-40B4-BE49-F238E27FC236}">
                <a16:creationId xmlns:a16="http://schemas.microsoft.com/office/drawing/2014/main" id="{F34EECF6-FC1E-D8E2-7BAB-C3C0D1EF92A1}"/>
              </a:ext>
            </a:extLst>
          </p:cNvPr>
          <p:cNvSpPr txBox="1">
            <a:spLocks noGrp="1"/>
          </p:cNvSpPr>
          <p:nvPr>
            <p:ph idx="1"/>
          </p:nvPr>
        </p:nvSpPr>
        <p:spPr>
          <a:xfrm>
            <a:off x="339437" y="1995055"/>
            <a:ext cx="10515600" cy="3417346"/>
          </a:xfrm>
          <a:prstGeom prst="rect">
            <a:avLst/>
          </a:prstGeom>
          <a:noFill/>
        </p:spPr>
        <p:txBody>
          <a:bodyPr wrap="square" rtlCol="0" anchor="t">
            <a:spAutoFit/>
          </a:bodyPr>
          <a:lstStyle/>
          <a:p>
            <a:pPr marL="0" indent="0">
              <a:buNone/>
            </a:pPr>
            <a:r>
              <a:rPr lang="en-GB" sz="1800" b="1" dirty="0">
                <a:solidFill>
                  <a:schemeClr val="tx2"/>
                </a:solidFill>
                <a:latin typeface="+mj-lt"/>
              </a:rPr>
              <a:t>Find a partner and discuss: </a:t>
            </a:r>
          </a:p>
          <a:p>
            <a:r>
              <a:rPr lang="en-GB" sz="1600" dirty="0"/>
              <a:t>How your most and least work role play out positively in your role e.g. how it has helped you to achieve success.</a:t>
            </a:r>
          </a:p>
          <a:p>
            <a:r>
              <a:rPr lang="en-GB" sz="1600" dirty="0"/>
              <a:t>How your most and least work role has played out less positively e.g. hold you back in your role. </a:t>
            </a:r>
            <a:endParaRPr lang="en-GB" sz="1800" dirty="0"/>
          </a:p>
          <a:p>
            <a:pPr marL="0" indent="0">
              <a:buNone/>
            </a:pPr>
            <a:endParaRPr lang="en-GB" sz="1800" dirty="0"/>
          </a:p>
          <a:p>
            <a:pPr marL="0" indent="0">
              <a:buNone/>
            </a:pPr>
            <a:r>
              <a:rPr lang="en-GB" sz="1800" b="1" dirty="0">
                <a:solidFill>
                  <a:schemeClr val="tx2"/>
                </a:solidFill>
                <a:latin typeface="+mj-lt"/>
              </a:rPr>
              <a:t>Useful prompts to consider: </a:t>
            </a:r>
          </a:p>
          <a:p>
            <a:pPr marL="285750" lvl="1" indent="-285750">
              <a:spcBef>
                <a:spcPts val="1000"/>
              </a:spcBef>
              <a:buFont typeface="Wingdings" panose="05000000000000000000" pitchFamily="2" charset="2"/>
              <a:buChar char="q"/>
            </a:pPr>
            <a:r>
              <a:rPr lang="en-GB" sz="1600" dirty="0"/>
              <a:t>What are you doing too much of? </a:t>
            </a:r>
          </a:p>
          <a:p>
            <a:pPr marL="285750" lvl="1" indent="-285750">
              <a:spcBef>
                <a:spcPts val="1000"/>
              </a:spcBef>
              <a:buFont typeface="Wingdings" panose="05000000000000000000" pitchFamily="2" charset="2"/>
              <a:buChar char="q"/>
            </a:pPr>
            <a:r>
              <a:rPr lang="en-GB" sz="1600" dirty="0"/>
              <a:t>What are you doing too little of? </a:t>
            </a:r>
          </a:p>
          <a:p>
            <a:pPr marL="285750" lvl="1" indent="-285750">
              <a:spcBef>
                <a:spcPts val="1000"/>
              </a:spcBef>
              <a:buFont typeface="Wingdings" panose="05000000000000000000" pitchFamily="2" charset="2"/>
              <a:buChar char="q"/>
            </a:pPr>
            <a:r>
              <a:rPr lang="en-GB" sz="1600" dirty="0"/>
              <a:t>What other styles might be useful to incorporate into your role? </a:t>
            </a:r>
          </a:p>
          <a:p>
            <a:pPr marL="285750" lvl="1" indent="-285750">
              <a:spcBef>
                <a:spcPts val="1000"/>
              </a:spcBef>
              <a:buFont typeface="Wingdings" panose="05000000000000000000" pitchFamily="2" charset="2"/>
              <a:buChar char="q"/>
            </a:pPr>
            <a:r>
              <a:rPr lang="en-GB" sz="1600" dirty="0"/>
              <a:t>How might you bring in that alternative style into your work?</a:t>
            </a:r>
          </a:p>
        </p:txBody>
      </p:sp>
      <p:sp>
        <p:nvSpPr>
          <p:cNvPr id="7" name="Content Placeholder 6">
            <a:extLst>
              <a:ext uri="{FF2B5EF4-FFF2-40B4-BE49-F238E27FC236}">
                <a16:creationId xmlns:a16="http://schemas.microsoft.com/office/drawing/2014/main" id="{604D2CFA-10D2-1C80-03B6-76DC0910B130}"/>
              </a:ext>
            </a:extLst>
          </p:cNvPr>
          <p:cNvSpPr>
            <a:spLocks noGrp="1"/>
          </p:cNvSpPr>
          <p:nvPr>
            <p:ph sz="quarter" idx="13"/>
          </p:nvPr>
        </p:nvSpPr>
        <p:spPr/>
        <p:txBody>
          <a:bodyPr/>
          <a:lstStyle/>
          <a:p>
            <a:r>
              <a:rPr lang="en-GB" dirty="0"/>
              <a:t>Chance to have coaching and be coached in your work roles</a:t>
            </a:r>
          </a:p>
        </p:txBody>
      </p:sp>
      <p:pic>
        <p:nvPicPr>
          <p:cNvPr id="6" name="Graphic 5" descr="Stopwatch with solid fill">
            <a:extLst>
              <a:ext uri="{FF2B5EF4-FFF2-40B4-BE49-F238E27FC236}">
                <a16:creationId xmlns:a16="http://schemas.microsoft.com/office/drawing/2014/main" id="{1FCEF5A3-3B39-AB09-A0BE-C83F34CC1A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19338" y="216620"/>
            <a:ext cx="669489" cy="669489"/>
          </a:xfrm>
          <a:prstGeom prst="rect">
            <a:avLst/>
          </a:prstGeom>
        </p:spPr>
      </p:pic>
      <p:sp>
        <p:nvSpPr>
          <p:cNvPr id="4" name="TextBox 3">
            <a:extLst>
              <a:ext uri="{FF2B5EF4-FFF2-40B4-BE49-F238E27FC236}">
                <a16:creationId xmlns:a16="http://schemas.microsoft.com/office/drawing/2014/main" id="{C48CFFCE-13DA-A5AC-591C-3628622DA836}"/>
              </a:ext>
            </a:extLst>
          </p:cNvPr>
          <p:cNvSpPr txBox="1"/>
          <p:nvPr/>
        </p:nvSpPr>
        <p:spPr>
          <a:xfrm>
            <a:off x="8989115" y="400891"/>
            <a:ext cx="3202885" cy="369332"/>
          </a:xfrm>
          <a:prstGeom prst="rect">
            <a:avLst/>
          </a:prstGeom>
          <a:noFill/>
        </p:spPr>
        <p:txBody>
          <a:bodyPr wrap="square">
            <a:spAutoFit/>
          </a:bodyPr>
          <a:lstStyle/>
          <a:p>
            <a:pPr marL="0" indent="0">
              <a:buNone/>
            </a:pPr>
            <a:r>
              <a:rPr lang="en-GB" sz="1800" dirty="0">
                <a:latin typeface="+mj-lt"/>
              </a:rPr>
              <a:t>10 minutes for each person</a:t>
            </a:r>
          </a:p>
        </p:txBody>
      </p:sp>
    </p:spTree>
    <p:extLst>
      <p:ext uri="{BB962C8B-B14F-4D97-AF65-F5344CB8AC3E}">
        <p14:creationId xmlns:p14="http://schemas.microsoft.com/office/powerpoint/2010/main" val="1087236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301C00-F9AD-684B-9752-40674E06F13B}"/>
              </a:ext>
            </a:extLst>
          </p:cNvPr>
          <p:cNvSpPr>
            <a:spLocks noGrp="1"/>
          </p:cNvSpPr>
          <p:nvPr>
            <p:ph type="title"/>
          </p:nvPr>
        </p:nvSpPr>
        <p:spPr/>
        <p:txBody>
          <a:bodyPr>
            <a:noAutofit/>
          </a:bodyPr>
          <a:lstStyle/>
          <a:p>
            <a:r>
              <a:rPr lang="en-GB" sz="3600" dirty="0"/>
              <a:t>Communication Challenge </a:t>
            </a:r>
            <a:endParaRPr lang="en-GB" sz="3200" dirty="0"/>
          </a:p>
        </p:txBody>
      </p:sp>
      <p:sp>
        <p:nvSpPr>
          <p:cNvPr id="14" name="Content Placeholder 13">
            <a:extLst>
              <a:ext uri="{FF2B5EF4-FFF2-40B4-BE49-F238E27FC236}">
                <a16:creationId xmlns:a16="http://schemas.microsoft.com/office/drawing/2014/main" id="{F34EECF6-FC1E-D8E2-7BAB-C3C0D1EF92A1}"/>
              </a:ext>
            </a:extLst>
          </p:cNvPr>
          <p:cNvSpPr txBox="1">
            <a:spLocks noGrp="1"/>
          </p:cNvSpPr>
          <p:nvPr>
            <p:ph idx="1"/>
          </p:nvPr>
        </p:nvSpPr>
        <p:spPr>
          <a:xfrm>
            <a:off x="339437" y="1995055"/>
            <a:ext cx="10515600" cy="4043158"/>
          </a:xfrm>
          <a:prstGeom prst="rect">
            <a:avLst/>
          </a:prstGeom>
          <a:noFill/>
        </p:spPr>
        <p:txBody>
          <a:bodyPr wrap="square" rtlCol="0" anchor="t">
            <a:spAutoFit/>
          </a:bodyPr>
          <a:lstStyle/>
          <a:p>
            <a:r>
              <a:rPr lang="en-GB" sz="1600" dirty="0"/>
              <a:t>In your groups, choose what to send to Alex. </a:t>
            </a:r>
          </a:p>
          <a:p>
            <a:r>
              <a:rPr lang="en-GB" sz="1600" dirty="0"/>
              <a:t>Alex is the key decision maker for purchasing new IT resources for their firm. </a:t>
            </a:r>
          </a:p>
          <a:p>
            <a:r>
              <a:rPr lang="en-GB" sz="1600" dirty="0"/>
              <a:t>Important to consider the work role of Alex and communicate in a style that they will appreciate.</a:t>
            </a:r>
          </a:p>
          <a:p>
            <a:pPr>
              <a:spcAft>
                <a:spcPts val="1200"/>
              </a:spcAft>
            </a:pPr>
            <a:r>
              <a:rPr lang="en-GB" sz="1600" dirty="0"/>
              <a:t>There are your options of what to include:</a:t>
            </a:r>
          </a:p>
          <a:p>
            <a:pPr lvl="1">
              <a:spcAft>
                <a:spcPts val="600"/>
              </a:spcAft>
              <a:buFont typeface="Wingdings" panose="05000000000000000000" pitchFamily="2" charset="2"/>
              <a:buChar char="q"/>
            </a:pPr>
            <a:r>
              <a:rPr lang="en-GB" sz="1600" dirty="0">
                <a:latin typeface="Arial "/>
              </a:rPr>
              <a:t>Document containing the full scope of the project</a:t>
            </a:r>
          </a:p>
          <a:p>
            <a:pPr lvl="1">
              <a:spcAft>
                <a:spcPts val="600"/>
              </a:spcAft>
              <a:buFont typeface="Wingdings" panose="05000000000000000000" pitchFamily="2" charset="2"/>
              <a:buChar char="q"/>
            </a:pPr>
            <a:r>
              <a:rPr lang="en-GB" sz="1600" dirty="0">
                <a:latin typeface="Arial "/>
              </a:rPr>
              <a:t>Flyer with an invite to provide customer feedback on the IT resource</a:t>
            </a:r>
          </a:p>
          <a:p>
            <a:pPr lvl="1">
              <a:spcAft>
                <a:spcPts val="600"/>
              </a:spcAft>
              <a:buFont typeface="Wingdings" panose="05000000000000000000" pitchFamily="2" charset="2"/>
              <a:buChar char="q"/>
            </a:pPr>
            <a:r>
              <a:rPr lang="en-GB" sz="1600" dirty="0">
                <a:latin typeface="Arial "/>
              </a:rPr>
              <a:t>Biographies of Tech Pulse’s CEO and COO</a:t>
            </a:r>
          </a:p>
          <a:p>
            <a:pPr lvl="1">
              <a:spcAft>
                <a:spcPts val="600"/>
              </a:spcAft>
              <a:buFont typeface="Wingdings" panose="05000000000000000000" pitchFamily="2" charset="2"/>
              <a:buChar char="q"/>
            </a:pPr>
            <a:r>
              <a:rPr lang="en-GB" sz="1600" dirty="0">
                <a:latin typeface="Arial "/>
              </a:rPr>
              <a:t>Link to ‘Meet the team’ at Tech Pulse</a:t>
            </a:r>
          </a:p>
          <a:p>
            <a:pPr lvl="1">
              <a:spcAft>
                <a:spcPts val="600"/>
              </a:spcAft>
              <a:buFont typeface="Wingdings" panose="05000000000000000000" pitchFamily="2" charset="2"/>
              <a:buChar char="q"/>
            </a:pPr>
            <a:r>
              <a:rPr lang="en-GB" sz="1600" dirty="0">
                <a:latin typeface="Arial "/>
              </a:rPr>
              <a:t>Key benefits document on the IT resource</a:t>
            </a:r>
          </a:p>
          <a:p>
            <a:pPr lvl="1">
              <a:spcAft>
                <a:spcPts val="600"/>
              </a:spcAft>
              <a:buFont typeface="Wingdings" panose="05000000000000000000" pitchFamily="2" charset="2"/>
              <a:buChar char="q"/>
            </a:pPr>
            <a:r>
              <a:rPr lang="en-GB" sz="1600" dirty="0">
                <a:latin typeface="Arial "/>
              </a:rPr>
              <a:t>Implementation dates available if milestones are achieved </a:t>
            </a:r>
          </a:p>
          <a:p>
            <a:pPr marL="0" indent="0">
              <a:buNone/>
            </a:pPr>
            <a:endParaRPr lang="en-GB" sz="1600" dirty="0"/>
          </a:p>
        </p:txBody>
      </p:sp>
      <p:sp>
        <p:nvSpPr>
          <p:cNvPr id="7" name="Content Placeholder 6">
            <a:extLst>
              <a:ext uri="{FF2B5EF4-FFF2-40B4-BE49-F238E27FC236}">
                <a16:creationId xmlns:a16="http://schemas.microsoft.com/office/drawing/2014/main" id="{604D2CFA-10D2-1C80-03B6-76DC0910B130}"/>
              </a:ext>
            </a:extLst>
          </p:cNvPr>
          <p:cNvSpPr>
            <a:spLocks noGrp="1"/>
          </p:cNvSpPr>
          <p:nvPr>
            <p:ph sz="quarter" idx="13"/>
          </p:nvPr>
        </p:nvSpPr>
        <p:spPr/>
        <p:txBody>
          <a:bodyPr/>
          <a:lstStyle/>
          <a:p>
            <a:r>
              <a:rPr lang="en-GB" dirty="0"/>
              <a:t>How our work roles influences communication</a:t>
            </a:r>
          </a:p>
        </p:txBody>
      </p:sp>
      <p:pic>
        <p:nvPicPr>
          <p:cNvPr id="6" name="Graphic 5" descr="Stopwatch with solid fill">
            <a:extLst>
              <a:ext uri="{FF2B5EF4-FFF2-40B4-BE49-F238E27FC236}">
                <a16:creationId xmlns:a16="http://schemas.microsoft.com/office/drawing/2014/main" id="{1FCEF5A3-3B39-AB09-A0BE-C83F34CC1A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19338" y="216620"/>
            <a:ext cx="669489" cy="669489"/>
          </a:xfrm>
          <a:prstGeom prst="rect">
            <a:avLst/>
          </a:prstGeom>
        </p:spPr>
      </p:pic>
      <p:sp>
        <p:nvSpPr>
          <p:cNvPr id="4" name="TextBox 3">
            <a:extLst>
              <a:ext uri="{FF2B5EF4-FFF2-40B4-BE49-F238E27FC236}">
                <a16:creationId xmlns:a16="http://schemas.microsoft.com/office/drawing/2014/main" id="{C48CFFCE-13DA-A5AC-591C-3628622DA836}"/>
              </a:ext>
            </a:extLst>
          </p:cNvPr>
          <p:cNvSpPr txBox="1"/>
          <p:nvPr/>
        </p:nvSpPr>
        <p:spPr>
          <a:xfrm>
            <a:off x="8989115" y="400891"/>
            <a:ext cx="3202885" cy="369332"/>
          </a:xfrm>
          <a:prstGeom prst="rect">
            <a:avLst/>
          </a:prstGeom>
          <a:noFill/>
        </p:spPr>
        <p:txBody>
          <a:bodyPr wrap="square">
            <a:spAutoFit/>
          </a:bodyPr>
          <a:lstStyle/>
          <a:p>
            <a:pPr marL="0" indent="0">
              <a:buNone/>
            </a:pPr>
            <a:r>
              <a:rPr lang="en-GB" sz="1800" dirty="0">
                <a:latin typeface="+mj-lt"/>
              </a:rPr>
              <a:t>10 minutes for each person</a:t>
            </a:r>
          </a:p>
        </p:txBody>
      </p:sp>
    </p:spTree>
    <p:extLst>
      <p:ext uri="{BB962C8B-B14F-4D97-AF65-F5344CB8AC3E}">
        <p14:creationId xmlns:p14="http://schemas.microsoft.com/office/powerpoint/2010/main" val="2752477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36046-7858-4DAB-8D21-62214A86C698}"/>
              </a:ext>
            </a:extLst>
          </p:cNvPr>
          <p:cNvSpPr>
            <a:spLocks noGrp="1"/>
          </p:cNvSpPr>
          <p:nvPr>
            <p:ph type="title"/>
          </p:nvPr>
        </p:nvSpPr>
        <p:spPr/>
        <p:txBody>
          <a:bodyPr/>
          <a:lstStyle/>
          <a:p>
            <a:r>
              <a:rPr lang="en-US" sz="3200" dirty="0"/>
              <a:t>Which Work Role will survive on the moon?</a:t>
            </a:r>
            <a:r>
              <a:rPr lang="en-US" b="0" dirty="0"/>
              <a:t>	</a:t>
            </a:r>
            <a:endParaRPr lang="en-GB" b="0" dirty="0"/>
          </a:p>
        </p:txBody>
      </p:sp>
      <p:sp>
        <p:nvSpPr>
          <p:cNvPr id="6" name="Content Placeholder 5">
            <a:extLst>
              <a:ext uri="{FF2B5EF4-FFF2-40B4-BE49-F238E27FC236}">
                <a16:creationId xmlns:a16="http://schemas.microsoft.com/office/drawing/2014/main" id="{45B7DA90-A550-4537-867B-C68A2DADE6C8}"/>
              </a:ext>
            </a:extLst>
          </p:cNvPr>
          <p:cNvSpPr>
            <a:spLocks noGrp="1"/>
          </p:cNvSpPr>
          <p:nvPr>
            <p:ph idx="1"/>
          </p:nvPr>
        </p:nvSpPr>
        <p:spPr>
          <a:xfrm>
            <a:off x="407145" y="1672334"/>
            <a:ext cx="7442827" cy="3895580"/>
          </a:xfrm>
        </p:spPr>
        <p:txBody>
          <a:bodyPr>
            <a:normAutofit/>
          </a:bodyPr>
          <a:lstStyle/>
          <a:p>
            <a:pPr marL="0" indent="0">
              <a:buNone/>
            </a:pPr>
            <a:r>
              <a:rPr lang="en-US" sz="1800" b="0" dirty="0"/>
              <a:t>You are a member of a space crew originally scheduled to rendezvous with a mother ship on the lighted surface of the moon. However, due to mechanical difficulties, your ship was forced to land at a spot 200 miles from the rendezvous point. During re-entry and landing, much of the equipment aboard was damaged and, since survival depends on reaching the mother ship, the most critical items available must be chosen for the 200-mile trip. </a:t>
            </a:r>
          </a:p>
          <a:p>
            <a:pPr marL="0" indent="0">
              <a:buNone/>
            </a:pPr>
            <a:endParaRPr lang="en-US" sz="1800" dirty="0"/>
          </a:p>
          <a:p>
            <a:pPr marL="0" indent="0">
              <a:buNone/>
            </a:pPr>
            <a:r>
              <a:rPr lang="en-US" sz="1800" b="0" dirty="0"/>
              <a:t>Your task is to rank order the items in terms of their importance for your crew in allowing them to reach the rendezvous point. Place the number 1 by the most important item, 2 by the second most important, and so on through to number 15 for the least important.</a:t>
            </a:r>
          </a:p>
          <a:p>
            <a:endParaRPr lang="en-US" b="0" i="1" dirty="0"/>
          </a:p>
        </p:txBody>
      </p:sp>
      <p:grpSp>
        <p:nvGrpSpPr>
          <p:cNvPr id="17" name="Group 16">
            <a:extLst>
              <a:ext uri="{FF2B5EF4-FFF2-40B4-BE49-F238E27FC236}">
                <a16:creationId xmlns:a16="http://schemas.microsoft.com/office/drawing/2014/main" id="{CAFF83DC-A63B-0E31-5B8B-93DE408EEFC3}"/>
              </a:ext>
            </a:extLst>
          </p:cNvPr>
          <p:cNvGrpSpPr/>
          <p:nvPr/>
        </p:nvGrpSpPr>
        <p:grpSpPr>
          <a:xfrm>
            <a:off x="8254835" y="2812665"/>
            <a:ext cx="3105591" cy="3167153"/>
            <a:chOff x="8314471" y="1014816"/>
            <a:chExt cx="3003259" cy="3062793"/>
          </a:xfrm>
        </p:grpSpPr>
        <p:sp>
          <p:nvSpPr>
            <p:cNvPr id="9" name="Freeform: Shape 8">
              <a:extLst>
                <a:ext uri="{FF2B5EF4-FFF2-40B4-BE49-F238E27FC236}">
                  <a16:creationId xmlns:a16="http://schemas.microsoft.com/office/drawing/2014/main" id="{1D28CABA-57C6-EA56-09E7-A0DCFD4D6964}"/>
                </a:ext>
              </a:extLst>
            </p:cNvPr>
            <p:cNvSpPr/>
            <p:nvPr/>
          </p:nvSpPr>
          <p:spPr>
            <a:xfrm>
              <a:off x="9787890" y="1229647"/>
              <a:ext cx="1388493" cy="1537799"/>
            </a:xfrm>
            <a:custGeom>
              <a:avLst/>
              <a:gdLst>
                <a:gd name="connsiteX0" fmla="*/ 1021240 w 1388493"/>
                <a:gd name="connsiteY0" fmla="*/ 350334 h 1537799"/>
                <a:gd name="connsiteX1" fmla="*/ 1059794 w 1388493"/>
                <a:gd name="connsiteY1" fmla="*/ 584004 h 1537799"/>
                <a:gd name="connsiteX2" fmla="*/ 826395 w 1388493"/>
                <a:gd name="connsiteY2" fmla="*/ 622557 h 1537799"/>
                <a:gd name="connsiteX3" fmla="*/ 787616 w 1388493"/>
                <a:gd name="connsiteY3" fmla="*/ 389113 h 1537799"/>
                <a:gd name="connsiteX4" fmla="*/ 1021240 w 1388493"/>
                <a:gd name="connsiteY4" fmla="*/ 350334 h 1537799"/>
                <a:gd name="connsiteX5" fmla="*/ 871224 w 1388493"/>
                <a:gd name="connsiteY5" fmla="*/ 20732 h 1537799"/>
                <a:gd name="connsiteX6" fmla="*/ 696558 w 1388493"/>
                <a:gd name="connsiteY6" fmla="*/ 184607 h 1537799"/>
                <a:gd name="connsiteX7" fmla="*/ 507086 w 1388493"/>
                <a:gd name="connsiteY7" fmla="*/ 439901 h 1537799"/>
                <a:gd name="connsiteX8" fmla="*/ 453047 w 1388493"/>
                <a:gd name="connsiteY8" fmla="*/ 658989 h 1537799"/>
                <a:gd name="connsiteX9" fmla="*/ 402982 w 1388493"/>
                <a:gd name="connsiteY9" fmla="*/ 663910 h 1537799"/>
                <a:gd name="connsiteX10" fmla="*/ 398738 w 1388493"/>
                <a:gd name="connsiteY10" fmla="*/ 521207 h 1537799"/>
                <a:gd name="connsiteX11" fmla="*/ 356573 w 1388493"/>
                <a:gd name="connsiteY11" fmla="*/ 473715 h 1537799"/>
                <a:gd name="connsiteX12" fmla="*/ 98931 w 1388493"/>
                <a:gd name="connsiteY12" fmla="*/ 637590 h 1537799"/>
                <a:gd name="connsiteX13" fmla="*/ 154 w 1388493"/>
                <a:gd name="connsiteY13" fmla="*/ 1025746 h 1537799"/>
                <a:gd name="connsiteX14" fmla="*/ 53335 w 1388493"/>
                <a:gd name="connsiteY14" fmla="*/ 1061681 h 1537799"/>
                <a:gd name="connsiteX15" fmla="*/ 326506 w 1388493"/>
                <a:gd name="connsiteY15" fmla="*/ 921597 h 1537799"/>
                <a:gd name="connsiteX16" fmla="*/ 377294 w 1388493"/>
                <a:gd name="connsiteY16" fmla="*/ 958480 h 1537799"/>
                <a:gd name="connsiteX17" fmla="*/ 342488 w 1388493"/>
                <a:gd name="connsiteY17" fmla="*/ 1082177 h 1537799"/>
                <a:gd name="connsiteX18" fmla="*/ 358965 w 1388493"/>
                <a:gd name="connsiteY18" fmla="*/ 1118112 h 1537799"/>
                <a:gd name="connsiteX19" fmla="*/ 507989 w 1388493"/>
                <a:gd name="connsiteY19" fmla="*/ 1224879 h 1537799"/>
                <a:gd name="connsiteX20" fmla="*/ 547490 w 1388493"/>
                <a:gd name="connsiteY20" fmla="*/ 1228626 h 1537799"/>
                <a:gd name="connsiteX21" fmla="*/ 653310 w 1388493"/>
                <a:gd name="connsiteY21" fmla="*/ 1155763 h 1537799"/>
                <a:gd name="connsiteX22" fmla="*/ 704369 w 1388493"/>
                <a:gd name="connsiteY22" fmla="*/ 1192014 h 1537799"/>
                <a:gd name="connsiteX23" fmla="*/ 660172 w 1388493"/>
                <a:gd name="connsiteY23" fmla="*/ 1496019 h 1537799"/>
                <a:gd name="connsiteX24" fmla="*/ 711140 w 1388493"/>
                <a:gd name="connsiteY24" fmla="*/ 1534528 h 1537799"/>
                <a:gd name="connsiteX25" fmla="*/ 1046656 w 1388493"/>
                <a:gd name="connsiteY25" fmla="*/ 1315892 h 1537799"/>
                <a:gd name="connsiteX26" fmla="*/ 1118617 w 1388493"/>
                <a:gd name="connsiteY26" fmla="*/ 1019245 h 1537799"/>
                <a:gd name="connsiteX27" fmla="*/ 1060335 w 1388493"/>
                <a:gd name="connsiteY27" fmla="*/ 994776 h 1537799"/>
                <a:gd name="connsiteX28" fmla="*/ 923772 w 1388493"/>
                <a:gd name="connsiteY28" fmla="*/ 1036671 h 1537799"/>
                <a:gd name="connsiteX29" fmla="*/ 912486 w 1388493"/>
                <a:gd name="connsiteY29" fmla="*/ 987734 h 1537799"/>
                <a:gd name="connsiteX30" fmla="*/ 1102140 w 1388493"/>
                <a:gd name="connsiteY30" fmla="*/ 865752 h 1537799"/>
                <a:gd name="connsiteX31" fmla="*/ 1282719 w 1388493"/>
                <a:gd name="connsiteY31" fmla="*/ 604093 h 1537799"/>
                <a:gd name="connsiteX32" fmla="*/ 1381496 w 1388493"/>
                <a:gd name="connsiteY32" fmla="*/ 385682 h 1537799"/>
                <a:gd name="connsiteX33" fmla="*/ 1348766 w 1388493"/>
                <a:gd name="connsiteY33" fmla="*/ 300584 h 1537799"/>
                <a:gd name="connsiteX34" fmla="*/ 1136991 w 1388493"/>
                <a:gd name="connsiteY34" fmla="*/ 188670 h 1537799"/>
                <a:gd name="connsiteX35" fmla="*/ 962597 w 1388493"/>
                <a:gd name="connsiteY35" fmla="*/ 24298 h 1537799"/>
                <a:gd name="connsiteX36" fmla="*/ 871224 w 1388493"/>
                <a:gd name="connsiteY36" fmla="*/ 20732 h 153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88493" h="1537799">
                  <a:moveTo>
                    <a:pt x="1021240" y="350334"/>
                  </a:moveTo>
                  <a:cubicBezTo>
                    <a:pt x="1096271" y="403966"/>
                    <a:pt x="1113651" y="509063"/>
                    <a:pt x="1059794" y="584004"/>
                  </a:cubicBezTo>
                  <a:cubicBezTo>
                    <a:pt x="1006162" y="658763"/>
                    <a:pt x="901155" y="676415"/>
                    <a:pt x="826395" y="622557"/>
                  </a:cubicBezTo>
                  <a:cubicBezTo>
                    <a:pt x="751364" y="569196"/>
                    <a:pt x="733983" y="463873"/>
                    <a:pt x="787616" y="389113"/>
                  </a:cubicBezTo>
                  <a:cubicBezTo>
                    <a:pt x="841157" y="314128"/>
                    <a:pt x="946435" y="296747"/>
                    <a:pt x="1021240" y="350334"/>
                  </a:cubicBezTo>
                  <a:close/>
                  <a:moveTo>
                    <a:pt x="871224" y="20732"/>
                  </a:moveTo>
                  <a:cubicBezTo>
                    <a:pt x="810278" y="71971"/>
                    <a:pt x="750597" y="125829"/>
                    <a:pt x="696558" y="184607"/>
                  </a:cubicBezTo>
                  <a:cubicBezTo>
                    <a:pt x="620805" y="267358"/>
                    <a:pt x="554352" y="357422"/>
                    <a:pt x="507086" y="439901"/>
                  </a:cubicBezTo>
                  <a:cubicBezTo>
                    <a:pt x="460090" y="522652"/>
                    <a:pt x="450384" y="588654"/>
                    <a:pt x="453047" y="658989"/>
                  </a:cubicBezTo>
                  <a:cubicBezTo>
                    <a:pt x="455621" y="705353"/>
                    <a:pt x="420769" y="710996"/>
                    <a:pt x="402982" y="663910"/>
                  </a:cubicBezTo>
                  <a:cubicBezTo>
                    <a:pt x="383660" y="613844"/>
                    <a:pt x="387452" y="568925"/>
                    <a:pt x="398738" y="521207"/>
                  </a:cubicBezTo>
                  <a:cubicBezTo>
                    <a:pt x="408083" y="480351"/>
                    <a:pt x="392553" y="466943"/>
                    <a:pt x="356573" y="473715"/>
                  </a:cubicBezTo>
                  <a:cubicBezTo>
                    <a:pt x="230574" y="498409"/>
                    <a:pt x="150442" y="561386"/>
                    <a:pt x="98931" y="637590"/>
                  </a:cubicBezTo>
                  <a:cubicBezTo>
                    <a:pt x="28234" y="743139"/>
                    <a:pt x="14827" y="876723"/>
                    <a:pt x="154" y="1025746"/>
                  </a:cubicBezTo>
                  <a:cubicBezTo>
                    <a:pt x="-2419" y="1054413"/>
                    <a:pt x="27648" y="1074818"/>
                    <a:pt x="53335" y="1061681"/>
                  </a:cubicBezTo>
                  <a:lnTo>
                    <a:pt x="326506" y="921597"/>
                  </a:lnTo>
                  <a:cubicBezTo>
                    <a:pt x="365737" y="901642"/>
                    <a:pt x="387181" y="919430"/>
                    <a:pt x="377294" y="958480"/>
                  </a:cubicBezTo>
                  <a:lnTo>
                    <a:pt x="342488" y="1082177"/>
                  </a:lnTo>
                  <a:cubicBezTo>
                    <a:pt x="338515" y="1097887"/>
                    <a:pt x="343436" y="1107097"/>
                    <a:pt x="358965" y="1118112"/>
                  </a:cubicBezTo>
                  <a:lnTo>
                    <a:pt x="507989" y="1224879"/>
                  </a:lnTo>
                  <a:cubicBezTo>
                    <a:pt x="523518" y="1235895"/>
                    <a:pt x="533631" y="1237610"/>
                    <a:pt x="547490" y="1228626"/>
                  </a:cubicBezTo>
                  <a:lnTo>
                    <a:pt x="653310" y="1155763"/>
                  </a:lnTo>
                  <a:cubicBezTo>
                    <a:pt x="686988" y="1133958"/>
                    <a:pt x="710689" y="1148224"/>
                    <a:pt x="704369" y="1192014"/>
                  </a:cubicBezTo>
                  <a:lnTo>
                    <a:pt x="660172" y="1496019"/>
                  </a:lnTo>
                  <a:cubicBezTo>
                    <a:pt x="655928" y="1524415"/>
                    <a:pt x="684866" y="1546356"/>
                    <a:pt x="711140" y="1534528"/>
                  </a:cubicBezTo>
                  <a:cubicBezTo>
                    <a:pt x="847703" y="1472725"/>
                    <a:pt x="969775" y="1417016"/>
                    <a:pt x="1046656" y="1315892"/>
                  </a:cubicBezTo>
                  <a:cubicBezTo>
                    <a:pt x="1102140" y="1242576"/>
                    <a:pt x="1136224" y="1146418"/>
                    <a:pt x="1118617" y="1019245"/>
                  </a:cubicBezTo>
                  <a:cubicBezTo>
                    <a:pt x="1113697" y="982768"/>
                    <a:pt x="1095774" y="972430"/>
                    <a:pt x="1060335" y="994776"/>
                  </a:cubicBezTo>
                  <a:cubicBezTo>
                    <a:pt x="1018441" y="1020689"/>
                    <a:pt x="977540" y="1038793"/>
                    <a:pt x="923772" y="1036671"/>
                  </a:cubicBezTo>
                  <a:cubicBezTo>
                    <a:pt x="873436" y="1035000"/>
                    <a:pt x="867522" y="1000194"/>
                    <a:pt x="912486" y="987734"/>
                  </a:cubicBezTo>
                  <a:cubicBezTo>
                    <a:pt x="979391" y="967283"/>
                    <a:pt x="1039208" y="936991"/>
                    <a:pt x="1102140" y="865752"/>
                  </a:cubicBezTo>
                  <a:cubicBezTo>
                    <a:pt x="1165162" y="794514"/>
                    <a:pt x="1228861" y="702599"/>
                    <a:pt x="1282719" y="604093"/>
                  </a:cubicBezTo>
                  <a:cubicBezTo>
                    <a:pt x="1321092" y="534028"/>
                    <a:pt x="1358653" y="462113"/>
                    <a:pt x="1381496" y="385682"/>
                  </a:cubicBezTo>
                  <a:cubicBezTo>
                    <a:pt x="1396755" y="334714"/>
                    <a:pt x="1387590" y="315392"/>
                    <a:pt x="1348766" y="300584"/>
                  </a:cubicBezTo>
                  <a:cubicBezTo>
                    <a:pt x="1278205" y="274039"/>
                    <a:pt x="1205837" y="238059"/>
                    <a:pt x="1136991" y="188670"/>
                  </a:cubicBezTo>
                  <a:cubicBezTo>
                    <a:pt x="1068146" y="139327"/>
                    <a:pt x="1006749" y="85469"/>
                    <a:pt x="962597" y="24298"/>
                  </a:cubicBezTo>
                  <a:cubicBezTo>
                    <a:pt x="934472" y="-14752"/>
                    <a:pt x="895512" y="281"/>
                    <a:pt x="871224" y="20732"/>
                  </a:cubicBezTo>
                  <a:close/>
                </a:path>
              </a:pathLst>
            </a:custGeom>
            <a:solidFill>
              <a:schemeClr val="tx2"/>
            </a:solidFill>
            <a:ln w="45085" cap="flat">
              <a:noFill/>
              <a:prstDash val="solid"/>
              <a:miter/>
            </a:ln>
          </p:spPr>
          <p:txBody>
            <a:bodyPr rtlCol="0" anchor="ctr"/>
            <a:lstStyle/>
            <a:p>
              <a:endParaRPr lang="en-GB">
                <a:solidFill>
                  <a:schemeClr val="tx2"/>
                </a:solidFill>
              </a:endParaRPr>
            </a:p>
          </p:txBody>
        </p:sp>
        <p:sp>
          <p:nvSpPr>
            <p:cNvPr id="10" name="Freeform: Shape 9">
              <a:extLst>
                <a:ext uri="{FF2B5EF4-FFF2-40B4-BE49-F238E27FC236}">
                  <a16:creationId xmlns:a16="http://schemas.microsoft.com/office/drawing/2014/main" id="{B2AD006A-7CD0-C85C-B277-73F647447F6B}"/>
                </a:ext>
              </a:extLst>
            </p:cNvPr>
            <p:cNvSpPr/>
            <p:nvPr/>
          </p:nvSpPr>
          <p:spPr>
            <a:xfrm>
              <a:off x="10798717" y="1014816"/>
              <a:ext cx="438690" cy="438809"/>
            </a:xfrm>
            <a:custGeom>
              <a:avLst/>
              <a:gdLst>
                <a:gd name="connsiteX0" fmla="*/ 408229 w 438690"/>
                <a:gd name="connsiteY0" fmla="*/ 5685 h 438809"/>
                <a:gd name="connsiteX1" fmla="*/ 384257 w 438690"/>
                <a:gd name="connsiteY1" fmla="*/ 222 h 438809"/>
                <a:gd name="connsiteX2" fmla="*/ 20706 w 438690"/>
                <a:gd name="connsiteY2" fmla="*/ 126041 h 438809"/>
                <a:gd name="connsiteX3" fmla="*/ 11542 w 438690"/>
                <a:gd name="connsiteY3" fmla="*/ 172540 h 438809"/>
                <a:gd name="connsiteX4" fmla="*/ 175914 w 438690"/>
                <a:gd name="connsiteY4" fmla="*/ 330276 h 438809"/>
                <a:gd name="connsiteX5" fmla="*/ 378117 w 438690"/>
                <a:gd name="connsiteY5" fmla="*/ 434651 h 438809"/>
                <a:gd name="connsiteX6" fmla="*/ 419019 w 438690"/>
                <a:gd name="connsiteY6" fmla="*/ 410950 h 438809"/>
                <a:gd name="connsiteX7" fmla="*/ 420960 w 438690"/>
                <a:gd name="connsiteY7" fmla="*/ 26497 h 438809"/>
                <a:gd name="connsiteX8" fmla="*/ 408229 w 438690"/>
                <a:gd name="connsiteY8" fmla="*/ 5685 h 438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690" h="438809">
                  <a:moveTo>
                    <a:pt x="408229" y="5685"/>
                  </a:moveTo>
                  <a:cubicBezTo>
                    <a:pt x="401186" y="1170"/>
                    <a:pt x="392428" y="-680"/>
                    <a:pt x="384257" y="222"/>
                  </a:cubicBezTo>
                  <a:cubicBezTo>
                    <a:pt x="255865" y="15752"/>
                    <a:pt x="135238" y="63245"/>
                    <a:pt x="20706" y="126041"/>
                  </a:cubicBezTo>
                  <a:cubicBezTo>
                    <a:pt x="-3266" y="139133"/>
                    <a:pt x="-6561" y="148343"/>
                    <a:pt x="11542" y="172540"/>
                  </a:cubicBezTo>
                  <a:cubicBezTo>
                    <a:pt x="53436" y="228249"/>
                    <a:pt x="108422" y="282062"/>
                    <a:pt x="175914" y="330276"/>
                  </a:cubicBezTo>
                  <a:cubicBezTo>
                    <a:pt x="243180" y="378491"/>
                    <a:pt x="311800" y="413252"/>
                    <a:pt x="378117" y="434651"/>
                  </a:cubicBezTo>
                  <a:cubicBezTo>
                    <a:pt x="406875" y="444086"/>
                    <a:pt x="414369" y="437992"/>
                    <a:pt x="419019" y="410950"/>
                  </a:cubicBezTo>
                  <a:cubicBezTo>
                    <a:pt x="441862" y="282558"/>
                    <a:pt x="447686" y="153038"/>
                    <a:pt x="420960" y="26497"/>
                  </a:cubicBezTo>
                  <a:cubicBezTo>
                    <a:pt x="419244" y="18280"/>
                    <a:pt x="414594" y="10786"/>
                    <a:pt x="408229" y="5685"/>
                  </a:cubicBezTo>
                  <a:close/>
                </a:path>
              </a:pathLst>
            </a:custGeom>
            <a:solidFill>
              <a:schemeClr val="tx2"/>
            </a:solidFill>
            <a:ln w="45085" cap="flat">
              <a:noFill/>
              <a:prstDash val="solid"/>
              <a:miter/>
            </a:ln>
          </p:spPr>
          <p:txBody>
            <a:bodyPr rtlCol="0" anchor="ctr"/>
            <a:lstStyle/>
            <a:p>
              <a:endParaRPr lang="en-GB">
                <a:solidFill>
                  <a:schemeClr val="tx2"/>
                </a:solidFill>
              </a:endParaRPr>
            </a:p>
          </p:txBody>
        </p:sp>
        <p:sp>
          <p:nvSpPr>
            <p:cNvPr id="11" name="Freeform: Shape 10">
              <a:extLst>
                <a:ext uri="{FF2B5EF4-FFF2-40B4-BE49-F238E27FC236}">
                  <a16:creationId xmlns:a16="http://schemas.microsoft.com/office/drawing/2014/main" id="{4ECF4461-9A25-7023-C5FA-61ED9F66FFAD}"/>
                </a:ext>
              </a:extLst>
            </p:cNvPr>
            <p:cNvSpPr/>
            <p:nvPr/>
          </p:nvSpPr>
          <p:spPr>
            <a:xfrm>
              <a:off x="8314471" y="1202463"/>
              <a:ext cx="3003259" cy="2875146"/>
            </a:xfrm>
            <a:custGeom>
              <a:avLst/>
              <a:gdLst>
                <a:gd name="connsiteX0" fmla="*/ 279539 w 3003259"/>
                <a:gd name="connsiteY0" fmla="*/ 2079929 h 2875146"/>
                <a:gd name="connsiteX1" fmla="*/ 512034 w 3003259"/>
                <a:gd name="connsiteY1" fmla="*/ 2415400 h 2875146"/>
                <a:gd name="connsiteX2" fmla="*/ 355698 w 3003259"/>
                <a:gd name="connsiteY2" fmla="*/ 2487587 h 2875146"/>
                <a:gd name="connsiteX3" fmla="*/ 188978 w 3003259"/>
                <a:gd name="connsiteY3" fmla="*/ 2327729 h 2875146"/>
                <a:gd name="connsiteX4" fmla="*/ 279539 w 3003259"/>
                <a:gd name="connsiteY4" fmla="*/ 2079929 h 2875146"/>
                <a:gd name="connsiteX5" fmla="*/ 1542014 w 3003259"/>
                <a:gd name="connsiteY5" fmla="*/ 197 h 2875146"/>
                <a:gd name="connsiteX6" fmla="*/ 306806 w 3003259"/>
                <a:gd name="connsiteY6" fmla="*/ 743552 h 2875146"/>
                <a:gd name="connsiteX7" fmla="*/ 193493 w 3003259"/>
                <a:gd name="connsiteY7" fmla="*/ 1865220 h 2875146"/>
                <a:gd name="connsiteX8" fmla="*/ 4020 w 3003259"/>
                <a:gd name="connsiteY8" fmla="*/ 2477475 h 2875146"/>
                <a:gd name="connsiteX9" fmla="*/ 146497 w 3003259"/>
                <a:gd name="connsiteY9" fmla="*/ 2668392 h 2875146"/>
                <a:gd name="connsiteX10" fmla="*/ 411452 w 3003259"/>
                <a:gd name="connsiteY10" fmla="*/ 2652862 h 2875146"/>
                <a:gd name="connsiteX11" fmla="*/ 645121 w 3003259"/>
                <a:gd name="connsiteY11" fmla="*/ 2541896 h 2875146"/>
                <a:gd name="connsiteX12" fmla="*/ 2408614 w 3003259"/>
                <a:gd name="connsiteY12" fmla="*/ 2602300 h 2875146"/>
                <a:gd name="connsiteX13" fmla="*/ 3000327 w 3003259"/>
                <a:gd name="connsiteY13" fmla="*/ 1345694 h 2875146"/>
                <a:gd name="connsiteX14" fmla="*/ 2886336 w 3003259"/>
                <a:gd name="connsiteY14" fmla="*/ 869642 h 2875146"/>
                <a:gd name="connsiteX15" fmla="*/ 2726749 w 3003259"/>
                <a:gd name="connsiteY15" fmla="*/ 938307 h 2875146"/>
                <a:gd name="connsiteX16" fmla="*/ 2306857 w 3003259"/>
                <a:gd name="connsiteY16" fmla="*/ 2461313 h 2875146"/>
                <a:gd name="connsiteX17" fmla="*/ 798930 w 3003259"/>
                <a:gd name="connsiteY17" fmla="*/ 2441720 h 2875146"/>
                <a:gd name="connsiteX18" fmla="*/ 1092281 w 3003259"/>
                <a:gd name="connsiteY18" fmla="*/ 2209721 h 2875146"/>
                <a:gd name="connsiteX19" fmla="*/ 1820693 w 3003259"/>
                <a:gd name="connsiteY19" fmla="*/ 1431288 h 2875146"/>
                <a:gd name="connsiteX20" fmla="*/ 1811528 w 3003259"/>
                <a:gd name="connsiteY20" fmla="*/ 1312602 h 2875146"/>
                <a:gd name="connsiteX21" fmla="*/ 1683407 w 3003259"/>
                <a:gd name="connsiteY21" fmla="*/ 1324566 h 2875146"/>
                <a:gd name="connsiteX22" fmla="*/ 978561 w 3003259"/>
                <a:gd name="connsiteY22" fmla="*/ 2077807 h 2875146"/>
                <a:gd name="connsiteX23" fmla="*/ 663495 w 3003259"/>
                <a:gd name="connsiteY23" fmla="*/ 2322131 h 2875146"/>
                <a:gd name="connsiteX24" fmla="*/ 458944 w 3003259"/>
                <a:gd name="connsiteY24" fmla="*/ 827612 h 2875146"/>
                <a:gd name="connsiteX25" fmla="*/ 962309 w 3003259"/>
                <a:gd name="connsiteY25" fmla="*/ 328265 h 2875146"/>
                <a:gd name="connsiteX26" fmla="*/ 1374436 w 3003259"/>
                <a:gd name="connsiteY26" fmla="*/ 694073 h 2875146"/>
                <a:gd name="connsiteX27" fmla="*/ 1393036 w 3003259"/>
                <a:gd name="connsiteY27" fmla="*/ 573717 h 2875146"/>
                <a:gd name="connsiteX28" fmla="*/ 1074178 w 3003259"/>
                <a:gd name="connsiteY28" fmla="*/ 274001 h 2875146"/>
                <a:gd name="connsiteX29" fmla="*/ 1919424 w 3003259"/>
                <a:gd name="connsiteY29" fmla="*/ 224838 h 2875146"/>
                <a:gd name="connsiteX30" fmla="*/ 1967820 w 3003259"/>
                <a:gd name="connsiteY30" fmla="*/ 57712 h 2875146"/>
                <a:gd name="connsiteX31" fmla="*/ 1542014 w 3003259"/>
                <a:gd name="connsiteY31" fmla="*/ 197 h 2875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003259" h="2875146">
                  <a:moveTo>
                    <a:pt x="279539" y="2079929"/>
                  </a:moveTo>
                  <a:cubicBezTo>
                    <a:pt x="339762" y="2200466"/>
                    <a:pt x="417546" y="2313554"/>
                    <a:pt x="512034" y="2415400"/>
                  </a:cubicBezTo>
                  <a:cubicBezTo>
                    <a:pt x="454881" y="2446866"/>
                    <a:pt x="401746" y="2471786"/>
                    <a:pt x="355698" y="2487587"/>
                  </a:cubicBezTo>
                  <a:cubicBezTo>
                    <a:pt x="179362" y="2548487"/>
                    <a:pt x="156790" y="2463389"/>
                    <a:pt x="188978" y="2327729"/>
                  </a:cubicBezTo>
                  <a:cubicBezTo>
                    <a:pt x="205050" y="2260870"/>
                    <a:pt x="234665" y="2176765"/>
                    <a:pt x="279539" y="2079929"/>
                  </a:cubicBezTo>
                  <a:close/>
                  <a:moveTo>
                    <a:pt x="1542014" y="197"/>
                  </a:moveTo>
                  <a:cubicBezTo>
                    <a:pt x="1037746" y="8685"/>
                    <a:pt x="560475" y="283481"/>
                    <a:pt x="306806" y="743552"/>
                  </a:cubicBezTo>
                  <a:cubicBezTo>
                    <a:pt x="112638" y="1095772"/>
                    <a:pt x="80450" y="1501037"/>
                    <a:pt x="193493" y="1865220"/>
                  </a:cubicBezTo>
                  <a:cubicBezTo>
                    <a:pt x="52234" y="2119386"/>
                    <a:pt x="-18146" y="2318339"/>
                    <a:pt x="4020" y="2477475"/>
                  </a:cubicBezTo>
                  <a:cubicBezTo>
                    <a:pt x="15757" y="2560451"/>
                    <a:pt x="67945" y="2639003"/>
                    <a:pt x="146497" y="2668392"/>
                  </a:cubicBezTo>
                  <a:cubicBezTo>
                    <a:pt x="224778" y="2697736"/>
                    <a:pt x="312269" y="2686495"/>
                    <a:pt x="411452" y="2652862"/>
                  </a:cubicBezTo>
                  <a:cubicBezTo>
                    <a:pt x="484812" y="2627942"/>
                    <a:pt x="563093" y="2590066"/>
                    <a:pt x="645121" y="2541896"/>
                  </a:cubicBezTo>
                  <a:cubicBezTo>
                    <a:pt x="1148261" y="2961337"/>
                    <a:pt x="1875137" y="2988604"/>
                    <a:pt x="2408614" y="2602300"/>
                  </a:cubicBezTo>
                  <a:cubicBezTo>
                    <a:pt x="2817219" y="2306556"/>
                    <a:pt x="3031206" y="1827389"/>
                    <a:pt x="3000327" y="1345694"/>
                  </a:cubicBezTo>
                  <a:cubicBezTo>
                    <a:pt x="2990260" y="1185114"/>
                    <a:pt x="2952609" y="1024127"/>
                    <a:pt x="2886336" y="869642"/>
                  </a:cubicBezTo>
                  <a:cubicBezTo>
                    <a:pt x="2843313" y="756102"/>
                    <a:pt x="2673840" y="829192"/>
                    <a:pt x="2726749" y="938307"/>
                  </a:cubicBezTo>
                  <a:cubicBezTo>
                    <a:pt x="2960690" y="1482076"/>
                    <a:pt x="2786431" y="2114284"/>
                    <a:pt x="2306857" y="2461313"/>
                  </a:cubicBezTo>
                  <a:cubicBezTo>
                    <a:pt x="1851888" y="2790644"/>
                    <a:pt x="1239272" y="2778410"/>
                    <a:pt x="798930" y="2441720"/>
                  </a:cubicBezTo>
                  <a:cubicBezTo>
                    <a:pt x="893644" y="2374996"/>
                    <a:pt x="991924" y="2297166"/>
                    <a:pt x="1092281" y="2209721"/>
                  </a:cubicBezTo>
                  <a:cubicBezTo>
                    <a:pt x="1339629" y="1994154"/>
                    <a:pt x="1596097" y="1722834"/>
                    <a:pt x="1820693" y="1431288"/>
                  </a:cubicBezTo>
                  <a:cubicBezTo>
                    <a:pt x="1849089" y="1395534"/>
                    <a:pt x="1845116" y="1343572"/>
                    <a:pt x="1811528" y="1312602"/>
                  </a:cubicBezTo>
                  <a:cubicBezTo>
                    <a:pt x="1773607" y="1277570"/>
                    <a:pt x="1714196" y="1283168"/>
                    <a:pt x="1683407" y="1324566"/>
                  </a:cubicBezTo>
                  <a:cubicBezTo>
                    <a:pt x="1466125" y="1606405"/>
                    <a:pt x="1216249" y="1870728"/>
                    <a:pt x="978561" y="2077807"/>
                  </a:cubicBezTo>
                  <a:cubicBezTo>
                    <a:pt x="869491" y="2173018"/>
                    <a:pt x="762543" y="2255091"/>
                    <a:pt x="663495" y="2322131"/>
                  </a:cubicBezTo>
                  <a:cubicBezTo>
                    <a:pt x="274934" y="1926211"/>
                    <a:pt x="187895" y="1319645"/>
                    <a:pt x="458944" y="827612"/>
                  </a:cubicBezTo>
                  <a:cubicBezTo>
                    <a:pt x="579120" y="609923"/>
                    <a:pt x="755907" y="440359"/>
                    <a:pt x="962309" y="328265"/>
                  </a:cubicBezTo>
                  <a:cubicBezTo>
                    <a:pt x="1015219" y="517963"/>
                    <a:pt x="1175077" y="663330"/>
                    <a:pt x="1374436" y="694073"/>
                  </a:cubicBezTo>
                  <a:cubicBezTo>
                    <a:pt x="1456961" y="709603"/>
                    <a:pt x="1476463" y="583830"/>
                    <a:pt x="1393036" y="573717"/>
                  </a:cubicBezTo>
                  <a:cubicBezTo>
                    <a:pt x="1233629" y="549294"/>
                    <a:pt x="1107811" y="428893"/>
                    <a:pt x="1074178" y="274001"/>
                  </a:cubicBezTo>
                  <a:cubicBezTo>
                    <a:pt x="1334664" y="163938"/>
                    <a:pt x="1631897" y="141185"/>
                    <a:pt x="1919424" y="224838"/>
                  </a:cubicBezTo>
                  <a:cubicBezTo>
                    <a:pt x="2030797" y="257297"/>
                    <a:pt x="2079463" y="90171"/>
                    <a:pt x="1967820" y="57712"/>
                  </a:cubicBezTo>
                  <a:cubicBezTo>
                    <a:pt x="1826742" y="16404"/>
                    <a:pt x="1683362" y="-2150"/>
                    <a:pt x="1542014" y="197"/>
                  </a:cubicBezTo>
                  <a:close/>
                </a:path>
              </a:pathLst>
            </a:custGeom>
            <a:solidFill>
              <a:schemeClr val="accent1"/>
            </a:solidFill>
            <a:ln w="4508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ED8D632-646D-A182-485F-9F9EAD8CD381}"/>
                </a:ext>
              </a:extLst>
            </p:cNvPr>
            <p:cNvSpPr/>
            <p:nvPr/>
          </p:nvSpPr>
          <p:spPr>
            <a:xfrm>
              <a:off x="8793820" y="2106144"/>
              <a:ext cx="732339" cy="731662"/>
            </a:xfrm>
            <a:custGeom>
              <a:avLst/>
              <a:gdLst>
                <a:gd name="connsiteX0" fmla="*/ 366079 w 732339"/>
                <a:gd name="connsiteY0" fmla="*/ 121530 h 731662"/>
                <a:gd name="connsiteX1" fmla="*/ 610313 w 732339"/>
                <a:gd name="connsiteY1" fmla="*/ 365809 h 731662"/>
                <a:gd name="connsiteX2" fmla="*/ 366079 w 732339"/>
                <a:gd name="connsiteY2" fmla="*/ 610042 h 731662"/>
                <a:gd name="connsiteX3" fmla="*/ 121756 w 732339"/>
                <a:gd name="connsiteY3" fmla="*/ 365809 h 731662"/>
                <a:gd name="connsiteX4" fmla="*/ 366079 w 732339"/>
                <a:gd name="connsiteY4" fmla="*/ 121530 h 731662"/>
                <a:gd name="connsiteX5" fmla="*/ 366079 w 732339"/>
                <a:gd name="connsiteY5" fmla="*/ 0 h 731662"/>
                <a:gd name="connsiteX6" fmla="*/ 0 w 732339"/>
                <a:gd name="connsiteY6" fmla="*/ 365809 h 731662"/>
                <a:gd name="connsiteX7" fmla="*/ 366079 w 732339"/>
                <a:gd name="connsiteY7" fmla="*/ 731662 h 731662"/>
                <a:gd name="connsiteX8" fmla="*/ 732339 w 732339"/>
                <a:gd name="connsiteY8" fmla="*/ 365809 h 731662"/>
                <a:gd name="connsiteX9" fmla="*/ 366079 w 732339"/>
                <a:gd name="connsiteY9" fmla="*/ 0 h 731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2339" h="731662">
                  <a:moveTo>
                    <a:pt x="366079" y="121530"/>
                  </a:moveTo>
                  <a:cubicBezTo>
                    <a:pt x="501694" y="121530"/>
                    <a:pt x="610313" y="230148"/>
                    <a:pt x="610313" y="365809"/>
                  </a:cubicBezTo>
                  <a:cubicBezTo>
                    <a:pt x="610313" y="501469"/>
                    <a:pt x="501694" y="610042"/>
                    <a:pt x="366079" y="610042"/>
                  </a:cubicBezTo>
                  <a:cubicBezTo>
                    <a:pt x="230374" y="610042"/>
                    <a:pt x="121756" y="501469"/>
                    <a:pt x="121756" y="365809"/>
                  </a:cubicBezTo>
                  <a:cubicBezTo>
                    <a:pt x="121756" y="230148"/>
                    <a:pt x="230419" y="121530"/>
                    <a:pt x="366079" y="121530"/>
                  </a:cubicBezTo>
                  <a:close/>
                  <a:moveTo>
                    <a:pt x="366079" y="0"/>
                  </a:moveTo>
                  <a:cubicBezTo>
                    <a:pt x="164598" y="0"/>
                    <a:pt x="0" y="164327"/>
                    <a:pt x="0" y="365809"/>
                  </a:cubicBezTo>
                  <a:cubicBezTo>
                    <a:pt x="0" y="567245"/>
                    <a:pt x="164598" y="731662"/>
                    <a:pt x="366079" y="731662"/>
                  </a:cubicBezTo>
                  <a:cubicBezTo>
                    <a:pt x="567561" y="731662"/>
                    <a:pt x="732339" y="567290"/>
                    <a:pt x="732339" y="365809"/>
                  </a:cubicBezTo>
                  <a:cubicBezTo>
                    <a:pt x="732385" y="164327"/>
                    <a:pt x="567561" y="0"/>
                    <a:pt x="366079" y="0"/>
                  </a:cubicBezTo>
                  <a:close/>
                </a:path>
              </a:pathLst>
            </a:custGeom>
            <a:solidFill>
              <a:schemeClr val="accent1"/>
            </a:solidFill>
            <a:ln w="4508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90BD9E6-CE50-823C-25E8-C8497B829D41}"/>
                </a:ext>
              </a:extLst>
            </p:cNvPr>
            <p:cNvSpPr/>
            <p:nvPr/>
          </p:nvSpPr>
          <p:spPr>
            <a:xfrm>
              <a:off x="9708861" y="3204066"/>
              <a:ext cx="512303" cy="512484"/>
            </a:xfrm>
            <a:custGeom>
              <a:avLst/>
              <a:gdLst>
                <a:gd name="connsiteX0" fmla="*/ 256242 w 512303"/>
                <a:gd name="connsiteY0" fmla="*/ 121756 h 512484"/>
                <a:gd name="connsiteX1" fmla="*/ 390458 w 512303"/>
                <a:gd name="connsiteY1" fmla="*/ 256287 h 512484"/>
                <a:gd name="connsiteX2" fmla="*/ 256242 w 512303"/>
                <a:gd name="connsiteY2" fmla="*/ 390503 h 512484"/>
                <a:gd name="connsiteX3" fmla="*/ 121756 w 512303"/>
                <a:gd name="connsiteY3" fmla="*/ 256287 h 512484"/>
                <a:gd name="connsiteX4" fmla="*/ 256242 w 512303"/>
                <a:gd name="connsiteY4" fmla="*/ 121756 h 512484"/>
                <a:gd name="connsiteX5" fmla="*/ 256242 w 512303"/>
                <a:gd name="connsiteY5" fmla="*/ 0 h 512484"/>
                <a:gd name="connsiteX6" fmla="*/ 0 w 512303"/>
                <a:gd name="connsiteY6" fmla="*/ 256287 h 512484"/>
                <a:gd name="connsiteX7" fmla="*/ 256242 w 512303"/>
                <a:gd name="connsiteY7" fmla="*/ 512484 h 512484"/>
                <a:gd name="connsiteX8" fmla="*/ 512303 w 512303"/>
                <a:gd name="connsiteY8" fmla="*/ 256287 h 512484"/>
                <a:gd name="connsiteX9" fmla="*/ 256242 w 512303"/>
                <a:gd name="connsiteY9" fmla="*/ 0 h 51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303" h="512484">
                  <a:moveTo>
                    <a:pt x="256242" y="121756"/>
                  </a:moveTo>
                  <a:cubicBezTo>
                    <a:pt x="331273" y="121756"/>
                    <a:pt x="390458" y="181302"/>
                    <a:pt x="390458" y="256287"/>
                  </a:cubicBezTo>
                  <a:cubicBezTo>
                    <a:pt x="390458" y="331273"/>
                    <a:pt x="331273" y="390503"/>
                    <a:pt x="256242" y="390503"/>
                  </a:cubicBezTo>
                  <a:cubicBezTo>
                    <a:pt x="181211" y="390503"/>
                    <a:pt x="121756" y="331273"/>
                    <a:pt x="121756" y="256287"/>
                  </a:cubicBezTo>
                  <a:cubicBezTo>
                    <a:pt x="121801" y="181256"/>
                    <a:pt x="181211" y="121756"/>
                    <a:pt x="256242" y="121756"/>
                  </a:cubicBezTo>
                  <a:close/>
                  <a:moveTo>
                    <a:pt x="256242" y="0"/>
                  </a:moveTo>
                  <a:cubicBezTo>
                    <a:pt x="115435" y="0"/>
                    <a:pt x="0" y="115435"/>
                    <a:pt x="0" y="256287"/>
                  </a:cubicBezTo>
                  <a:cubicBezTo>
                    <a:pt x="0" y="397049"/>
                    <a:pt x="115435" y="512484"/>
                    <a:pt x="256242" y="512484"/>
                  </a:cubicBezTo>
                  <a:cubicBezTo>
                    <a:pt x="397049" y="512484"/>
                    <a:pt x="512303" y="397049"/>
                    <a:pt x="512303" y="256287"/>
                  </a:cubicBezTo>
                  <a:cubicBezTo>
                    <a:pt x="512303" y="115435"/>
                    <a:pt x="397094" y="0"/>
                    <a:pt x="256242" y="0"/>
                  </a:cubicBezTo>
                  <a:close/>
                </a:path>
              </a:pathLst>
            </a:custGeom>
            <a:solidFill>
              <a:schemeClr val="accent1"/>
            </a:solidFill>
            <a:ln w="4508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82F235A-DC5E-D219-C439-674156F77549}"/>
                </a:ext>
              </a:extLst>
            </p:cNvPr>
            <p:cNvSpPr/>
            <p:nvPr/>
          </p:nvSpPr>
          <p:spPr>
            <a:xfrm>
              <a:off x="10221625" y="2748074"/>
              <a:ext cx="613824" cy="431206"/>
            </a:xfrm>
            <a:custGeom>
              <a:avLst/>
              <a:gdLst>
                <a:gd name="connsiteX0" fmla="*/ 540238 w 613824"/>
                <a:gd name="connsiteY0" fmla="*/ 164 h 431206"/>
                <a:gd name="connsiteX1" fmla="*/ 486200 w 613824"/>
                <a:gd name="connsiteY1" fmla="*/ 77271 h 431206"/>
                <a:gd name="connsiteX2" fmla="*/ 424577 w 613824"/>
                <a:gd name="connsiteY2" fmla="*/ 267241 h 431206"/>
                <a:gd name="connsiteX3" fmla="*/ 226888 w 613824"/>
                <a:gd name="connsiteY3" fmla="*/ 291258 h 431206"/>
                <a:gd name="connsiteX4" fmla="*/ 121520 w 613824"/>
                <a:gd name="connsiteY4" fmla="*/ 121739 h 431206"/>
                <a:gd name="connsiteX5" fmla="*/ 61658 w 613824"/>
                <a:gd name="connsiteY5" fmla="*/ 57092 h 431206"/>
                <a:gd name="connsiteX6" fmla="*/ 35 w 613824"/>
                <a:gd name="connsiteY6" fmla="*/ 120114 h 431206"/>
                <a:gd name="connsiteX7" fmla="*/ 174249 w 613824"/>
                <a:gd name="connsiteY7" fmla="*/ 401050 h 431206"/>
                <a:gd name="connsiteX8" fmla="*/ 502452 w 613824"/>
                <a:gd name="connsiteY8" fmla="*/ 361097 h 431206"/>
                <a:gd name="connsiteX9" fmla="*/ 603757 w 613824"/>
                <a:gd name="connsiteY9" fmla="*/ 46257 h 431206"/>
                <a:gd name="connsiteX10" fmla="*/ 540238 w 613824"/>
                <a:gd name="connsiteY10" fmla="*/ 164 h 4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3824" h="431206">
                  <a:moveTo>
                    <a:pt x="540238" y="164"/>
                  </a:moveTo>
                  <a:cubicBezTo>
                    <a:pt x="501955" y="2963"/>
                    <a:pt x="475862" y="40388"/>
                    <a:pt x="486200" y="77271"/>
                  </a:cubicBezTo>
                  <a:cubicBezTo>
                    <a:pt x="504529" y="147111"/>
                    <a:pt x="480557" y="221148"/>
                    <a:pt x="424577" y="267241"/>
                  </a:cubicBezTo>
                  <a:cubicBezTo>
                    <a:pt x="368868" y="313334"/>
                    <a:pt x="292213" y="322498"/>
                    <a:pt x="226888" y="291258"/>
                  </a:cubicBezTo>
                  <a:cubicBezTo>
                    <a:pt x="161744" y="259973"/>
                    <a:pt x="120617" y="194106"/>
                    <a:pt x="121520" y="121739"/>
                  </a:cubicBezTo>
                  <a:cubicBezTo>
                    <a:pt x="123642" y="87158"/>
                    <a:pt x="96374" y="57543"/>
                    <a:pt x="61658" y="57092"/>
                  </a:cubicBezTo>
                  <a:cubicBezTo>
                    <a:pt x="27077" y="56640"/>
                    <a:pt x="-1138" y="85307"/>
                    <a:pt x="35" y="120114"/>
                  </a:cubicBezTo>
                  <a:cubicBezTo>
                    <a:pt x="-1635" y="239567"/>
                    <a:pt x="66624" y="349540"/>
                    <a:pt x="174249" y="401050"/>
                  </a:cubicBezTo>
                  <a:cubicBezTo>
                    <a:pt x="282191" y="452786"/>
                    <a:pt x="410312" y="436986"/>
                    <a:pt x="502452" y="361097"/>
                  </a:cubicBezTo>
                  <a:cubicBezTo>
                    <a:pt x="594593" y="284938"/>
                    <a:pt x="634094" y="161963"/>
                    <a:pt x="603757" y="46257"/>
                  </a:cubicBezTo>
                  <a:cubicBezTo>
                    <a:pt x="596669" y="17500"/>
                    <a:pt x="569853" y="-2003"/>
                    <a:pt x="540238" y="164"/>
                  </a:cubicBezTo>
                  <a:close/>
                </a:path>
              </a:pathLst>
            </a:custGeom>
            <a:solidFill>
              <a:schemeClr val="accent1"/>
            </a:solidFill>
            <a:ln w="45085" cap="flat">
              <a:noFill/>
              <a:prstDash val="solid"/>
              <a:miter/>
            </a:ln>
          </p:spPr>
          <p:txBody>
            <a:bodyPr rtlCol="0" anchor="ctr"/>
            <a:lstStyle/>
            <a:p>
              <a:endParaRPr lang="en-GB"/>
            </a:p>
          </p:txBody>
        </p:sp>
      </p:grpSp>
    </p:spTree>
    <p:extLst>
      <p:ext uri="{BB962C8B-B14F-4D97-AF65-F5344CB8AC3E}">
        <p14:creationId xmlns:p14="http://schemas.microsoft.com/office/powerpoint/2010/main" val="2697853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Work Roles Facilitator Slide Deck – How to Use </a:t>
            </a:r>
          </a:p>
        </p:txBody>
      </p:sp>
      <p:sp>
        <p:nvSpPr>
          <p:cNvPr id="4" name="Text Placeholder 3"/>
          <p:cNvSpPr>
            <a:spLocks noGrp="1"/>
          </p:cNvSpPr>
          <p:nvPr>
            <p:ph type="body" sz="quarter" idx="13"/>
          </p:nvPr>
        </p:nvSpPr>
        <p:spPr/>
        <p:txBody>
          <a:bodyPr/>
          <a:lstStyle/>
          <a:p>
            <a:r>
              <a:rPr lang="en-GB" b="1"/>
              <a:t>How To Use This Slide Deck </a:t>
            </a:r>
          </a:p>
        </p:txBody>
      </p:sp>
      <p:sp>
        <p:nvSpPr>
          <p:cNvPr id="5" name="Content Placeholder 4"/>
          <p:cNvSpPr>
            <a:spLocks noGrp="1"/>
          </p:cNvSpPr>
          <p:nvPr>
            <p:ph idx="1"/>
          </p:nvPr>
        </p:nvSpPr>
        <p:spPr>
          <a:xfrm>
            <a:off x="432954" y="1681574"/>
            <a:ext cx="9601200" cy="4461198"/>
          </a:xfrm>
        </p:spPr>
        <p:txBody>
          <a:bodyPr/>
          <a:lstStyle/>
          <a:p>
            <a:r>
              <a:rPr lang="en-GB" sz="1600" b="1" dirty="0">
                <a:solidFill>
                  <a:srgbClr val="FF0000"/>
                </a:solidFill>
                <a:highlight>
                  <a:srgbClr val="FFFF00"/>
                </a:highlight>
              </a:rPr>
              <a:t>This slide is intended for Facilitator’s use only. </a:t>
            </a:r>
          </a:p>
          <a:p>
            <a:pPr marL="0" indent="0">
              <a:buNone/>
            </a:pPr>
            <a:endParaRPr lang="en-GB" sz="1600" b="1" dirty="0">
              <a:solidFill>
                <a:srgbClr val="FF0000"/>
              </a:solidFill>
              <a:highlight>
                <a:srgbClr val="FFFF00"/>
              </a:highlight>
            </a:endParaRPr>
          </a:p>
          <a:p>
            <a:pPr marL="0" indent="0">
              <a:buNone/>
            </a:pPr>
            <a:r>
              <a:rPr lang="en-GB" sz="1600" b="1" dirty="0"/>
              <a:t>Content:</a:t>
            </a:r>
          </a:p>
          <a:p>
            <a:r>
              <a:rPr lang="en-GB" sz="1600" b="1" dirty="0"/>
              <a:t>Ice Breakers</a:t>
            </a:r>
          </a:p>
          <a:p>
            <a:r>
              <a:rPr lang="en-GB" sz="1600" b="1" dirty="0"/>
              <a:t>Introducing Work Roles</a:t>
            </a:r>
          </a:p>
          <a:p>
            <a:r>
              <a:rPr lang="en-GB" b="1" dirty="0"/>
              <a:t>Understanding your work roles</a:t>
            </a:r>
          </a:p>
          <a:p>
            <a:r>
              <a:rPr lang="en-GB" b="1" dirty="0"/>
              <a:t>Understanding your Group Work roles</a:t>
            </a:r>
          </a:p>
          <a:p>
            <a:r>
              <a:rPr lang="en-GB" b="1" dirty="0"/>
              <a:t>Objective Setting</a:t>
            </a:r>
          </a:p>
          <a:p>
            <a:endParaRPr lang="en-GB" b="0" dirty="0"/>
          </a:p>
          <a:p>
            <a:endParaRPr lang="en-GB" b="0" dirty="0"/>
          </a:p>
          <a:p>
            <a:endParaRPr lang="en-GB" dirty="0"/>
          </a:p>
        </p:txBody>
      </p:sp>
    </p:spTree>
    <p:extLst>
      <p:ext uri="{BB962C8B-B14F-4D97-AF65-F5344CB8AC3E}">
        <p14:creationId xmlns:p14="http://schemas.microsoft.com/office/powerpoint/2010/main" val="3365920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Dual Roles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209" y="1749433"/>
            <a:ext cx="3277784" cy="168012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6016" y="1734698"/>
            <a:ext cx="3277784" cy="168012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209" y="3806131"/>
            <a:ext cx="3277784" cy="1680122"/>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6016" y="3820867"/>
            <a:ext cx="3277784" cy="1680122"/>
          </a:xfrm>
          <a:prstGeom prst="rect">
            <a:avLst/>
          </a:prstGeom>
        </p:spPr>
      </p:pic>
    </p:spTree>
    <p:extLst>
      <p:ext uri="{BB962C8B-B14F-4D97-AF65-F5344CB8AC3E}">
        <p14:creationId xmlns:p14="http://schemas.microsoft.com/office/powerpoint/2010/main" val="2060224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301C00-F9AD-684B-9752-40674E06F13B}"/>
              </a:ext>
            </a:extLst>
          </p:cNvPr>
          <p:cNvSpPr>
            <a:spLocks noGrp="1"/>
          </p:cNvSpPr>
          <p:nvPr>
            <p:ph type="title"/>
          </p:nvPr>
        </p:nvSpPr>
        <p:spPr>
          <a:xfrm>
            <a:off x="4939197" y="1236556"/>
            <a:ext cx="4887987" cy="720291"/>
          </a:xfrm>
        </p:spPr>
        <p:txBody>
          <a:bodyPr>
            <a:noAutofit/>
          </a:bodyPr>
          <a:lstStyle/>
          <a:p>
            <a:r>
              <a:rPr lang="en-GB" sz="3200" dirty="0"/>
              <a:t>A Day in the Life</a:t>
            </a:r>
          </a:p>
        </p:txBody>
      </p:sp>
      <p:sp>
        <p:nvSpPr>
          <p:cNvPr id="14" name="Content Placeholder 13">
            <a:extLst>
              <a:ext uri="{FF2B5EF4-FFF2-40B4-BE49-F238E27FC236}">
                <a16:creationId xmlns:a16="http://schemas.microsoft.com/office/drawing/2014/main" id="{F34EECF6-FC1E-D8E2-7BAB-C3C0D1EF92A1}"/>
              </a:ext>
            </a:extLst>
          </p:cNvPr>
          <p:cNvSpPr txBox="1">
            <a:spLocks noGrp="1"/>
          </p:cNvSpPr>
          <p:nvPr>
            <p:ph idx="1"/>
          </p:nvPr>
        </p:nvSpPr>
        <p:spPr>
          <a:xfrm>
            <a:off x="4850931" y="2229532"/>
            <a:ext cx="5684989" cy="2838726"/>
          </a:xfrm>
          <a:prstGeom prst="rect">
            <a:avLst/>
          </a:prstGeom>
          <a:noFill/>
        </p:spPr>
        <p:txBody>
          <a:bodyPr wrap="square" rtlCol="0" anchor="t">
            <a:spAutoFit/>
          </a:bodyPr>
          <a:lstStyle/>
          <a:p>
            <a:pPr marL="457200" indent="-457200">
              <a:buFont typeface="+mj-lt"/>
              <a:buAutoNum type="arabicPeriod"/>
            </a:pPr>
            <a:r>
              <a:rPr lang="en-GB" sz="1900" dirty="0"/>
              <a:t>Choose one of your preferred Work Roles</a:t>
            </a:r>
          </a:p>
          <a:p>
            <a:pPr marL="457200" indent="-457200">
              <a:buFont typeface="+mj-lt"/>
              <a:buAutoNum type="arabicPeriod"/>
            </a:pPr>
            <a:endParaRPr lang="en-GB" sz="1900" dirty="0"/>
          </a:p>
          <a:p>
            <a:pPr marL="457200" indent="-457200">
              <a:buFont typeface="+mj-lt"/>
              <a:buAutoNum type="arabicPeriod"/>
            </a:pPr>
            <a:r>
              <a:rPr lang="en-GB" sz="1900" dirty="0"/>
              <a:t>Think of an example where this style has led to:</a:t>
            </a:r>
          </a:p>
          <a:p>
            <a:pPr marL="857250" lvl="1" indent="-457200">
              <a:buFont typeface="+mj-lt"/>
              <a:buAutoNum type="alphaLcParenR"/>
            </a:pPr>
            <a:r>
              <a:rPr lang="en-GB" sz="1900" dirty="0"/>
              <a:t>A positive outcome</a:t>
            </a:r>
          </a:p>
          <a:p>
            <a:pPr marL="857250" lvl="1" indent="-457200">
              <a:buFont typeface="+mj-lt"/>
              <a:buAutoNum type="alphaLcParenR"/>
            </a:pPr>
            <a:r>
              <a:rPr lang="en-GB" sz="1900" dirty="0"/>
              <a:t>A less positive outcome</a:t>
            </a:r>
          </a:p>
          <a:p>
            <a:pPr marL="0" indent="0">
              <a:buNone/>
            </a:pPr>
            <a:endParaRPr lang="en-GB" sz="1900" dirty="0"/>
          </a:p>
          <a:p>
            <a:pPr marL="457200" indent="-457200">
              <a:buFont typeface="+mj-lt"/>
              <a:buAutoNum type="arabicPeriod" startAt="3"/>
            </a:pPr>
            <a:r>
              <a:rPr lang="en-GB" sz="1900" dirty="0"/>
              <a:t>Sharing with the group</a:t>
            </a:r>
          </a:p>
        </p:txBody>
      </p:sp>
      <p:grpSp>
        <p:nvGrpSpPr>
          <p:cNvPr id="38" name="Group 37">
            <a:extLst>
              <a:ext uri="{FF2B5EF4-FFF2-40B4-BE49-F238E27FC236}">
                <a16:creationId xmlns:a16="http://schemas.microsoft.com/office/drawing/2014/main" id="{284F4937-CF22-4E70-F6CF-06881E65E99B}"/>
              </a:ext>
            </a:extLst>
          </p:cNvPr>
          <p:cNvGrpSpPr/>
          <p:nvPr/>
        </p:nvGrpSpPr>
        <p:grpSpPr>
          <a:xfrm>
            <a:off x="1600378" y="335580"/>
            <a:ext cx="2433141" cy="6186839"/>
            <a:chOff x="9682007" y="926187"/>
            <a:chExt cx="2022733" cy="5143279"/>
          </a:xfrm>
        </p:grpSpPr>
        <p:sp>
          <p:nvSpPr>
            <p:cNvPr id="7" name="Rectangle 6">
              <a:extLst>
                <a:ext uri="{FF2B5EF4-FFF2-40B4-BE49-F238E27FC236}">
                  <a16:creationId xmlns:a16="http://schemas.microsoft.com/office/drawing/2014/main" id="{B1F1DD8C-1E31-56B6-B7AD-1600D3C0C750}"/>
                </a:ext>
              </a:extLst>
            </p:cNvPr>
            <p:cNvSpPr/>
            <p:nvPr/>
          </p:nvSpPr>
          <p:spPr>
            <a:xfrm>
              <a:off x="9695115" y="4707729"/>
              <a:ext cx="1417557" cy="1217862"/>
            </a:xfrm>
            <a:prstGeom prst="rect">
              <a:avLst/>
            </a:prstGeom>
            <a:solidFill>
              <a:srgbClr val="6A9D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2" name="Rectangle 1">
              <a:extLst>
                <a:ext uri="{FF2B5EF4-FFF2-40B4-BE49-F238E27FC236}">
                  <a16:creationId xmlns:a16="http://schemas.microsoft.com/office/drawing/2014/main" id="{B995BA0B-5F6F-1282-13A0-F1D8528B762E}"/>
                </a:ext>
              </a:extLst>
            </p:cNvPr>
            <p:cNvSpPr/>
            <p:nvPr/>
          </p:nvSpPr>
          <p:spPr>
            <a:xfrm rot="5400000">
              <a:off x="9811658" y="3402477"/>
              <a:ext cx="1175604" cy="1434899"/>
            </a:xfrm>
            <a:prstGeom prst="rect">
              <a:avLst/>
            </a:prstGeom>
            <a:solidFill>
              <a:srgbClr val="D1C36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 name="Rounded Rectangle 47">
              <a:extLst>
                <a:ext uri="{FF2B5EF4-FFF2-40B4-BE49-F238E27FC236}">
                  <a16:creationId xmlns:a16="http://schemas.microsoft.com/office/drawing/2014/main" id="{156084E7-85E7-4F72-6F0A-5561897F09C1}"/>
                </a:ext>
              </a:extLst>
            </p:cNvPr>
            <p:cNvSpPr/>
            <p:nvPr/>
          </p:nvSpPr>
          <p:spPr>
            <a:xfrm>
              <a:off x="10020892" y="4257939"/>
              <a:ext cx="1142172" cy="310888"/>
            </a:xfrm>
            <a:prstGeom prst="roundRect">
              <a:avLst/>
            </a:prstGeom>
            <a:solidFill>
              <a:srgbClr val="918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Supporter</a:t>
              </a:r>
            </a:p>
          </p:txBody>
        </p:sp>
        <p:sp>
          <p:nvSpPr>
            <p:cNvPr id="5" name="Rectangle 4">
              <a:extLst>
                <a:ext uri="{FF2B5EF4-FFF2-40B4-BE49-F238E27FC236}">
                  <a16:creationId xmlns:a16="http://schemas.microsoft.com/office/drawing/2014/main" id="{03F58EC7-823B-8622-DCE5-5C75854F6EF3}"/>
                </a:ext>
              </a:extLst>
            </p:cNvPr>
            <p:cNvSpPr/>
            <p:nvPr/>
          </p:nvSpPr>
          <p:spPr>
            <a:xfrm>
              <a:off x="9682011" y="2193768"/>
              <a:ext cx="1421197" cy="1338357"/>
            </a:xfrm>
            <a:prstGeom prst="rect">
              <a:avLst/>
            </a:prstGeom>
            <a:solidFill>
              <a:srgbClr val="C65A5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6" name="Rectangle 5">
              <a:extLst>
                <a:ext uri="{FF2B5EF4-FFF2-40B4-BE49-F238E27FC236}">
                  <a16:creationId xmlns:a16="http://schemas.microsoft.com/office/drawing/2014/main" id="{6A50D4F0-441F-9BDD-722D-50EB7C199DC3}"/>
                </a:ext>
              </a:extLst>
            </p:cNvPr>
            <p:cNvSpPr/>
            <p:nvPr/>
          </p:nvSpPr>
          <p:spPr>
            <a:xfrm rot="5400000">
              <a:off x="9787088" y="877652"/>
              <a:ext cx="1211036" cy="1421198"/>
            </a:xfrm>
            <a:prstGeom prst="rect">
              <a:avLst/>
            </a:prstGeom>
            <a:solidFill>
              <a:srgbClr val="83A5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8" name="Rounded Rectangle 42">
              <a:extLst>
                <a:ext uri="{FF2B5EF4-FFF2-40B4-BE49-F238E27FC236}">
                  <a16:creationId xmlns:a16="http://schemas.microsoft.com/office/drawing/2014/main" id="{10B06E21-6F03-A1AD-1767-FC872038C429}"/>
                </a:ext>
              </a:extLst>
            </p:cNvPr>
            <p:cNvSpPr/>
            <p:nvPr/>
          </p:nvSpPr>
          <p:spPr>
            <a:xfrm>
              <a:off x="9758652" y="1093148"/>
              <a:ext cx="1142172" cy="310888"/>
            </a:xfrm>
            <a:prstGeom prst="roundRect">
              <a:avLst/>
            </a:prstGeom>
            <a:solidFill>
              <a:srgbClr val="446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Analyst</a:t>
              </a:r>
            </a:p>
          </p:txBody>
        </p:sp>
        <p:sp>
          <p:nvSpPr>
            <p:cNvPr id="9" name="Rounded Rectangle 43">
              <a:extLst>
                <a:ext uri="{FF2B5EF4-FFF2-40B4-BE49-F238E27FC236}">
                  <a16:creationId xmlns:a16="http://schemas.microsoft.com/office/drawing/2014/main" id="{547C6BB7-B105-6A61-D38F-9529E3140CE7}"/>
                </a:ext>
              </a:extLst>
            </p:cNvPr>
            <p:cNvSpPr/>
            <p:nvPr/>
          </p:nvSpPr>
          <p:spPr>
            <a:xfrm>
              <a:off x="9928976" y="1681463"/>
              <a:ext cx="1142172" cy="310888"/>
            </a:xfrm>
            <a:prstGeom prst="roundRect">
              <a:avLst/>
            </a:prstGeom>
            <a:solidFill>
              <a:srgbClr val="446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Innovator</a:t>
              </a:r>
            </a:p>
          </p:txBody>
        </p:sp>
        <p:sp>
          <p:nvSpPr>
            <p:cNvPr id="10" name="Rounded Rectangle 44">
              <a:extLst>
                <a:ext uri="{FF2B5EF4-FFF2-40B4-BE49-F238E27FC236}">
                  <a16:creationId xmlns:a16="http://schemas.microsoft.com/office/drawing/2014/main" id="{90547552-61FF-1D5E-899B-93E56B504113}"/>
                </a:ext>
              </a:extLst>
            </p:cNvPr>
            <p:cNvSpPr/>
            <p:nvPr/>
          </p:nvSpPr>
          <p:spPr>
            <a:xfrm>
              <a:off x="9850359" y="2372820"/>
              <a:ext cx="1142172" cy="310888"/>
            </a:xfrm>
            <a:prstGeom prst="roundRect">
              <a:avLst/>
            </a:prstGeom>
            <a:solidFill>
              <a:srgbClr val="861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Assertor</a:t>
              </a:r>
            </a:p>
          </p:txBody>
        </p:sp>
        <p:sp>
          <p:nvSpPr>
            <p:cNvPr id="11" name="Rounded Rectangle 45">
              <a:extLst>
                <a:ext uri="{FF2B5EF4-FFF2-40B4-BE49-F238E27FC236}">
                  <a16:creationId xmlns:a16="http://schemas.microsoft.com/office/drawing/2014/main" id="{CE7B8357-EAAD-6356-ACC5-51B579596896}"/>
                </a:ext>
              </a:extLst>
            </p:cNvPr>
            <p:cNvSpPr/>
            <p:nvPr/>
          </p:nvSpPr>
          <p:spPr>
            <a:xfrm>
              <a:off x="9937201" y="2973246"/>
              <a:ext cx="1142172" cy="310888"/>
            </a:xfrm>
            <a:prstGeom prst="roundRect">
              <a:avLst/>
            </a:prstGeom>
            <a:solidFill>
              <a:srgbClr val="861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Relator</a:t>
              </a:r>
            </a:p>
          </p:txBody>
        </p:sp>
        <p:sp>
          <p:nvSpPr>
            <p:cNvPr id="13" name="Rounded Rectangle 46">
              <a:extLst>
                <a:ext uri="{FF2B5EF4-FFF2-40B4-BE49-F238E27FC236}">
                  <a16:creationId xmlns:a16="http://schemas.microsoft.com/office/drawing/2014/main" id="{27E926CC-23C2-F981-6C14-D67328573BF1}"/>
                </a:ext>
              </a:extLst>
            </p:cNvPr>
            <p:cNvSpPr/>
            <p:nvPr/>
          </p:nvSpPr>
          <p:spPr>
            <a:xfrm>
              <a:off x="9847132" y="3693217"/>
              <a:ext cx="1142172" cy="310888"/>
            </a:xfrm>
            <a:prstGeom prst="roundRect">
              <a:avLst/>
            </a:prstGeom>
            <a:solidFill>
              <a:srgbClr val="918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Optimist</a:t>
              </a:r>
            </a:p>
          </p:txBody>
        </p:sp>
        <p:sp>
          <p:nvSpPr>
            <p:cNvPr id="15" name="Oval 14">
              <a:extLst>
                <a:ext uri="{FF2B5EF4-FFF2-40B4-BE49-F238E27FC236}">
                  <a16:creationId xmlns:a16="http://schemas.microsoft.com/office/drawing/2014/main" id="{54EAB334-DAFA-A341-66AF-C1189186E974}"/>
                </a:ext>
              </a:extLst>
            </p:cNvPr>
            <p:cNvSpPr/>
            <p:nvPr/>
          </p:nvSpPr>
          <p:spPr>
            <a:xfrm>
              <a:off x="10818422" y="926187"/>
              <a:ext cx="623119" cy="623119"/>
            </a:xfrm>
            <a:prstGeom prst="ellipse">
              <a:avLst/>
            </a:prstGeom>
            <a:solidFill>
              <a:srgbClr val="83A5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16" name="Picture 15">
              <a:extLst>
                <a:ext uri="{FF2B5EF4-FFF2-40B4-BE49-F238E27FC236}">
                  <a16:creationId xmlns:a16="http://schemas.microsoft.com/office/drawing/2014/main" id="{DFC5B5D3-6365-4827-FAE5-F09BC9F7DF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6875" y="947365"/>
              <a:ext cx="569574" cy="564529"/>
            </a:xfrm>
            <a:prstGeom prst="rect">
              <a:avLst/>
            </a:prstGeom>
          </p:spPr>
        </p:pic>
        <p:sp>
          <p:nvSpPr>
            <p:cNvPr id="17" name="Oval 16">
              <a:extLst>
                <a:ext uri="{FF2B5EF4-FFF2-40B4-BE49-F238E27FC236}">
                  <a16:creationId xmlns:a16="http://schemas.microsoft.com/office/drawing/2014/main" id="{EE271568-662F-E59E-FD91-25EDFB47FEBD}"/>
                </a:ext>
              </a:extLst>
            </p:cNvPr>
            <p:cNvSpPr/>
            <p:nvPr/>
          </p:nvSpPr>
          <p:spPr>
            <a:xfrm>
              <a:off x="10832696" y="3550393"/>
              <a:ext cx="623119" cy="623119"/>
            </a:xfrm>
            <a:prstGeom prst="ellipse">
              <a:avLst/>
            </a:prstGeom>
            <a:solidFill>
              <a:srgbClr val="D1C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18" name="Picture 17">
              <a:extLst>
                <a:ext uri="{FF2B5EF4-FFF2-40B4-BE49-F238E27FC236}">
                  <a16:creationId xmlns:a16="http://schemas.microsoft.com/office/drawing/2014/main" id="{4FCC7344-3087-C26A-B7C5-FD1801F358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76476" y="3596268"/>
              <a:ext cx="535556" cy="530813"/>
            </a:xfrm>
            <a:prstGeom prst="rect">
              <a:avLst/>
            </a:prstGeom>
          </p:spPr>
        </p:pic>
        <p:grpSp>
          <p:nvGrpSpPr>
            <p:cNvPr id="19" name="Group 18">
              <a:extLst>
                <a:ext uri="{FF2B5EF4-FFF2-40B4-BE49-F238E27FC236}">
                  <a16:creationId xmlns:a16="http://schemas.microsoft.com/office/drawing/2014/main" id="{6BB059BB-2432-3008-8BCA-61071FD5F69B}"/>
                </a:ext>
              </a:extLst>
            </p:cNvPr>
            <p:cNvGrpSpPr/>
            <p:nvPr/>
          </p:nvGrpSpPr>
          <p:grpSpPr>
            <a:xfrm>
              <a:off x="11081621" y="4142329"/>
              <a:ext cx="623119" cy="623119"/>
              <a:chOff x="1468690" y="4148424"/>
              <a:chExt cx="623119" cy="623119"/>
            </a:xfrm>
          </p:grpSpPr>
          <p:sp>
            <p:nvSpPr>
              <p:cNvPr id="20" name="Oval 19">
                <a:extLst>
                  <a:ext uri="{FF2B5EF4-FFF2-40B4-BE49-F238E27FC236}">
                    <a16:creationId xmlns:a16="http://schemas.microsoft.com/office/drawing/2014/main" id="{76961AF5-A5C6-C3C6-F96C-C74B1AB3E682}"/>
                  </a:ext>
                </a:extLst>
              </p:cNvPr>
              <p:cNvSpPr/>
              <p:nvPr/>
            </p:nvSpPr>
            <p:spPr>
              <a:xfrm>
                <a:off x="1468690" y="4148424"/>
                <a:ext cx="623119" cy="623119"/>
              </a:xfrm>
              <a:prstGeom prst="ellipse">
                <a:avLst/>
              </a:prstGeom>
              <a:solidFill>
                <a:srgbClr val="D1C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21" name="Picture 20">
                <a:extLst>
                  <a:ext uri="{FF2B5EF4-FFF2-40B4-BE49-F238E27FC236}">
                    <a16:creationId xmlns:a16="http://schemas.microsoft.com/office/drawing/2014/main" id="{9543EB7B-0C1A-D0E3-CB9C-C41503F68B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5047" y="4204083"/>
                <a:ext cx="526598" cy="521933"/>
              </a:xfrm>
              <a:prstGeom prst="rect">
                <a:avLst/>
              </a:prstGeom>
            </p:spPr>
          </p:pic>
        </p:grpSp>
        <p:sp>
          <p:nvSpPr>
            <p:cNvPr id="22" name="Rounded Rectangle 48">
              <a:extLst>
                <a:ext uri="{FF2B5EF4-FFF2-40B4-BE49-F238E27FC236}">
                  <a16:creationId xmlns:a16="http://schemas.microsoft.com/office/drawing/2014/main" id="{A90F4430-0052-6102-3F2B-5B1AE1882C74}"/>
                </a:ext>
              </a:extLst>
            </p:cNvPr>
            <p:cNvSpPr/>
            <p:nvPr/>
          </p:nvSpPr>
          <p:spPr>
            <a:xfrm>
              <a:off x="9865028" y="4940085"/>
              <a:ext cx="1142172" cy="310888"/>
            </a:xfrm>
            <a:prstGeom prst="roundRect">
              <a:avLst/>
            </a:prstGeom>
            <a:solidFill>
              <a:srgbClr val="2A5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Striver</a:t>
              </a:r>
            </a:p>
          </p:txBody>
        </p:sp>
        <p:sp>
          <p:nvSpPr>
            <p:cNvPr id="23" name="Rounded Rectangle 49">
              <a:extLst>
                <a:ext uri="{FF2B5EF4-FFF2-40B4-BE49-F238E27FC236}">
                  <a16:creationId xmlns:a16="http://schemas.microsoft.com/office/drawing/2014/main" id="{67AAC435-82A0-CD0D-5CB9-7D8FEB4BAA12}"/>
                </a:ext>
              </a:extLst>
            </p:cNvPr>
            <p:cNvSpPr/>
            <p:nvPr/>
          </p:nvSpPr>
          <p:spPr>
            <a:xfrm>
              <a:off x="9918680" y="5506542"/>
              <a:ext cx="1142172" cy="310888"/>
            </a:xfrm>
            <a:prstGeom prst="roundRect">
              <a:avLst/>
            </a:prstGeom>
            <a:solidFill>
              <a:srgbClr val="2A5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a:t>Finisher</a:t>
              </a:r>
            </a:p>
          </p:txBody>
        </p:sp>
        <p:sp>
          <p:nvSpPr>
            <p:cNvPr id="24" name="Oval 23">
              <a:extLst>
                <a:ext uri="{FF2B5EF4-FFF2-40B4-BE49-F238E27FC236}">
                  <a16:creationId xmlns:a16="http://schemas.microsoft.com/office/drawing/2014/main" id="{23F31730-AA3A-C8EC-2ABE-97EA7DEBAA2B}"/>
                </a:ext>
              </a:extLst>
            </p:cNvPr>
            <p:cNvSpPr/>
            <p:nvPr/>
          </p:nvSpPr>
          <p:spPr>
            <a:xfrm>
              <a:off x="10874378" y="4822515"/>
              <a:ext cx="623119" cy="623119"/>
            </a:xfrm>
            <a:prstGeom prst="ellipse">
              <a:avLst/>
            </a:prstGeom>
            <a:solidFill>
              <a:srgbClr val="6A9D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25" name="Picture 24">
              <a:extLst>
                <a:ext uri="{FF2B5EF4-FFF2-40B4-BE49-F238E27FC236}">
                  <a16:creationId xmlns:a16="http://schemas.microsoft.com/office/drawing/2014/main" id="{A4D9D21A-F63F-6CC9-235F-EAA745F725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98313" y="4836243"/>
              <a:ext cx="600984" cy="595661"/>
            </a:xfrm>
            <a:prstGeom prst="rect">
              <a:avLst/>
            </a:prstGeom>
          </p:spPr>
        </p:pic>
        <p:sp>
          <p:nvSpPr>
            <p:cNvPr id="26" name="Oval 25">
              <a:extLst>
                <a:ext uri="{FF2B5EF4-FFF2-40B4-BE49-F238E27FC236}">
                  <a16:creationId xmlns:a16="http://schemas.microsoft.com/office/drawing/2014/main" id="{4A4A735D-BC23-C866-F50B-67AC16D17B74}"/>
                </a:ext>
              </a:extLst>
            </p:cNvPr>
            <p:cNvSpPr/>
            <p:nvPr/>
          </p:nvSpPr>
          <p:spPr>
            <a:xfrm>
              <a:off x="10849962" y="5446347"/>
              <a:ext cx="623119" cy="623119"/>
            </a:xfrm>
            <a:prstGeom prst="ellipse">
              <a:avLst/>
            </a:prstGeom>
            <a:solidFill>
              <a:srgbClr val="6A9D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27" name="Picture 26">
              <a:extLst>
                <a:ext uri="{FF2B5EF4-FFF2-40B4-BE49-F238E27FC236}">
                  <a16:creationId xmlns:a16="http://schemas.microsoft.com/office/drawing/2014/main" id="{70384C71-3BB2-DF86-64A9-418DB38B048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86814" y="5491820"/>
              <a:ext cx="550893" cy="546013"/>
            </a:xfrm>
            <a:prstGeom prst="rect">
              <a:avLst/>
            </a:prstGeom>
          </p:spPr>
        </p:pic>
        <p:sp>
          <p:nvSpPr>
            <p:cNvPr id="28" name="Oval 27">
              <a:extLst>
                <a:ext uri="{FF2B5EF4-FFF2-40B4-BE49-F238E27FC236}">
                  <a16:creationId xmlns:a16="http://schemas.microsoft.com/office/drawing/2014/main" id="{30483B5D-12B1-A6D9-1650-E4311744D692}"/>
                </a:ext>
              </a:extLst>
            </p:cNvPr>
            <p:cNvSpPr/>
            <p:nvPr/>
          </p:nvSpPr>
          <p:spPr>
            <a:xfrm>
              <a:off x="10988709" y="1519994"/>
              <a:ext cx="623119" cy="623119"/>
            </a:xfrm>
            <a:prstGeom prst="ellipse">
              <a:avLst/>
            </a:prstGeom>
            <a:solidFill>
              <a:srgbClr val="83A5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29" name="Picture 28">
              <a:extLst>
                <a:ext uri="{FF2B5EF4-FFF2-40B4-BE49-F238E27FC236}">
                  <a16:creationId xmlns:a16="http://schemas.microsoft.com/office/drawing/2014/main" id="{CE8CAADC-2828-443F-F53F-3426382115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16975" y="1548353"/>
              <a:ext cx="571907" cy="566841"/>
            </a:xfrm>
            <a:prstGeom prst="rect">
              <a:avLst/>
            </a:prstGeom>
          </p:spPr>
        </p:pic>
        <p:sp>
          <p:nvSpPr>
            <p:cNvPr id="30" name="Oval 29">
              <a:extLst>
                <a:ext uri="{FF2B5EF4-FFF2-40B4-BE49-F238E27FC236}">
                  <a16:creationId xmlns:a16="http://schemas.microsoft.com/office/drawing/2014/main" id="{B905E454-DCA6-DF7F-E6E6-9CD69202DD6B}"/>
                </a:ext>
              </a:extLst>
            </p:cNvPr>
            <p:cNvSpPr/>
            <p:nvPr/>
          </p:nvSpPr>
          <p:spPr>
            <a:xfrm>
              <a:off x="10837708" y="2243827"/>
              <a:ext cx="623119" cy="623119"/>
            </a:xfrm>
            <a:prstGeom prst="ellipse">
              <a:avLst/>
            </a:prstGeom>
            <a:solidFill>
              <a:srgbClr val="C65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31" name="Picture 30">
              <a:extLst>
                <a:ext uri="{FF2B5EF4-FFF2-40B4-BE49-F238E27FC236}">
                  <a16:creationId xmlns:a16="http://schemas.microsoft.com/office/drawing/2014/main" id="{15E7A14B-214A-2BFA-FF94-7BFE8EEC89A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60620" y="2273988"/>
              <a:ext cx="575198" cy="570104"/>
            </a:xfrm>
            <a:prstGeom prst="rect">
              <a:avLst/>
            </a:prstGeom>
          </p:spPr>
        </p:pic>
        <p:sp>
          <p:nvSpPr>
            <p:cNvPr id="32" name="Oval 31">
              <a:extLst>
                <a:ext uri="{FF2B5EF4-FFF2-40B4-BE49-F238E27FC236}">
                  <a16:creationId xmlns:a16="http://schemas.microsoft.com/office/drawing/2014/main" id="{6A3EF1EE-1FE4-196B-4F84-EBFA712FFDE1}"/>
                </a:ext>
              </a:extLst>
            </p:cNvPr>
            <p:cNvSpPr/>
            <p:nvPr/>
          </p:nvSpPr>
          <p:spPr>
            <a:xfrm>
              <a:off x="10909445" y="2922953"/>
              <a:ext cx="623119" cy="623119"/>
            </a:xfrm>
            <a:prstGeom prst="ellipse">
              <a:avLst/>
            </a:prstGeom>
            <a:solidFill>
              <a:srgbClr val="C65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33" name="Picture 32">
              <a:extLst>
                <a:ext uri="{FF2B5EF4-FFF2-40B4-BE49-F238E27FC236}">
                  <a16:creationId xmlns:a16="http://schemas.microsoft.com/office/drawing/2014/main" id="{4695D0F0-2BA3-0055-D469-9C0631E4A3C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51815" y="2964496"/>
              <a:ext cx="546208" cy="541370"/>
            </a:xfrm>
            <a:prstGeom prst="rect">
              <a:avLst/>
            </a:prstGeom>
          </p:spPr>
        </p:pic>
      </p:grpSp>
    </p:spTree>
    <p:extLst>
      <p:ext uri="{BB962C8B-B14F-4D97-AF65-F5344CB8AC3E}">
        <p14:creationId xmlns:p14="http://schemas.microsoft.com/office/powerpoint/2010/main" val="83128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4CE367-4D88-F3FC-250F-64B00923CF4A}"/>
              </a:ext>
            </a:extLst>
          </p:cNvPr>
          <p:cNvSpPr>
            <a:spLocks noGrp="1"/>
          </p:cNvSpPr>
          <p:nvPr>
            <p:ph type="title"/>
          </p:nvPr>
        </p:nvSpPr>
        <p:spPr/>
        <p:txBody>
          <a:bodyPr/>
          <a:lstStyle/>
          <a:p>
            <a:r>
              <a:rPr lang="en-GB" dirty="0"/>
              <a:t>Role Contrasts</a:t>
            </a:r>
          </a:p>
        </p:txBody>
      </p:sp>
      <p:sp>
        <p:nvSpPr>
          <p:cNvPr id="19" name="Content Placeholder 18">
            <a:extLst>
              <a:ext uri="{FF2B5EF4-FFF2-40B4-BE49-F238E27FC236}">
                <a16:creationId xmlns:a16="http://schemas.microsoft.com/office/drawing/2014/main" id="{54A70094-BB7B-7FF4-FE7E-CAA5C77B4F28}"/>
              </a:ext>
            </a:extLst>
          </p:cNvPr>
          <p:cNvSpPr>
            <a:spLocks noGrp="1"/>
          </p:cNvSpPr>
          <p:nvPr>
            <p:ph idx="1"/>
          </p:nvPr>
        </p:nvSpPr>
        <p:spPr>
          <a:xfrm>
            <a:off x="339437" y="1995055"/>
            <a:ext cx="5888643" cy="3895580"/>
          </a:xfrm>
        </p:spPr>
        <p:txBody>
          <a:bodyPr>
            <a:normAutofit/>
          </a:bodyPr>
          <a:lstStyle/>
          <a:p>
            <a:r>
              <a:rPr lang="en-GB" sz="1600" dirty="0"/>
              <a:t>Find a partner and discuss:</a:t>
            </a:r>
          </a:p>
          <a:p>
            <a:pPr marL="400050" lvl="1" indent="0">
              <a:buNone/>
            </a:pPr>
            <a:r>
              <a:rPr lang="en-GB" sz="1600" dirty="0"/>
              <a:t>- Your preferred Work Roles</a:t>
            </a:r>
          </a:p>
          <a:p>
            <a:pPr marL="400050" lvl="1" indent="0">
              <a:buNone/>
            </a:pPr>
            <a:r>
              <a:rPr lang="en-GB" sz="1600" dirty="0"/>
              <a:t>- How could your styles work most effectively together?</a:t>
            </a:r>
          </a:p>
          <a:p>
            <a:pPr marL="400050" lvl="1" indent="0">
              <a:buNone/>
            </a:pPr>
            <a:r>
              <a:rPr lang="en-GB" sz="1600" dirty="0"/>
              <a:t>   e.g. Could a Finisher help an Innovator to think about the desired outcome of their idea?</a:t>
            </a:r>
          </a:p>
          <a:p>
            <a:pPr marL="400050" lvl="1" indent="0">
              <a:buNone/>
            </a:pPr>
            <a:endParaRPr lang="en-GB" sz="1600" dirty="0"/>
          </a:p>
          <a:p>
            <a:r>
              <a:rPr lang="en-GB" sz="1600" dirty="0"/>
              <a:t>Aim to speak to 2 people </a:t>
            </a:r>
          </a:p>
          <a:p>
            <a:r>
              <a:rPr lang="en-GB" sz="1600" dirty="0"/>
              <a:t>Try to speak to people with different preferences from yourself</a:t>
            </a:r>
          </a:p>
          <a:p>
            <a:endParaRPr lang="en-GB" sz="1600" dirty="0"/>
          </a:p>
          <a:p>
            <a:pPr marL="0" indent="0">
              <a:buNone/>
            </a:pPr>
            <a:r>
              <a:rPr lang="en-GB" sz="1600" b="1" dirty="0"/>
              <a:t>You can use pages 8-9 of your report to help you.</a:t>
            </a:r>
          </a:p>
        </p:txBody>
      </p:sp>
      <p:grpSp>
        <p:nvGrpSpPr>
          <p:cNvPr id="20" name="Group 19">
            <a:extLst>
              <a:ext uri="{FF2B5EF4-FFF2-40B4-BE49-F238E27FC236}">
                <a16:creationId xmlns:a16="http://schemas.microsoft.com/office/drawing/2014/main" id="{1A924899-D5D1-010C-3F0D-2540F8761967}"/>
              </a:ext>
            </a:extLst>
          </p:cNvPr>
          <p:cNvGrpSpPr/>
          <p:nvPr/>
        </p:nvGrpSpPr>
        <p:grpSpPr>
          <a:xfrm>
            <a:off x="7534374" y="3699721"/>
            <a:ext cx="1147179" cy="1147359"/>
            <a:chOff x="7534374" y="3699721"/>
            <a:chExt cx="1147179" cy="1147359"/>
          </a:xfrm>
          <a:solidFill>
            <a:schemeClr val="accent1"/>
          </a:solidFill>
        </p:grpSpPr>
        <p:sp>
          <p:nvSpPr>
            <p:cNvPr id="9" name="Freeform: Shape 8">
              <a:extLst>
                <a:ext uri="{FF2B5EF4-FFF2-40B4-BE49-F238E27FC236}">
                  <a16:creationId xmlns:a16="http://schemas.microsoft.com/office/drawing/2014/main" id="{75CB0C9A-2FAE-E1B5-04C3-D22969021F51}"/>
                </a:ext>
              </a:extLst>
            </p:cNvPr>
            <p:cNvSpPr/>
            <p:nvPr/>
          </p:nvSpPr>
          <p:spPr>
            <a:xfrm>
              <a:off x="7534374" y="4388139"/>
              <a:ext cx="1147179" cy="458941"/>
            </a:xfrm>
            <a:custGeom>
              <a:avLst/>
              <a:gdLst>
                <a:gd name="connsiteX0" fmla="*/ 229435 w 1147179"/>
                <a:gd name="connsiteY0" fmla="*/ -272 h 458941"/>
                <a:gd name="connsiteX1" fmla="*/ 0 w 1147179"/>
                <a:gd name="connsiteY1" fmla="*/ 229201 h 458941"/>
                <a:gd name="connsiteX2" fmla="*/ 0 w 1147179"/>
                <a:gd name="connsiteY2" fmla="*/ 401221 h 458941"/>
                <a:gd name="connsiteX3" fmla="*/ 57359 w 1147179"/>
                <a:gd name="connsiteY3" fmla="*/ 458670 h 458941"/>
                <a:gd name="connsiteX4" fmla="*/ 1089817 w 1147179"/>
                <a:gd name="connsiteY4" fmla="*/ 458670 h 458941"/>
                <a:gd name="connsiteX5" fmla="*/ 1147179 w 1147179"/>
                <a:gd name="connsiteY5" fmla="*/ 401221 h 458941"/>
                <a:gd name="connsiteX6" fmla="*/ 1147179 w 1147179"/>
                <a:gd name="connsiteY6" fmla="*/ 229201 h 458941"/>
                <a:gd name="connsiteX7" fmla="*/ 917741 w 1147179"/>
                <a:gd name="connsiteY7" fmla="*/ -272 h 458941"/>
                <a:gd name="connsiteX8" fmla="*/ 229435 w 1147179"/>
                <a:gd name="connsiteY8" fmla="*/ 114518 h 458941"/>
                <a:gd name="connsiteX9" fmla="*/ 917741 w 1147179"/>
                <a:gd name="connsiteY9" fmla="*/ 114518 h 458941"/>
                <a:gd name="connsiteX10" fmla="*/ 1032455 w 1147179"/>
                <a:gd name="connsiteY10" fmla="*/ 229201 h 458941"/>
                <a:gd name="connsiteX11" fmla="*/ 1032455 w 1147179"/>
                <a:gd name="connsiteY11" fmla="*/ 343881 h 458941"/>
                <a:gd name="connsiteX12" fmla="*/ 114718 w 1147179"/>
                <a:gd name="connsiteY12" fmla="*/ 343881 h 458941"/>
                <a:gd name="connsiteX13" fmla="*/ 114718 w 1147179"/>
                <a:gd name="connsiteY13" fmla="*/ 229201 h 458941"/>
                <a:gd name="connsiteX14" fmla="*/ 229435 w 1147179"/>
                <a:gd name="connsiteY14" fmla="*/ 114518 h 458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7179" h="458941">
                  <a:moveTo>
                    <a:pt x="229435" y="-272"/>
                  </a:moveTo>
                  <a:cubicBezTo>
                    <a:pt x="103321" y="-272"/>
                    <a:pt x="0" y="103029"/>
                    <a:pt x="0" y="229201"/>
                  </a:cubicBezTo>
                  <a:lnTo>
                    <a:pt x="0" y="401221"/>
                  </a:lnTo>
                  <a:cubicBezTo>
                    <a:pt x="3" y="432981"/>
                    <a:pt x="25682" y="458670"/>
                    <a:pt x="57359" y="458670"/>
                  </a:cubicBezTo>
                  <a:lnTo>
                    <a:pt x="1089817" y="458670"/>
                  </a:lnTo>
                  <a:cubicBezTo>
                    <a:pt x="1121490" y="458670"/>
                    <a:pt x="1147168" y="432981"/>
                    <a:pt x="1147179" y="401221"/>
                  </a:cubicBezTo>
                  <a:lnTo>
                    <a:pt x="1147179" y="229201"/>
                  </a:lnTo>
                  <a:cubicBezTo>
                    <a:pt x="1147179" y="103029"/>
                    <a:pt x="1043858" y="-272"/>
                    <a:pt x="917741" y="-272"/>
                  </a:cubicBezTo>
                  <a:close/>
                  <a:moveTo>
                    <a:pt x="229435" y="114518"/>
                  </a:moveTo>
                  <a:lnTo>
                    <a:pt x="917741" y="114518"/>
                  </a:lnTo>
                  <a:cubicBezTo>
                    <a:pt x="982290" y="114518"/>
                    <a:pt x="1032455" y="164706"/>
                    <a:pt x="1032455" y="229201"/>
                  </a:cubicBezTo>
                  <a:lnTo>
                    <a:pt x="1032455" y="343881"/>
                  </a:lnTo>
                  <a:lnTo>
                    <a:pt x="114718" y="343881"/>
                  </a:lnTo>
                  <a:lnTo>
                    <a:pt x="114718" y="229201"/>
                  </a:lnTo>
                  <a:cubicBezTo>
                    <a:pt x="114718" y="164706"/>
                    <a:pt x="164890" y="114518"/>
                    <a:pt x="229435" y="114518"/>
                  </a:cubicBezTo>
                  <a:close/>
                </a:path>
              </a:pathLst>
            </a:custGeom>
            <a:grpFill/>
            <a:ln w="114516" cap="rnd">
              <a:noFill/>
              <a:prstDash val="solid"/>
              <a:round/>
            </a:ln>
          </p:spPr>
          <p:txBody>
            <a:bodyPr rtlCol="0" anchor="ctr"/>
            <a:lstStyle/>
            <a:p>
              <a:endParaRPr lang="en-GB"/>
            </a:p>
          </p:txBody>
        </p:sp>
        <p:sp>
          <p:nvSpPr>
            <p:cNvPr id="10" name="Freeform: Shape 9">
              <a:extLst>
                <a:ext uri="{FF2B5EF4-FFF2-40B4-BE49-F238E27FC236}">
                  <a16:creationId xmlns:a16="http://schemas.microsoft.com/office/drawing/2014/main" id="{93051E02-873A-7E0E-E08D-6229621C90E3}"/>
                </a:ext>
              </a:extLst>
            </p:cNvPr>
            <p:cNvSpPr/>
            <p:nvPr/>
          </p:nvSpPr>
          <p:spPr>
            <a:xfrm>
              <a:off x="7792474" y="3699721"/>
              <a:ext cx="630890" cy="631183"/>
            </a:xfrm>
            <a:custGeom>
              <a:avLst/>
              <a:gdLst>
                <a:gd name="connsiteX0" fmla="*/ 315445 w 630890"/>
                <a:gd name="connsiteY0" fmla="*/ -272 h 631183"/>
                <a:gd name="connsiteX1" fmla="*/ 0 w 630890"/>
                <a:gd name="connsiteY1" fmla="*/ 315482 h 631183"/>
                <a:gd name="connsiteX2" fmla="*/ 315445 w 630890"/>
                <a:gd name="connsiteY2" fmla="*/ 630912 h 631183"/>
                <a:gd name="connsiteX3" fmla="*/ 630891 w 630890"/>
                <a:gd name="connsiteY3" fmla="*/ 315482 h 631183"/>
                <a:gd name="connsiteX4" fmla="*/ 315445 w 630890"/>
                <a:gd name="connsiteY4" fmla="*/ -272 h 631183"/>
                <a:gd name="connsiteX5" fmla="*/ 315445 w 630890"/>
                <a:gd name="connsiteY5" fmla="*/ 114518 h 631183"/>
                <a:gd name="connsiteX6" fmla="*/ 516144 w 630890"/>
                <a:gd name="connsiteY6" fmla="*/ 315482 h 631183"/>
                <a:gd name="connsiteX7" fmla="*/ 315445 w 630890"/>
                <a:gd name="connsiteY7" fmla="*/ 516123 h 631183"/>
                <a:gd name="connsiteX8" fmla="*/ 114746 w 630890"/>
                <a:gd name="connsiteY8" fmla="*/ 315482 h 631183"/>
                <a:gd name="connsiteX9" fmla="*/ 315445 w 630890"/>
                <a:gd name="connsiteY9" fmla="*/ 114518 h 63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0890" h="631183">
                  <a:moveTo>
                    <a:pt x="315445" y="-272"/>
                  </a:moveTo>
                  <a:cubicBezTo>
                    <a:pt x="141894" y="-272"/>
                    <a:pt x="0" y="141835"/>
                    <a:pt x="0" y="315482"/>
                  </a:cubicBezTo>
                  <a:cubicBezTo>
                    <a:pt x="0" y="489024"/>
                    <a:pt x="141894" y="630912"/>
                    <a:pt x="315445" y="630912"/>
                  </a:cubicBezTo>
                  <a:cubicBezTo>
                    <a:pt x="488997" y="630912"/>
                    <a:pt x="630891" y="489024"/>
                    <a:pt x="630891" y="315482"/>
                  </a:cubicBezTo>
                  <a:cubicBezTo>
                    <a:pt x="630891" y="141835"/>
                    <a:pt x="488997" y="-272"/>
                    <a:pt x="315445" y="-272"/>
                  </a:cubicBezTo>
                  <a:close/>
                  <a:moveTo>
                    <a:pt x="315445" y="114518"/>
                  </a:moveTo>
                  <a:cubicBezTo>
                    <a:pt x="426999" y="114518"/>
                    <a:pt x="516144" y="203836"/>
                    <a:pt x="516144" y="315482"/>
                  </a:cubicBezTo>
                  <a:cubicBezTo>
                    <a:pt x="516144" y="427023"/>
                    <a:pt x="426999" y="516123"/>
                    <a:pt x="315445" y="516123"/>
                  </a:cubicBezTo>
                  <a:cubicBezTo>
                    <a:pt x="203891" y="516123"/>
                    <a:pt x="114746" y="427023"/>
                    <a:pt x="114746" y="315482"/>
                  </a:cubicBezTo>
                  <a:cubicBezTo>
                    <a:pt x="114746" y="203836"/>
                    <a:pt x="203891" y="114518"/>
                    <a:pt x="315445" y="114518"/>
                  </a:cubicBezTo>
                  <a:close/>
                </a:path>
              </a:pathLst>
            </a:custGeom>
            <a:grpFill/>
            <a:ln w="114516" cap="rnd">
              <a:noFill/>
              <a:prstDash val="solid"/>
              <a:round/>
            </a:ln>
          </p:spPr>
          <p:txBody>
            <a:bodyPr rtlCol="0" anchor="ctr"/>
            <a:lstStyle/>
            <a:p>
              <a:endParaRPr lang="en-GB"/>
            </a:p>
          </p:txBody>
        </p:sp>
      </p:grpSp>
      <p:sp>
        <p:nvSpPr>
          <p:cNvPr id="11" name="Freeform: Shape 10">
            <a:extLst>
              <a:ext uri="{FF2B5EF4-FFF2-40B4-BE49-F238E27FC236}">
                <a16:creationId xmlns:a16="http://schemas.microsoft.com/office/drawing/2014/main" id="{02073DF1-0A19-31F2-1386-D49110578B9C}"/>
              </a:ext>
            </a:extLst>
          </p:cNvPr>
          <p:cNvSpPr/>
          <p:nvPr/>
        </p:nvSpPr>
        <p:spPr>
          <a:xfrm>
            <a:off x="8910927" y="4388248"/>
            <a:ext cx="1147247" cy="458726"/>
          </a:xfrm>
          <a:custGeom>
            <a:avLst/>
            <a:gdLst>
              <a:gd name="connsiteX0" fmla="*/ 229493 w 1147247"/>
              <a:gd name="connsiteY0" fmla="*/ -272 h 458726"/>
              <a:gd name="connsiteX1" fmla="*/ 0 w 1147247"/>
              <a:gd name="connsiteY1" fmla="*/ 228983 h 458726"/>
              <a:gd name="connsiteX2" fmla="*/ 0 w 1147247"/>
              <a:gd name="connsiteY2" fmla="*/ 401112 h 458726"/>
              <a:gd name="connsiteX3" fmla="*/ 57362 w 1147247"/>
              <a:gd name="connsiteY3" fmla="*/ 458455 h 458726"/>
              <a:gd name="connsiteX4" fmla="*/ 57373 w 1147247"/>
              <a:gd name="connsiteY4" fmla="*/ 458455 h 458726"/>
              <a:gd name="connsiteX5" fmla="*/ 1089874 w 1147247"/>
              <a:gd name="connsiteY5" fmla="*/ 458455 h 458726"/>
              <a:gd name="connsiteX6" fmla="*/ 1147248 w 1147247"/>
              <a:gd name="connsiteY6" fmla="*/ 401112 h 458726"/>
              <a:gd name="connsiteX7" fmla="*/ 1147248 w 1147247"/>
              <a:gd name="connsiteY7" fmla="*/ 401112 h 458726"/>
              <a:gd name="connsiteX8" fmla="*/ 1147248 w 1147247"/>
              <a:gd name="connsiteY8" fmla="*/ 228983 h 458726"/>
              <a:gd name="connsiteX9" fmla="*/ 917755 w 1147247"/>
              <a:gd name="connsiteY9" fmla="*/ -272 h 458726"/>
              <a:gd name="connsiteX10" fmla="*/ 229493 w 1147247"/>
              <a:gd name="connsiteY10" fmla="*/ 114518 h 458726"/>
              <a:gd name="connsiteX11" fmla="*/ 917755 w 1147247"/>
              <a:gd name="connsiteY11" fmla="*/ 114518 h 458726"/>
              <a:gd name="connsiteX12" fmla="*/ 1032501 w 1147247"/>
              <a:gd name="connsiteY12" fmla="*/ 228983 h 458726"/>
              <a:gd name="connsiteX13" fmla="*/ 1032501 w 1147247"/>
              <a:gd name="connsiteY13" fmla="*/ 343772 h 458726"/>
              <a:gd name="connsiteX14" fmla="*/ 114746 w 1147247"/>
              <a:gd name="connsiteY14" fmla="*/ 343772 h 458726"/>
              <a:gd name="connsiteX15" fmla="*/ 114746 w 1147247"/>
              <a:gd name="connsiteY15" fmla="*/ 228983 h 458726"/>
              <a:gd name="connsiteX16" fmla="*/ 229493 w 1147247"/>
              <a:gd name="connsiteY16" fmla="*/ 114518 h 45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7247" h="458726">
                <a:moveTo>
                  <a:pt x="229493" y="-272"/>
                </a:moveTo>
                <a:cubicBezTo>
                  <a:pt x="103376" y="-272"/>
                  <a:pt x="0" y="102920"/>
                  <a:pt x="0" y="228983"/>
                </a:cubicBezTo>
                <a:lnTo>
                  <a:pt x="0" y="401112"/>
                </a:lnTo>
                <a:cubicBezTo>
                  <a:pt x="0" y="432766"/>
                  <a:pt x="25679" y="458455"/>
                  <a:pt x="57362" y="458455"/>
                </a:cubicBezTo>
                <a:cubicBezTo>
                  <a:pt x="57362" y="458455"/>
                  <a:pt x="57373" y="458455"/>
                  <a:pt x="57373" y="458455"/>
                </a:cubicBezTo>
                <a:lnTo>
                  <a:pt x="1089874" y="458455"/>
                </a:lnTo>
                <a:cubicBezTo>
                  <a:pt x="1121558" y="458455"/>
                  <a:pt x="1147248" y="432872"/>
                  <a:pt x="1147248" y="401112"/>
                </a:cubicBezTo>
                <a:cubicBezTo>
                  <a:pt x="1147248" y="401112"/>
                  <a:pt x="1147248" y="401112"/>
                  <a:pt x="1147248" y="401112"/>
                </a:cubicBezTo>
                <a:lnTo>
                  <a:pt x="1147248" y="228983"/>
                </a:lnTo>
                <a:cubicBezTo>
                  <a:pt x="1147248" y="102920"/>
                  <a:pt x="1043872" y="-272"/>
                  <a:pt x="917755" y="-272"/>
                </a:cubicBezTo>
                <a:close/>
                <a:moveTo>
                  <a:pt x="229493" y="114518"/>
                </a:moveTo>
                <a:lnTo>
                  <a:pt x="917755" y="114518"/>
                </a:lnTo>
                <a:cubicBezTo>
                  <a:pt x="982304" y="114518"/>
                  <a:pt x="1032501" y="164488"/>
                  <a:pt x="1032501" y="228983"/>
                </a:cubicBezTo>
                <a:lnTo>
                  <a:pt x="1032501" y="343772"/>
                </a:lnTo>
                <a:lnTo>
                  <a:pt x="114746" y="343772"/>
                </a:lnTo>
                <a:lnTo>
                  <a:pt x="114746" y="228983"/>
                </a:lnTo>
                <a:cubicBezTo>
                  <a:pt x="114746" y="164488"/>
                  <a:pt x="164944" y="114518"/>
                  <a:pt x="229493" y="114518"/>
                </a:cubicBezTo>
                <a:close/>
              </a:path>
            </a:pathLst>
          </a:custGeom>
          <a:solidFill>
            <a:schemeClr val="tx2"/>
          </a:solidFill>
          <a:ln w="114516" cap="rnd">
            <a:noFill/>
            <a:prstDash val="solid"/>
            <a:round/>
          </a:ln>
        </p:spPr>
        <p:txBody>
          <a:bodyPr rtlCol="0" anchor="ctr"/>
          <a:lstStyle/>
          <a:p>
            <a:endParaRPr lang="en-GB"/>
          </a:p>
        </p:txBody>
      </p:sp>
      <p:sp>
        <p:nvSpPr>
          <p:cNvPr id="12" name="Freeform: Shape 11">
            <a:extLst>
              <a:ext uri="{FF2B5EF4-FFF2-40B4-BE49-F238E27FC236}">
                <a16:creationId xmlns:a16="http://schemas.microsoft.com/office/drawing/2014/main" id="{7CE9FD15-D3D9-FD23-94EA-221FDF3D1F58}"/>
              </a:ext>
            </a:extLst>
          </p:cNvPr>
          <p:cNvSpPr/>
          <p:nvPr/>
        </p:nvSpPr>
        <p:spPr>
          <a:xfrm>
            <a:off x="9169003" y="3699721"/>
            <a:ext cx="631094" cy="631183"/>
          </a:xfrm>
          <a:custGeom>
            <a:avLst/>
            <a:gdLst>
              <a:gd name="connsiteX0" fmla="*/ 315656 w 631094"/>
              <a:gd name="connsiteY0" fmla="*/ -272 h 631183"/>
              <a:gd name="connsiteX1" fmla="*/ 0 w 631094"/>
              <a:gd name="connsiteY1" fmla="*/ 315482 h 631183"/>
              <a:gd name="connsiteX2" fmla="*/ 315656 w 631094"/>
              <a:gd name="connsiteY2" fmla="*/ 630912 h 631183"/>
              <a:gd name="connsiteX3" fmla="*/ 631094 w 631094"/>
              <a:gd name="connsiteY3" fmla="*/ 315482 h 631183"/>
              <a:gd name="connsiteX4" fmla="*/ 315656 w 631094"/>
              <a:gd name="connsiteY4" fmla="*/ -272 h 631183"/>
              <a:gd name="connsiteX5" fmla="*/ 315656 w 631094"/>
              <a:gd name="connsiteY5" fmla="*/ 114518 h 631183"/>
              <a:gd name="connsiteX6" fmla="*/ 516348 w 631094"/>
              <a:gd name="connsiteY6" fmla="*/ 315482 h 631183"/>
              <a:gd name="connsiteX7" fmla="*/ 315656 w 631094"/>
              <a:gd name="connsiteY7" fmla="*/ 516123 h 631183"/>
              <a:gd name="connsiteX8" fmla="*/ 114746 w 631094"/>
              <a:gd name="connsiteY8" fmla="*/ 315482 h 631183"/>
              <a:gd name="connsiteX9" fmla="*/ 315656 w 631094"/>
              <a:gd name="connsiteY9" fmla="*/ 114518 h 63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094" h="631183">
                <a:moveTo>
                  <a:pt x="315656" y="-272"/>
                </a:moveTo>
                <a:cubicBezTo>
                  <a:pt x="142105" y="-272"/>
                  <a:pt x="0" y="141835"/>
                  <a:pt x="0" y="315482"/>
                </a:cubicBezTo>
                <a:cubicBezTo>
                  <a:pt x="0" y="489024"/>
                  <a:pt x="142105" y="630912"/>
                  <a:pt x="315656" y="630912"/>
                </a:cubicBezTo>
                <a:cubicBezTo>
                  <a:pt x="489206" y="630912"/>
                  <a:pt x="631094" y="489024"/>
                  <a:pt x="631094" y="315482"/>
                </a:cubicBezTo>
                <a:cubicBezTo>
                  <a:pt x="631094" y="141835"/>
                  <a:pt x="489206" y="-272"/>
                  <a:pt x="315656" y="-272"/>
                </a:cubicBezTo>
                <a:close/>
                <a:moveTo>
                  <a:pt x="315656" y="114518"/>
                </a:moveTo>
                <a:cubicBezTo>
                  <a:pt x="427205" y="114518"/>
                  <a:pt x="516348" y="203836"/>
                  <a:pt x="516348" y="315482"/>
                </a:cubicBezTo>
                <a:cubicBezTo>
                  <a:pt x="516348" y="427023"/>
                  <a:pt x="427205" y="516123"/>
                  <a:pt x="315656" y="516123"/>
                </a:cubicBezTo>
                <a:cubicBezTo>
                  <a:pt x="204096" y="516123"/>
                  <a:pt x="114746" y="427023"/>
                  <a:pt x="114746" y="315482"/>
                </a:cubicBezTo>
                <a:cubicBezTo>
                  <a:pt x="114746" y="203836"/>
                  <a:pt x="204096" y="114518"/>
                  <a:pt x="315656" y="114518"/>
                </a:cubicBezTo>
                <a:close/>
              </a:path>
            </a:pathLst>
          </a:custGeom>
          <a:solidFill>
            <a:schemeClr val="tx2"/>
          </a:solidFill>
          <a:ln w="114516" cap="rnd">
            <a:noFill/>
            <a:prstDash val="solid"/>
            <a:round/>
          </a:ln>
        </p:spPr>
        <p:txBody>
          <a:bodyPr rtlCol="0" anchor="ctr"/>
          <a:lstStyle/>
          <a:p>
            <a:endParaRPr lang="en-GB"/>
          </a:p>
        </p:txBody>
      </p:sp>
      <p:sp>
        <p:nvSpPr>
          <p:cNvPr id="13" name="Freeform: Shape 12">
            <a:extLst>
              <a:ext uri="{FF2B5EF4-FFF2-40B4-BE49-F238E27FC236}">
                <a16:creationId xmlns:a16="http://schemas.microsoft.com/office/drawing/2014/main" id="{6D587D61-CB58-416F-10DA-48F3C4509C16}"/>
              </a:ext>
            </a:extLst>
          </p:cNvPr>
          <p:cNvSpPr/>
          <p:nvPr/>
        </p:nvSpPr>
        <p:spPr>
          <a:xfrm>
            <a:off x="8136620" y="2323213"/>
            <a:ext cx="1319282" cy="1319303"/>
          </a:xfrm>
          <a:custGeom>
            <a:avLst/>
            <a:gdLst>
              <a:gd name="connsiteX0" fmla="*/ 659647 w 1319282"/>
              <a:gd name="connsiteY0" fmla="*/ -272 h 1319303"/>
              <a:gd name="connsiteX1" fmla="*/ 21 w 1319282"/>
              <a:gd name="connsiteY1" fmla="*/ 659420 h 1319303"/>
              <a:gd name="connsiteX2" fmla="*/ 98887 w 1319282"/>
              <a:gd name="connsiteY2" fmla="*/ 1003467 h 1319303"/>
              <a:gd name="connsiteX3" fmla="*/ 4111 w 1319282"/>
              <a:gd name="connsiteY3" fmla="*/ 1240418 h 1319303"/>
              <a:gd name="connsiteX4" fmla="*/ 36094 w 1319282"/>
              <a:gd name="connsiteY4" fmla="*/ 1314884 h 1319303"/>
              <a:gd name="connsiteX5" fmla="*/ 78666 w 1319282"/>
              <a:gd name="connsiteY5" fmla="*/ 1314884 h 1319303"/>
              <a:gd name="connsiteX6" fmla="*/ 316167 w 1319282"/>
              <a:gd name="connsiteY6" fmla="*/ 1219932 h 1319303"/>
              <a:gd name="connsiteX7" fmla="*/ 659647 w 1319282"/>
              <a:gd name="connsiteY7" fmla="*/ 1319005 h 1319303"/>
              <a:gd name="connsiteX8" fmla="*/ 1003182 w 1319282"/>
              <a:gd name="connsiteY8" fmla="*/ 1219932 h 1319303"/>
              <a:gd name="connsiteX9" fmla="*/ 1240631 w 1319282"/>
              <a:gd name="connsiteY9" fmla="*/ 1314884 h 1319303"/>
              <a:gd name="connsiteX10" fmla="*/ 1315185 w 1319282"/>
              <a:gd name="connsiteY10" fmla="*/ 1282909 h 1319303"/>
              <a:gd name="connsiteX11" fmla="*/ 1315185 w 1319282"/>
              <a:gd name="connsiteY11" fmla="*/ 1240418 h 1319303"/>
              <a:gd name="connsiteX12" fmla="*/ 1220405 w 1319282"/>
              <a:gd name="connsiteY12" fmla="*/ 1003467 h 1319303"/>
              <a:gd name="connsiteX13" fmla="*/ 1319271 w 1319282"/>
              <a:gd name="connsiteY13" fmla="*/ 659420 h 1319303"/>
              <a:gd name="connsiteX14" fmla="*/ 659647 w 1319282"/>
              <a:gd name="connsiteY14" fmla="*/ -272 h 1319303"/>
              <a:gd name="connsiteX15" fmla="*/ 659647 w 1319282"/>
              <a:gd name="connsiteY15" fmla="*/ 114521 h 1319303"/>
              <a:gd name="connsiteX16" fmla="*/ 1204558 w 1319282"/>
              <a:gd name="connsiteY16" fmla="*/ 659420 h 1319303"/>
              <a:gd name="connsiteX17" fmla="*/ 1109561 w 1319282"/>
              <a:gd name="connsiteY17" fmla="*/ 966722 h 1319303"/>
              <a:gd name="connsiteX18" fmla="*/ 1103621 w 1319282"/>
              <a:gd name="connsiteY18" fmla="*/ 1020377 h 1319303"/>
              <a:gd name="connsiteX19" fmla="*/ 1158956 w 1319282"/>
              <a:gd name="connsiteY19" fmla="*/ 1158689 h 1319303"/>
              <a:gd name="connsiteX20" fmla="*/ 1020048 w 1319282"/>
              <a:gd name="connsiteY20" fmla="*/ 1103191 h 1319303"/>
              <a:gd name="connsiteX21" fmla="*/ 966382 w 1319282"/>
              <a:gd name="connsiteY21" fmla="*/ 1109043 h 1319303"/>
              <a:gd name="connsiteX22" fmla="*/ 659647 w 1319282"/>
              <a:gd name="connsiteY22" fmla="*/ 1204322 h 1319303"/>
              <a:gd name="connsiteX23" fmla="*/ 352968 w 1319282"/>
              <a:gd name="connsiteY23" fmla="*/ 1109043 h 1319303"/>
              <a:gd name="connsiteX24" fmla="*/ 299306 w 1319282"/>
              <a:gd name="connsiteY24" fmla="*/ 1103191 h 1319303"/>
              <a:gd name="connsiteX25" fmla="*/ 160335 w 1319282"/>
              <a:gd name="connsiteY25" fmla="*/ 1158689 h 1319303"/>
              <a:gd name="connsiteX26" fmla="*/ 215676 w 1319282"/>
              <a:gd name="connsiteY26" fmla="*/ 1020377 h 1319303"/>
              <a:gd name="connsiteX27" fmla="*/ 209740 w 1319282"/>
              <a:gd name="connsiteY27" fmla="*/ 966722 h 1319303"/>
              <a:gd name="connsiteX28" fmla="*/ 114739 w 1319282"/>
              <a:gd name="connsiteY28" fmla="*/ 659420 h 1319303"/>
              <a:gd name="connsiteX29" fmla="*/ 659647 w 1319282"/>
              <a:gd name="connsiteY29" fmla="*/ 114521 h 13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9282" h="1319303">
                <a:moveTo>
                  <a:pt x="659647" y="-272"/>
                </a:moveTo>
                <a:cubicBezTo>
                  <a:pt x="296026" y="-272"/>
                  <a:pt x="6" y="295757"/>
                  <a:pt x="21" y="659420"/>
                </a:cubicBezTo>
                <a:cubicBezTo>
                  <a:pt x="27" y="781364"/>
                  <a:pt x="35347" y="899951"/>
                  <a:pt x="98887" y="1003467"/>
                </a:cubicBezTo>
                <a:lnTo>
                  <a:pt x="4111" y="1240418"/>
                </a:lnTo>
                <a:cubicBezTo>
                  <a:pt x="-7646" y="1269793"/>
                  <a:pt x="6674" y="1303180"/>
                  <a:pt x="36094" y="1314884"/>
                </a:cubicBezTo>
                <a:cubicBezTo>
                  <a:pt x="49759" y="1320415"/>
                  <a:pt x="65000" y="1320415"/>
                  <a:pt x="78666" y="1314884"/>
                </a:cubicBezTo>
                <a:lnTo>
                  <a:pt x="316167" y="1219932"/>
                </a:lnTo>
                <a:cubicBezTo>
                  <a:pt x="419478" y="1283452"/>
                  <a:pt x="537812" y="1319005"/>
                  <a:pt x="659647" y="1319005"/>
                </a:cubicBezTo>
                <a:cubicBezTo>
                  <a:pt x="781494" y="1319005"/>
                  <a:pt x="899860" y="1283452"/>
                  <a:pt x="1003182" y="1219932"/>
                </a:cubicBezTo>
                <a:lnTo>
                  <a:pt x="1240631" y="1314884"/>
                </a:lnTo>
                <a:cubicBezTo>
                  <a:pt x="1270050" y="1326700"/>
                  <a:pt x="1303424" y="1312393"/>
                  <a:pt x="1315185" y="1282909"/>
                </a:cubicBezTo>
                <a:cubicBezTo>
                  <a:pt x="1320648" y="1269251"/>
                  <a:pt x="1320648" y="1254077"/>
                  <a:pt x="1315185" y="1240418"/>
                </a:cubicBezTo>
                <a:lnTo>
                  <a:pt x="1220405" y="1003467"/>
                </a:lnTo>
                <a:cubicBezTo>
                  <a:pt x="1283946" y="899951"/>
                  <a:pt x="1319271" y="781364"/>
                  <a:pt x="1319271" y="659420"/>
                </a:cubicBezTo>
                <a:cubicBezTo>
                  <a:pt x="1319293" y="295757"/>
                  <a:pt x="1023268" y="-272"/>
                  <a:pt x="659647" y="-272"/>
                </a:cubicBezTo>
                <a:close/>
                <a:moveTo>
                  <a:pt x="659647" y="114521"/>
                </a:moveTo>
                <a:cubicBezTo>
                  <a:pt x="961266" y="114521"/>
                  <a:pt x="1204568" y="357758"/>
                  <a:pt x="1204558" y="659420"/>
                </a:cubicBezTo>
                <a:cubicBezTo>
                  <a:pt x="1204547" y="769118"/>
                  <a:pt x="1171454" y="876210"/>
                  <a:pt x="1109561" y="966722"/>
                </a:cubicBezTo>
                <a:cubicBezTo>
                  <a:pt x="1098754" y="982547"/>
                  <a:pt x="1096531" y="1002600"/>
                  <a:pt x="1103621" y="1020377"/>
                </a:cubicBezTo>
                <a:lnTo>
                  <a:pt x="1158956" y="1158689"/>
                </a:lnTo>
                <a:lnTo>
                  <a:pt x="1020048" y="1103191"/>
                </a:lnTo>
                <a:cubicBezTo>
                  <a:pt x="1002282" y="1096036"/>
                  <a:pt x="982164" y="1098312"/>
                  <a:pt x="966382" y="1109043"/>
                </a:cubicBezTo>
                <a:cubicBezTo>
                  <a:pt x="875949" y="1170938"/>
                  <a:pt x="769039" y="1204322"/>
                  <a:pt x="659647" y="1204322"/>
                </a:cubicBezTo>
                <a:cubicBezTo>
                  <a:pt x="550277" y="1204322"/>
                  <a:pt x="443379" y="1170938"/>
                  <a:pt x="352968" y="1109043"/>
                </a:cubicBezTo>
                <a:cubicBezTo>
                  <a:pt x="337189" y="1098312"/>
                  <a:pt x="317065" y="1096036"/>
                  <a:pt x="299306" y="1103191"/>
                </a:cubicBezTo>
                <a:lnTo>
                  <a:pt x="160335" y="1158689"/>
                </a:lnTo>
                <a:lnTo>
                  <a:pt x="215676" y="1020377"/>
                </a:lnTo>
                <a:cubicBezTo>
                  <a:pt x="222764" y="1002600"/>
                  <a:pt x="220538" y="982547"/>
                  <a:pt x="209740" y="966722"/>
                </a:cubicBezTo>
                <a:cubicBezTo>
                  <a:pt x="147845" y="876210"/>
                  <a:pt x="114744" y="769118"/>
                  <a:pt x="114739" y="659420"/>
                </a:cubicBezTo>
                <a:cubicBezTo>
                  <a:pt x="114726" y="357758"/>
                  <a:pt x="358023" y="114521"/>
                  <a:pt x="659647" y="114521"/>
                </a:cubicBezTo>
                <a:close/>
              </a:path>
            </a:pathLst>
          </a:custGeom>
          <a:solidFill>
            <a:schemeClr val="tx2"/>
          </a:solidFill>
          <a:ln w="114516" cap="rnd">
            <a:noFill/>
            <a:prstDash val="solid"/>
            <a:round/>
          </a:ln>
        </p:spPr>
        <p:txBody>
          <a:bodyPr rtlCol="0" anchor="ctr"/>
          <a:lstStyle/>
          <a:p>
            <a:endParaRPr lang="en-GB"/>
          </a:p>
        </p:txBody>
      </p:sp>
      <p:sp>
        <p:nvSpPr>
          <p:cNvPr id="14" name="Freeform: Shape 13">
            <a:extLst>
              <a:ext uri="{FF2B5EF4-FFF2-40B4-BE49-F238E27FC236}">
                <a16:creationId xmlns:a16="http://schemas.microsoft.com/office/drawing/2014/main" id="{F1509DFC-06A2-16BD-2A33-36A48BA9E048}"/>
              </a:ext>
            </a:extLst>
          </p:cNvPr>
          <p:cNvSpPr/>
          <p:nvPr/>
        </p:nvSpPr>
        <p:spPr>
          <a:xfrm>
            <a:off x="8452157" y="3068862"/>
            <a:ext cx="344023" cy="114792"/>
          </a:xfrm>
          <a:custGeom>
            <a:avLst/>
            <a:gdLst>
              <a:gd name="connsiteX0" fmla="*/ 0 w 344023"/>
              <a:gd name="connsiteY0" fmla="*/ -272 h 114792"/>
              <a:gd name="connsiteX1" fmla="*/ 0 w 344023"/>
              <a:gd name="connsiteY1" fmla="*/ 114521 h 114792"/>
              <a:gd name="connsiteX2" fmla="*/ 344024 w 344023"/>
              <a:gd name="connsiteY2" fmla="*/ 114521 h 114792"/>
              <a:gd name="connsiteX3" fmla="*/ 344024 w 344023"/>
              <a:gd name="connsiteY3" fmla="*/ -272 h 114792"/>
            </a:gdLst>
            <a:ahLst/>
            <a:cxnLst>
              <a:cxn ang="0">
                <a:pos x="connsiteX0" y="connsiteY0"/>
              </a:cxn>
              <a:cxn ang="0">
                <a:pos x="connsiteX1" y="connsiteY1"/>
              </a:cxn>
              <a:cxn ang="0">
                <a:pos x="connsiteX2" y="connsiteY2"/>
              </a:cxn>
              <a:cxn ang="0">
                <a:pos x="connsiteX3" y="connsiteY3"/>
              </a:cxn>
            </a:cxnLst>
            <a:rect l="l" t="t" r="r" b="b"/>
            <a:pathLst>
              <a:path w="344023" h="114792">
                <a:moveTo>
                  <a:pt x="0" y="-272"/>
                </a:moveTo>
                <a:lnTo>
                  <a:pt x="0" y="114521"/>
                </a:lnTo>
                <a:lnTo>
                  <a:pt x="344024" y="114521"/>
                </a:lnTo>
                <a:lnTo>
                  <a:pt x="344024" y="-272"/>
                </a:lnTo>
                <a:close/>
              </a:path>
            </a:pathLst>
          </a:custGeom>
          <a:solidFill>
            <a:schemeClr val="accent1"/>
          </a:solidFill>
          <a:ln w="114516"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637D2F6-63C1-BAB4-BEED-5F9EC2BA209C}"/>
              </a:ext>
            </a:extLst>
          </p:cNvPr>
          <p:cNvSpPr/>
          <p:nvPr/>
        </p:nvSpPr>
        <p:spPr>
          <a:xfrm>
            <a:off x="8452157" y="2782267"/>
            <a:ext cx="688262" cy="114465"/>
          </a:xfrm>
          <a:custGeom>
            <a:avLst/>
            <a:gdLst>
              <a:gd name="connsiteX0" fmla="*/ 0 w 688262"/>
              <a:gd name="connsiteY0" fmla="*/ -272 h 114465"/>
              <a:gd name="connsiteX1" fmla="*/ 0 w 688262"/>
              <a:gd name="connsiteY1" fmla="*/ 114193 h 114465"/>
              <a:gd name="connsiteX2" fmla="*/ 688263 w 688262"/>
              <a:gd name="connsiteY2" fmla="*/ 114193 h 114465"/>
              <a:gd name="connsiteX3" fmla="*/ 688263 w 688262"/>
              <a:gd name="connsiteY3" fmla="*/ -272 h 114465"/>
            </a:gdLst>
            <a:ahLst/>
            <a:cxnLst>
              <a:cxn ang="0">
                <a:pos x="connsiteX0" y="connsiteY0"/>
              </a:cxn>
              <a:cxn ang="0">
                <a:pos x="connsiteX1" y="connsiteY1"/>
              </a:cxn>
              <a:cxn ang="0">
                <a:pos x="connsiteX2" y="connsiteY2"/>
              </a:cxn>
              <a:cxn ang="0">
                <a:pos x="connsiteX3" y="connsiteY3"/>
              </a:cxn>
            </a:cxnLst>
            <a:rect l="l" t="t" r="r" b="b"/>
            <a:pathLst>
              <a:path w="688262" h="114465">
                <a:moveTo>
                  <a:pt x="0" y="-272"/>
                </a:moveTo>
                <a:lnTo>
                  <a:pt x="0" y="114193"/>
                </a:lnTo>
                <a:lnTo>
                  <a:pt x="688263" y="114193"/>
                </a:lnTo>
                <a:lnTo>
                  <a:pt x="688263" y="-272"/>
                </a:lnTo>
                <a:close/>
              </a:path>
            </a:pathLst>
          </a:custGeom>
          <a:solidFill>
            <a:schemeClr val="accent1"/>
          </a:solidFill>
          <a:ln w="114516"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8CBF475-9353-AEBC-8DAC-28D3B9D8B691}"/>
              </a:ext>
            </a:extLst>
          </p:cNvPr>
          <p:cNvSpPr/>
          <p:nvPr/>
        </p:nvSpPr>
        <p:spPr>
          <a:xfrm>
            <a:off x="8910927" y="3068862"/>
            <a:ext cx="114746" cy="114792"/>
          </a:xfrm>
          <a:custGeom>
            <a:avLst/>
            <a:gdLst>
              <a:gd name="connsiteX0" fmla="*/ 0 w 114746"/>
              <a:gd name="connsiteY0" fmla="*/ -272 h 114792"/>
              <a:gd name="connsiteX1" fmla="*/ 0 w 114746"/>
              <a:gd name="connsiteY1" fmla="*/ 114521 h 114792"/>
              <a:gd name="connsiteX2" fmla="*/ 114746 w 114746"/>
              <a:gd name="connsiteY2" fmla="*/ 114521 h 114792"/>
              <a:gd name="connsiteX3" fmla="*/ 114746 w 114746"/>
              <a:gd name="connsiteY3" fmla="*/ -272 h 114792"/>
            </a:gdLst>
            <a:ahLst/>
            <a:cxnLst>
              <a:cxn ang="0">
                <a:pos x="connsiteX0" y="connsiteY0"/>
              </a:cxn>
              <a:cxn ang="0">
                <a:pos x="connsiteX1" y="connsiteY1"/>
              </a:cxn>
              <a:cxn ang="0">
                <a:pos x="connsiteX2" y="connsiteY2"/>
              </a:cxn>
              <a:cxn ang="0">
                <a:pos x="connsiteX3" y="connsiteY3"/>
              </a:cxn>
            </a:cxnLst>
            <a:rect l="l" t="t" r="r" b="b"/>
            <a:pathLst>
              <a:path w="114746" h="114792">
                <a:moveTo>
                  <a:pt x="0" y="-272"/>
                </a:moveTo>
                <a:lnTo>
                  <a:pt x="0" y="114521"/>
                </a:lnTo>
                <a:lnTo>
                  <a:pt x="114746" y="114521"/>
                </a:lnTo>
                <a:lnTo>
                  <a:pt x="114746" y="-272"/>
                </a:lnTo>
                <a:close/>
              </a:path>
            </a:pathLst>
          </a:custGeom>
          <a:solidFill>
            <a:schemeClr val="accent1"/>
          </a:solidFill>
          <a:ln w="114516" cap="flat">
            <a:noFill/>
            <a:prstDash val="solid"/>
            <a:miter/>
          </a:ln>
        </p:spPr>
        <p:txBody>
          <a:bodyPr rtlCol="0" anchor="ctr"/>
          <a:lstStyle/>
          <a:p>
            <a:endParaRPr lang="en-GB"/>
          </a:p>
        </p:txBody>
      </p:sp>
    </p:spTree>
    <p:extLst>
      <p:ext uri="{BB962C8B-B14F-4D97-AF65-F5344CB8AC3E}">
        <p14:creationId xmlns:p14="http://schemas.microsoft.com/office/powerpoint/2010/main" val="31591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6A8307-13C2-FD38-40A2-C2C4DA68F71E}"/>
              </a:ext>
            </a:extLst>
          </p:cNvPr>
          <p:cNvSpPr>
            <a:spLocks noGrp="1"/>
          </p:cNvSpPr>
          <p:nvPr>
            <p:ph type="body" sz="quarter" idx="10"/>
          </p:nvPr>
        </p:nvSpPr>
        <p:spPr>
          <a:xfrm>
            <a:off x="851721" y="1124705"/>
            <a:ext cx="4740069" cy="1229706"/>
          </a:xfrm>
        </p:spPr>
        <p:txBody>
          <a:bodyPr/>
          <a:lstStyle/>
          <a:p>
            <a:r>
              <a:rPr lang="en-GB" dirty="0"/>
              <a:t>Understanding Teams</a:t>
            </a:r>
          </a:p>
        </p:txBody>
      </p:sp>
      <p:pic>
        <p:nvPicPr>
          <p:cNvPr id="15" name="Picture Placeholder 7">
            <a:extLst>
              <a:ext uri="{FF2B5EF4-FFF2-40B4-BE49-F238E27FC236}">
                <a16:creationId xmlns:a16="http://schemas.microsoft.com/office/drawing/2014/main" id="{D5A51BE5-4BAD-1215-6D3C-9D069B9EEDAC}"/>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13678" t="-6774" r="27489" b="16704"/>
          <a:stretch/>
        </p:blipFill>
        <p:spPr>
          <a:xfrm>
            <a:off x="2571750" y="1495899"/>
            <a:ext cx="9618980" cy="5368925"/>
          </a:xfrm>
          <a:solidFill>
            <a:srgbClr val="DDF6F0"/>
          </a:solidFill>
        </p:spPr>
      </p:pic>
    </p:spTree>
    <p:extLst>
      <p:ext uri="{BB962C8B-B14F-4D97-AF65-F5344CB8AC3E}">
        <p14:creationId xmlns:p14="http://schemas.microsoft.com/office/powerpoint/2010/main" val="2842041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CF845-5483-9BE3-D28C-43B64C341C85}"/>
              </a:ext>
            </a:extLst>
          </p:cNvPr>
          <p:cNvSpPr>
            <a:spLocks noGrp="1"/>
          </p:cNvSpPr>
          <p:nvPr>
            <p:ph type="title"/>
          </p:nvPr>
        </p:nvSpPr>
        <p:spPr/>
        <p:txBody>
          <a:bodyPr>
            <a:normAutofit/>
          </a:bodyPr>
          <a:lstStyle/>
          <a:p>
            <a:r>
              <a:rPr lang="en-GB" dirty="0"/>
              <a:t>Team Theory</a:t>
            </a:r>
          </a:p>
        </p:txBody>
      </p:sp>
      <p:sp>
        <p:nvSpPr>
          <p:cNvPr id="5" name="Content Placeholder 4">
            <a:extLst>
              <a:ext uri="{FF2B5EF4-FFF2-40B4-BE49-F238E27FC236}">
                <a16:creationId xmlns:a16="http://schemas.microsoft.com/office/drawing/2014/main" id="{9981DF27-1647-987F-39CB-9212373D67CA}"/>
              </a:ext>
            </a:extLst>
          </p:cNvPr>
          <p:cNvSpPr>
            <a:spLocks noGrp="1"/>
          </p:cNvSpPr>
          <p:nvPr>
            <p:ph sz="quarter" idx="13"/>
          </p:nvPr>
        </p:nvSpPr>
        <p:spPr/>
        <p:txBody>
          <a:bodyPr/>
          <a:lstStyle/>
          <a:p>
            <a:r>
              <a:rPr lang="en-GB" dirty="0"/>
              <a:t>How Groups Bond (Tuckman)</a:t>
            </a:r>
          </a:p>
        </p:txBody>
      </p:sp>
      <p:sp>
        <p:nvSpPr>
          <p:cNvPr id="12" name="TextBox 11">
            <a:extLst>
              <a:ext uri="{FF2B5EF4-FFF2-40B4-BE49-F238E27FC236}">
                <a16:creationId xmlns:a16="http://schemas.microsoft.com/office/drawing/2014/main" id="{2F8CFE69-6EC7-4068-9D0D-C392A1B8E3D9}"/>
              </a:ext>
            </a:extLst>
          </p:cNvPr>
          <p:cNvSpPr txBox="1"/>
          <p:nvPr/>
        </p:nvSpPr>
        <p:spPr>
          <a:xfrm rot="16200000">
            <a:off x="-463955" y="3741994"/>
            <a:ext cx="465854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tx2"/>
                </a:solidFill>
                <a:effectLst/>
                <a:uLnTx/>
                <a:uFillTx/>
                <a:latin typeface="+mj-lt"/>
                <a:ea typeface="+mn-ea"/>
                <a:cs typeface="+mn-cs"/>
              </a:rPr>
              <a:t>Performance</a:t>
            </a:r>
            <a:r>
              <a:rPr kumimoji="0" lang="en-GB" sz="2400" b="1" i="0" u="none" strike="noStrike" kern="1200" cap="none" spc="0" normalizeH="0" baseline="0" noProof="0" dirty="0">
                <a:ln>
                  <a:noFill/>
                </a:ln>
                <a:solidFill>
                  <a:schemeClr val="tx2"/>
                </a:solidFill>
                <a:effectLst/>
                <a:uLnTx/>
                <a:uFillTx/>
                <a:latin typeface="+mj-lt"/>
                <a:ea typeface="+mn-ea"/>
                <a:cs typeface="+mn-cs"/>
              </a:rPr>
              <a:t> </a:t>
            </a:r>
          </a:p>
        </p:txBody>
      </p:sp>
      <p:cxnSp>
        <p:nvCxnSpPr>
          <p:cNvPr id="15" name="Straight Arrow Connector 14">
            <a:extLst>
              <a:ext uri="{FF2B5EF4-FFF2-40B4-BE49-F238E27FC236}">
                <a16:creationId xmlns:a16="http://schemas.microsoft.com/office/drawing/2014/main" id="{E92409BD-E0B8-4780-9C59-50050334CCE2}"/>
              </a:ext>
            </a:extLst>
          </p:cNvPr>
          <p:cNvCxnSpPr/>
          <p:nvPr/>
        </p:nvCxnSpPr>
        <p:spPr>
          <a:xfrm>
            <a:off x="2197442" y="6279743"/>
            <a:ext cx="8149958" cy="1491"/>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3AF3398-CC8B-4932-96D8-798C140EA140}"/>
              </a:ext>
            </a:extLst>
          </p:cNvPr>
          <p:cNvCxnSpPr/>
          <p:nvPr/>
        </p:nvCxnSpPr>
        <p:spPr>
          <a:xfrm flipV="1">
            <a:off x="2228687" y="1643554"/>
            <a:ext cx="10392" cy="4658545"/>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4226F89C-450C-4730-B3CF-8009515452C0}"/>
              </a:ext>
            </a:extLst>
          </p:cNvPr>
          <p:cNvGrpSpPr/>
          <p:nvPr/>
        </p:nvGrpSpPr>
        <p:grpSpPr>
          <a:xfrm>
            <a:off x="2279411" y="4836220"/>
            <a:ext cx="1914474" cy="1393168"/>
            <a:chOff x="423755" y="4364605"/>
            <a:chExt cx="1914474" cy="1393168"/>
          </a:xfrm>
        </p:grpSpPr>
        <p:sp>
          <p:nvSpPr>
            <p:cNvPr id="20" name="Rectangle 19">
              <a:extLst>
                <a:ext uri="{FF2B5EF4-FFF2-40B4-BE49-F238E27FC236}">
                  <a16:creationId xmlns:a16="http://schemas.microsoft.com/office/drawing/2014/main" id="{900451E9-E9D4-42B6-818A-856E00032156}"/>
                </a:ext>
              </a:extLst>
            </p:cNvPr>
            <p:cNvSpPr/>
            <p:nvPr/>
          </p:nvSpPr>
          <p:spPr>
            <a:xfrm>
              <a:off x="423755" y="4854798"/>
              <a:ext cx="1914474" cy="902975"/>
            </a:xfrm>
            <a:prstGeom prst="rect">
              <a:avLst/>
            </a:prstGeom>
            <a:solidFill>
              <a:schemeClr val="bg1"/>
            </a:solidFill>
            <a:ln w="381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Starting to learn about others</a:t>
              </a: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2E7F4D55-2C5E-4085-B951-E205D259A0A9}"/>
                </a:ext>
              </a:extLst>
            </p:cNvPr>
            <p:cNvSpPr/>
            <p:nvPr/>
          </p:nvSpPr>
          <p:spPr>
            <a:xfrm>
              <a:off x="423755" y="4364605"/>
              <a:ext cx="1914474" cy="490194"/>
            </a:xfrm>
            <a:prstGeom prst="rect">
              <a:avLst/>
            </a:prstGeom>
            <a:solidFill>
              <a:schemeClr val="tx2"/>
            </a:solidFill>
            <a:ln w="381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a:ea typeface="+mn-ea"/>
                  <a:cs typeface="+mn-cs"/>
                </a:rPr>
                <a:t>Forming</a:t>
              </a:r>
            </a:p>
          </p:txBody>
        </p:sp>
      </p:grpSp>
      <p:grpSp>
        <p:nvGrpSpPr>
          <p:cNvPr id="23" name="Group 22">
            <a:extLst>
              <a:ext uri="{FF2B5EF4-FFF2-40B4-BE49-F238E27FC236}">
                <a16:creationId xmlns:a16="http://schemas.microsoft.com/office/drawing/2014/main" id="{D7DC146F-B354-45C1-9DD7-EAAA33977160}"/>
              </a:ext>
            </a:extLst>
          </p:cNvPr>
          <p:cNvGrpSpPr/>
          <p:nvPr/>
        </p:nvGrpSpPr>
        <p:grpSpPr>
          <a:xfrm>
            <a:off x="4295177" y="3933245"/>
            <a:ext cx="1914474" cy="1393168"/>
            <a:chOff x="2386181" y="3461630"/>
            <a:chExt cx="1914474" cy="1393168"/>
          </a:xfrm>
        </p:grpSpPr>
        <p:sp>
          <p:nvSpPr>
            <p:cNvPr id="24" name="Rectangle 23">
              <a:extLst>
                <a:ext uri="{FF2B5EF4-FFF2-40B4-BE49-F238E27FC236}">
                  <a16:creationId xmlns:a16="http://schemas.microsoft.com/office/drawing/2014/main" id="{08A499F5-2F87-4232-B6C0-E76900C25DC8}"/>
                </a:ext>
              </a:extLst>
            </p:cNvPr>
            <p:cNvSpPr/>
            <p:nvPr/>
          </p:nvSpPr>
          <p:spPr>
            <a:xfrm>
              <a:off x="2386181" y="3951823"/>
              <a:ext cx="1914474" cy="902975"/>
            </a:xfrm>
            <a:prstGeom prst="rect">
              <a:avLst/>
            </a:prstGeom>
            <a:solidFill>
              <a:schemeClr val="bg1"/>
            </a:solidFill>
            <a:ln w="3810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Challenging each other</a:t>
              </a: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DEFCA453-A733-41E8-B9CF-AF7C58C53FD9}"/>
                </a:ext>
              </a:extLst>
            </p:cNvPr>
            <p:cNvSpPr/>
            <p:nvPr/>
          </p:nvSpPr>
          <p:spPr>
            <a:xfrm>
              <a:off x="2386181" y="3461630"/>
              <a:ext cx="1914474" cy="490194"/>
            </a:xfrm>
            <a:prstGeom prst="rect">
              <a:avLst/>
            </a:prstGeom>
            <a:solidFill>
              <a:schemeClr val="accent1"/>
            </a:solidFill>
            <a:ln w="3810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tx2"/>
                  </a:solidFill>
                  <a:effectLst/>
                  <a:uLnTx/>
                  <a:uFillTx/>
                  <a:latin typeface="Arial"/>
                  <a:ea typeface="+mn-ea"/>
                  <a:cs typeface="+mn-cs"/>
                </a:rPr>
                <a:t>Storming</a:t>
              </a:r>
            </a:p>
          </p:txBody>
        </p:sp>
      </p:grpSp>
      <p:grpSp>
        <p:nvGrpSpPr>
          <p:cNvPr id="26" name="Group 25">
            <a:extLst>
              <a:ext uri="{FF2B5EF4-FFF2-40B4-BE49-F238E27FC236}">
                <a16:creationId xmlns:a16="http://schemas.microsoft.com/office/drawing/2014/main" id="{85AB1115-FED7-4CBB-BACD-BFBFF14FEEF0}"/>
              </a:ext>
            </a:extLst>
          </p:cNvPr>
          <p:cNvGrpSpPr/>
          <p:nvPr/>
        </p:nvGrpSpPr>
        <p:grpSpPr>
          <a:xfrm>
            <a:off x="6310943" y="3030270"/>
            <a:ext cx="1914474" cy="1393168"/>
            <a:chOff x="4386707" y="2558655"/>
            <a:chExt cx="1914474" cy="1393168"/>
          </a:xfrm>
        </p:grpSpPr>
        <p:sp>
          <p:nvSpPr>
            <p:cNvPr id="27" name="Rectangle 26">
              <a:extLst>
                <a:ext uri="{FF2B5EF4-FFF2-40B4-BE49-F238E27FC236}">
                  <a16:creationId xmlns:a16="http://schemas.microsoft.com/office/drawing/2014/main" id="{94C1ACDD-6FB9-4A42-A305-BB8A7068CEDA}"/>
                </a:ext>
              </a:extLst>
            </p:cNvPr>
            <p:cNvSpPr/>
            <p:nvPr/>
          </p:nvSpPr>
          <p:spPr>
            <a:xfrm>
              <a:off x="4386707" y="3048848"/>
              <a:ext cx="1914474" cy="902975"/>
            </a:xfrm>
            <a:prstGeom prst="rect">
              <a:avLst/>
            </a:prstGeom>
            <a:solidFill>
              <a:schemeClr val="bg1"/>
            </a:solidFill>
            <a:ln w="38100" cap="sq">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Working with each other</a:t>
              </a: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D0F0743D-4EA9-4339-AA14-43FA344AEE96}"/>
                </a:ext>
              </a:extLst>
            </p:cNvPr>
            <p:cNvSpPr/>
            <p:nvPr/>
          </p:nvSpPr>
          <p:spPr>
            <a:xfrm>
              <a:off x="4386707" y="2558655"/>
              <a:ext cx="1914474" cy="490194"/>
            </a:xfrm>
            <a:prstGeom prst="rect">
              <a:avLst/>
            </a:prstGeom>
            <a:solidFill>
              <a:schemeClr val="accent3"/>
            </a:solidFill>
            <a:ln w="38100" cap="sq">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a:ea typeface="+mn-ea"/>
                  <a:cs typeface="+mn-cs"/>
                </a:rPr>
                <a:t>Norming</a:t>
              </a:r>
            </a:p>
          </p:txBody>
        </p:sp>
      </p:grpSp>
      <p:grpSp>
        <p:nvGrpSpPr>
          <p:cNvPr id="29" name="Group 28">
            <a:extLst>
              <a:ext uri="{FF2B5EF4-FFF2-40B4-BE49-F238E27FC236}">
                <a16:creationId xmlns:a16="http://schemas.microsoft.com/office/drawing/2014/main" id="{58D30023-AFEE-4B7E-9F86-82E07B7E5331}"/>
              </a:ext>
            </a:extLst>
          </p:cNvPr>
          <p:cNvGrpSpPr/>
          <p:nvPr/>
        </p:nvGrpSpPr>
        <p:grpSpPr>
          <a:xfrm>
            <a:off x="8334071" y="2114911"/>
            <a:ext cx="1914474" cy="1393168"/>
            <a:chOff x="6310775" y="1643296"/>
            <a:chExt cx="1914474" cy="1393168"/>
          </a:xfrm>
        </p:grpSpPr>
        <p:sp>
          <p:nvSpPr>
            <p:cNvPr id="30" name="Rectangle 29">
              <a:extLst>
                <a:ext uri="{FF2B5EF4-FFF2-40B4-BE49-F238E27FC236}">
                  <a16:creationId xmlns:a16="http://schemas.microsoft.com/office/drawing/2014/main" id="{7DA361BF-70B0-47F9-9A86-2C160C667AAD}"/>
                </a:ext>
              </a:extLst>
            </p:cNvPr>
            <p:cNvSpPr/>
            <p:nvPr/>
          </p:nvSpPr>
          <p:spPr>
            <a:xfrm>
              <a:off x="6310775" y="2133489"/>
              <a:ext cx="1914474" cy="902975"/>
            </a:xfrm>
            <a:prstGeom prst="rect">
              <a:avLst/>
            </a:prstGeom>
            <a:solidFill>
              <a:schemeClr val="bg1"/>
            </a:solidFill>
            <a:ln w="38100"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Working as one</a:t>
              </a: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57BDBEA7-562A-4AC5-8CF8-C3D9106654B2}"/>
                </a:ext>
              </a:extLst>
            </p:cNvPr>
            <p:cNvSpPr/>
            <p:nvPr/>
          </p:nvSpPr>
          <p:spPr>
            <a:xfrm>
              <a:off x="6310775" y="1643296"/>
              <a:ext cx="1914474" cy="490194"/>
            </a:xfrm>
            <a:prstGeom prst="rect">
              <a:avLst/>
            </a:prstGeom>
            <a:solidFill>
              <a:schemeClr val="accent2"/>
            </a:solidFill>
            <a:ln w="38100"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a:ea typeface="+mn-ea"/>
                  <a:cs typeface="+mn-cs"/>
                </a:rPr>
                <a:t>Performing</a:t>
              </a:r>
            </a:p>
          </p:txBody>
        </p:sp>
      </p:grpSp>
    </p:spTree>
    <p:extLst>
      <p:ext uri="{BB962C8B-B14F-4D97-AF65-F5344CB8AC3E}">
        <p14:creationId xmlns:p14="http://schemas.microsoft.com/office/powerpoint/2010/main" val="1932279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EB7B8-B526-B86F-267B-4EF920087516}"/>
              </a:ext>
            </a:extLst>
          </p:cNvPr>
          <p:cNvSpPr>
            <a:spLocks noGrp="1"/>
          </p:cNvSpPr>
          <p:nvPr>
            <p:ph type="title"/>
          </p:nvPr>
        </p:nvSpPr>
        <p:spPr/>
        <p:txBody>
          <a:bodyPr>
            <a:normAutofit/>
          </a:bodyPr>
          <a:lstStyle/>
          <a:p>
            <a:r>
              <a:rPr lang="en-GB" dirty="0"/>
              <a:t>Team Theory</a:t>
            </a:r>
          </a:p>
        </p:txBody>
      </p:sp>
      <p:sp>
        <p:nvSpPr>
          <p:cNvPr id="5" name="Content Placeholder 4">
            <a:extLst>
              <a:ext uri="{FF2B5EF4-FFF2-40B4-BE49-F238E27FC236}">
                <a16:creationId xmlns:a16="http://schemas.microsoft.com/office/drawing/2014/main" id="{0D0A5426-DC4C-08AC-C311-2386BF01079B}"/>
              </a:ext>
            </a:extLst>
          </p:cNvPr>
          <p:cNvSpPr>
            <a:spLocks noGrp="1"/>
          </p:cNvSpPr>
          <p:nvPr>
            <p:ph sz="quarter" idx="13"/>
          </p:nvPr>
        </p:nvSpPr>
        <p:spPr/>
        <p:txBody>
          <a:bodyPr/>
          <a:lstStyle/>
          <a:p>
            <a:r>
              <a:rPr lang="en-GB" dirty="0"/>
              <a:t>Diversity of thought in teams (Klein)</a:t>
            </a:r>
          </a:p>
        </p:txBody>
      </p:sp>
      <p:sp>
        <p:nvSpPr>
          <p:cNvPr id="32" name="TextBox 31">
            <a:extLst>
              <a:ext uri="{FF2B5EF4-FFF2-40B4-BE49-F238E27FC236}">
                <a16:creationId xmlns:a16="http://schemas.microsoft.com/office/drawing/2014/main" id="{D4368DFF-DC99-4D4A-B20B-05186D1E575C}"/>
              </a:ext>
            </a:extLst>
          </p:cNvPr>
          <p:cNvSpPr txBox="1"/>
          <p:nvPr/>
        </p:nvSpPr>
        <p:spPr>
          <a:xfrm rot="16200000">
            <a:off x="63799" y="3898369"/>
            <a:ext cx="3056021" cy="400110"/>
          </a:xfrm>
          <a:prstGeom prst="rect">
            <a:avLst/>
          </a:prstGeom>
          <a:noFill/>
        </p:spPr>
        <p:txBody>
          <a:bodyPr wrap="square" rtlCol="0">
            <a:spAutoFit/>
          </a:bodyPr>
          <a:lstStyle/>
          <a:p>
            <a:pPr algn="ctr">
              <a:defRPr/>
            </a:pPr>
            <a:r>
              <a:rPr lang="en-GB" sz="2000" b="1" dirty="0">
                <a:solidFill>
                  <a:schemeClr val="tx2"/>
                </a:solidFill>
                <a:latin typeface="+mj-lt"/>
              </a:rPr>
              <a:t>Performance </a:t>
            </a:r>
          </a:p>
        </p:txBody>
      </p:sp>
      <p:sp>
        <p:nvSpPr>
          <p:cNvPr id="34" name="TextBox 33">
            <a:extLst>
              <a:ext uri="{FF2B5EF4-FFF2-40B4-BE49-F238E27FC236}">
                <a16:creationId xmlns:a16="http://schemas.microsoft.com/office/drawing/2014/main" id="{278AA16C-E9F8-4209-A0D8-5F73F19E58DC}"/>
              </a:ext>
            </a:extLst>
          </p:cNvPr>
          <p:cNvSpPr txBox="1"/>
          <p:nvPr/>
        </p:nvSpPr>
        <p:spPr>
          <a:xfrm>
            <a:off x="1908948" y="5654557"/>
            <a:ext cx="8024974" cy="400110"/>
          </a:xfrm>
          <a:prstGeom prst="rect">
            <a:avLst/>
          </a:prstGeom>
          <a:noFill/>
        </p:spPr>
        <p:txBody>
          <a:bodyPr wrap="square" rtlCol="0">
            <a:spAutoFit/>
          </a:bodyPr>
          <a:lstStyle/>
          <a:p>
            <a:pPr algn="ctr">
              <a:defRPr/>
            </a:pPr>
            <a:r>
              <a:rPr lang="en-GB" sz="2000" b="1" dirty="0">
                <a:solidFill>
                  <a:schemeClr val="tx2"/>
                </a:solidFill>
                <a:latin typeface="+mj-lt"/>
              </a:rPr>
              <a:t>Time</a:t>
            </a:r>
          </a:p>
        </p:txBody>
      </p:sp>
      <p:sp>
        <p:nvSpPr>
          <p:cNvPr id="35" name="Freeform 9">
            <a:extLst>
              <a:ext uri="{FF2B5EF4-FFF2-40B4-BE49-F238E27FC236}">
                <a16:creationId xmlns:a16="http://schemas.microsoft.com/office/drawing/2014/main" id="{56153947-6F0E-4C52-837D-4C0370688A04}"/>
              </a:ext>
            </a:extLst>
          </p:cNvPr>
          <p:cNvSpPr/>
          <p:nvPr/>
        </p:nvSpPr>
        <p:spPr>
          <a:xfrm>
            <a:off x="1959169" y="3428999"/>
            <a:ext cx="7857066" cy="2184400"/>
          </a:xfrm>
          <a:custGeom>
            <a:avLst/>
            <a:gdLst>
              <a:gd name="connsiteX0" fmla="*/ 0 w 7857066"/>
              <a:gd name="connsiteY0" fmla="*/ 2184400 h 2184400"/>
              <a:gd name="connsiteX1" fmla="*/ 3479800 w 7857066"/>
              <a:gd name="connsiteY1" fmla="*/ 1430866 h 2184400"/>
              <a:gd name="connsiteX2" fmla="*/ 4741333 w 7857066"/>
              <a:gd name="connsiteY2" fmla="*/ 372533 h 2184400"/>
              <a:gd name="connsiteX3" fmla="*/ 7857066 w 7857066"/>
              <a:gd name="connsiteY3" fmla="*/ 0 h 2184400"/>
            </a:gdLst>
            <a:ahLst/>
            <a:cxnLst>
              <a:cxn ang="0">
                <a:pos x="connsiteX0" y="connsiteY0"/>
              </a:cxn>
              <a:cxn ang="0">
                <a:pos x="connsiteX1" y="connsiteY1"/>
              </a:cxn>
              <a:cxn ang="0">
                <a:pos x="connsiteX2" y="connsiteY2"/>
              </a:cxn>
              <a:cxn ang="0">
                <a:pos x="connsiteX3" y="connsiteY3"/>
              </a:cxn>
            </a:cxnLst>
            <a:rect l="l" t="t" r="r" b="b"/>
            <a:pathLst>
              <a:path w="7857066" h="2184400">
                <a:moveTo>
                  <a:pt x="0" y="2184400"/>
                </a:moveTo>
                <a:cubicBezTo>
                  <a:pt x="1344789" y="1958622"/>
                  <a:pt x="2689578" y="1732844"/>
                  <a:pt x="3479800" y="1430866"/>
                </a:cubicBezTo>
                <a:cubicBezTo>
                  <a:pt x="4270022" y="1128888"/>
                  <a:pt x="4011789" y="611011"/>
                  <a:pt x="4741333" y="372533"/>
                </a:cubicBezTo>
                <a:cubicBezTo>
                  <a:pt x="5470877" y="134055"/>
                  <a:pt x="6663971" y="67027"/>
                  <a:pt x="7857066" y="0"/>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6" name="Freeform 10">
            <a:extLst>
              <a:ext uri="{FF2B5EF4-FFF2-40B4-BE49-F238E27FC236}">
                <a16:creationId xmlns:a16="http://schemas.microsoft.com/office/drawing/2014/main" id="{9BDCCD81-0AE9-419B-BD55-7B78DB737683}"/>
              </a:ext>
            </a:extLst>
          </p:cNvPr>
          <p:cNvSpPr/>
          <p:nvPr/>
        </p:nvSpPr>
        <p:spPr>
          <a:xfrm>
            <a:off x="1971440" y="4020714"/>
            <a:ext cx="7845213" cy="1592580"/>
          </a:xfrm>
          <a:custGeom>
            <a:avLst/>
            <a:gdLst>
              <a:gd name="connsiteX0" fmla="*/ 0 w 7795260"/>
              <a:gd name="connsiteY0" fmla="*/ 1592580 h 1592580"/>
              <a:gd name="connsiteX1" fmla="*/ 861060 w 7795260"/>
              <a:gd name="connsiteY1" fmla="*/ 632460 h 1592580"/>
              <a:gd name="connsiteX2" fmla="*/ 3558540 w 7795260"/>
              <a:gd name="connsiteY2" fmla="*/ 228600 h 1592580"/>
              <a:gd name="connsiteX3" fmla="*/ 6294120 w 7795260"/>
              <a:gd name="connsiteY3" fmla="*/ 45720 h 1592580"/>
              <a:gd name="connsiteX4" fmla="*/ 7795260 w 7795260"/>
              <a:gd name="connsiteY4" fmla="*/ 0 h 1592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5260" h="1592580">
                <a:moveTo>
                  <a:pt x="0" y="1592580"/>
                </a:moveTo>
                <a:cubicBezTo>
                  <a:pt x="133985" y="1226185"/>
                  <a:pt x="267970" y="859790"/>
                  <a:pt x="861060" y="632460"/>
                </a:cubicBezTo>
                <a:cubicBezTo>
                  <a:pt x="1454150" y="405130"/>
                  <a:pt x="2653030" y="326390"/>
                  <a:pt x="3558540" y="228600"/>
                </a:cubicBezTo>
                <a:cubicBezTo>
                  <a:pt x="4464050" y="130810"/>
                  <a:pt x="5588000" y="83820"/>
                  <a:pt x="6294120" y="45720"/>
                </a:cubicBezTo>
                <a:cubicBezTo>
                  <a:pt x="7000240" y="7620"/>
                  <a:pt x="7397750" y="3810"/>
                  <a:pt x="7795260" y="0"/>
                </a:cubicBezTo>
              </a:path>
            </a:pathLst>
          </a:cu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37" name="Straight Arrow Connector 36">
            <a:extLst>
              <a:ext uri="{FF2B5EF4-FFF2-40B4-BE49-F238E27FC236}">
                <a16:creationId xmlns:a16="http://schemas.microsoft.com/office/drawing/2014/main" id="{6BE1D8E8-563D-462B-BDE8-99163A16DB06}"/>
              </a:ext>
            </a:extLst>
          </p:cNvPr>
          <p:cNvCxnSpPr/>
          <p:nvPr/>
        </p:nvCxnSpPr>
        <p:spPr>
          <a:xfrm flipV="1">
            <a:off x="1908949" y="5613189"/>
            <a:ext cx="8184993" cy="21370"/>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E7E2CAE-6DDB-4B3F-A427-78E982F9953E}"/>
              </a:ext>
            </a:extLst>
          </p:cNvPr>
          <p:cNvCxnSpPr/>
          <p:nvPr/>
        </p:nvCxnSpPr>
        <p:spPr>
          <a:xfrm flipV="1">
            <a:off x="1940193" y="2446913"/>
            <a:ext cx="0" cy="3187646"/>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0461617-441A-4399-A888-4B64D9A307E3}"/>
              </a:ext>
            </a:extLst>
          </p:cNvPr>
          <p:cNvSpPr txBox="1"/>
          <p:nvPr/>
        </p:nvSpPr>
        <p:spPr>
          <a:xfrm>
            <a:off x="7415313" y="4138204"/>
            <a:ext cx="2400923"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Teams with the </a:t>
            </a:r>
            <a:r>
              <a:rPr kumimoji="0" lang="en-GB" sz="1400" b="1" i="0" u="none" strike="noStrike" kern="1200" cap="none" spc="0" normalizeH="0" baseline="0" noProof="0">
                <a:ln>
                  <a:noFill/>
                </a:ln>
                <a:solidFill>
                  <a:srgbClr val="702082"/>
                </a:solidFill>
                <a:effectLst/>
                <a:uLnTx/>
                <a:uFillTx/>
                <a:latin typeface="Arial"/>
                <a:ea typeface="+mn-ea"/>
                <a:cs typeface="+mn-cs"/>
              </a:rPr>
              <a:t>same</a:t>
            </a:r>
            <a:r>
              <a:rPr kumimoji="0" lang="en-GB" sz="1400" b="0" i="0" u="none" strike="noStrike" kern="1200" cap="none" spc="0" normalizeH="0" baseline="0" noProof="0">
                <a:ln>
                  <a:noFill/>
                </a:ln>
                <a:solidFill>
                  <a:prstClr val="black"/>
                </a:solidFill>
                <a:effectLst/>
                <a:uLnTx/>
                <a:uFillTx/>
                <a:latin typeface="Arial"/>
                <a:ea typeface="+mn-ea"/>
                <a:cs typeface="+mn-cs"/>
              </a:rPr>
              <a:t> roles</a:t>
            </a:r>
          </a:p>
        </p:txBody>
      </p:sp>
      <p:sp>
        <p:nvSpPr>
          <p:cNvPr id="40" name="TextBox 39">
            <a:extLst>
              <a:ext uri="{FF2B5EF4-FFF2-40B4-BE49-F238E27FC236}">
                <a16:creationId xmlns:a16="http://schemas.microsoft.com/office/drawing/2014/main" id="{E7AB4252-FC82-49A7-9687-7A9BD62E9958}"/>
              </a:ext>
            </a:extLst>
          </p:cNvPr>
          <p:cNvSpPr txBox="1"/>
          <p:nvPr/>
        </p:nvSpPr>
        <p:spPr>
          <a:xfrm>
            <a:off x="6975214" y="3121223"/>
            <a:ext cx="2856076"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Teams with many </a:t>
            </a:r>
            <a:r>
              <a:rPr kumimoji="0" lang="en-GB" sz="1400" b="1" i="0" u="none" strike="noStrike" kern="1200" cap="none" spc="0" normalizeH="0" baseline="0" noProof="0">
                <a:ln>
                  <a:noFill/>
                </a:ln>
                <a:solidFill>
                  <a:prstClr val="black"/>
                </a:solidFill>
                <a:effectLst/>
                <a:uLnTx/>
                <a:uFillTx/>
                <a:latin typeface="Arial"/>
                <a:ea typeface="+mn-ea"/>
                <a:cs typeface="+mn-cs"/>
              </a:rPr>
              <a:t>different</a:t>
            </a:r>
            <a:r>
              <a:rPr kumimoji="0" lang="en-GB" sz="1400" b="0" i="0" u="none" strike="noStrike" kern="1200" cap="none" spc="0" normalizeH="0" baseline="0" noProof="0">
                <a:ln>
                  <a:noFill/>
                </a:ln>
                <a:solidFill>
                  <a:prstClr val="black"/>
                </a:solidFill>
                <a:effectLst/>
                <a:uLnTx/>
                <a:uFillTx/>
                <a:latin typeface="Arial"/>
                <a:ea typeface="+mn-ea"/>
                <a:cs typeface="+mn-cs"/>
              </a:rPr>
              <a:t> roles</a:t>
            </a:r>
          </a:p>
        </p:txBody>
      </p:sp>
    </p:spTree>
    <p:extLst>
      <p:ext uri="{BB962C8B-B14F-4D97-AF65-F5344CB8AC3E}">
        <p14:creationId xmlns:p14="http://schemas.microsoft.com/office/powerpoint/2010/main" val="3223281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E16A37-2EAF-68C7-F5AD-F9B0BF7B1EF0}"/>
              </a:ext>
            </a:extLst>
          </p:cNvPr>
          <p:cNvSpPr>
            <a:spLocks noGrp="1"/>
          </p:cNvSpPr>
          <p:nvPr>
            <p:ph type="title"/>
          </p:nvPr>
        </p:nvSpPr>
        <p:spPr/>
        <p:txBody>
          <a:bodyPr/>
          <a:lstStyle/>
          <a:p>
            <a:r>
              <a:rPr lang="en-GB" dirty="0"/>
              <a:t>Work Roles Important to Our Team</a:t>
            </a:r>
          </a:p>
        </p:txBody>
      </p:sp>
      <p:sp>
        <p:nvSpPr>
          <p:cNvPr id="58" name="Rectangle 57">
            <a:extLst>
              <a:ext uri="{FF2B5EF4-FFF2-40B4-BE49-F238E27FC236}">
                <a16:creationId xmlns:a16="http://schemas.microsoft.com/office/drawing/2014/main" id="{E4F77B84-9235-4527-8FB1-B87DCF2B744A}"/>
              </a:ext>
            </a:extLst>
          </p:cNvPr>
          <p:cNvSpPr/>
          <p:nvPr/>
        </p:nvSpPr>
        <p:spPr>
          <a:xfrm>
            <a:off x="5933464" y="4433234"/>
            <a:ext cx="1977631" cy="624137"/>
          </a:xfrm>
          <a:prstGeom prst="rect">
            <a:avLst/>
          </a:prstGeom>
          <a:solidFill>
            <a:srgbClr val="8EA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59" name="TextBox 58">
            <a:extLst>
              <a:ext uri="{FF2B5EF4-FFF2-40B4-BE49-F238E27FC236}">
                <a16:creationId xmlns:a16="http://schemas.microsoft.com/office/drawing/2014/main" id="{5F77FB0F-F875-43BD-A4BE-AE6FC3586535}"/>
              </a:ext>
            </a:extLst>
          </p:cNvPr>
          <p:cNvSpPr txBox="1"/>
          <p:nvPr/>
        </p:nvSpPr>
        <p:spPr>
          <a:xfrm>
            <a:off x="6028383" y="4613729"/>
            <a:ext cx="183617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Provides original solutions</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F9F27E06-3518-438E-9F98-D6372E855CD3}"/>
              </a:ext>
            </a:extLst>
          </p:cNvPr>
          <p:cNvSpPr/>
          <p:nvPr/>
        </p:nvSpPr>
        <p:spPr>
          <a:xfrm>
            <a:off x="5933464" y="5132321"/>
            <a:ext cx="1977631" cy="624137"/>
          </a:xfrm>
          <a:prstGeom prst="rect">
            <a:avLst/>
          </a:prstGeom>
          <a:solidFill>
            <a:srgbClr val="8EA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6E5FF56F-EF9D-446D-9BE4-EA828767E038}"/>
              </a:ext>
            </a:extLst>
          </p:cNvPr>
          <p:cNvSpPr/>
          <p:nvPr/>
        </p:nvSpPr>
        <p:spPr>
          <a:xfrm>
            <a:off x="5933464" y="5827719"/>
            <a:ext cx="1977631" cy="624137"/>
          </a:xfrm>
          <a:prstGeom prst="rect">
            <a:avLst/>
          </a:prstGeom>
          <a:solidFill>
            <a:srgbClr val="8EA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2" name="TextBox 61">
            <a:extLst>
              <a:ext uri="{FF2B5EF4-FFF2-40B4-BE49-F238E27FC236}">
                <a16:creationId xmlns:a16="http://schemas.microsoft.com/office/drawing/2014/main" id="{52A395A4-E348-4B10-A2EE-1A3BA8D9FA1A}"/>
              </a:ext>
            </a:extLst>
          </p:cNvPr>
          <p:cNvSpPr txBox="1"/>
          <p:nvPr/>
        </p:nvSpPr>
        <p:spPr>
          <a:xfrm>
            <a:off x="6018674" y="5301981"/>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Offers unconventional and valuable insights</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3" name="TextBox 62">
            <a:extLst>
              <a:ext uri="{FF2B5EF4-FFF2-40B4-BE49-F238E27FC236}">
                <a16:creationId xmlns:a16="http://schemas.microsoft.com/office/drawing/2014/main" id="{736E7EED-092F-4D72-B812-8D104E18B067}"/>
              </a:ext>
            </a:extLst>
          </p:cNvPr>
          <p:cNvSpPr txBox="1"/>
          <p:nvPr/>
        </p:nvSpPr>
        <p:spPr>
          <a:xfrm>
            <a:off x="6028383" y="5974465"/>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Likely to have a vision for the future</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D1A57A39-1CD9-4806-AE7B-CE9B2FD193E9}"/>
              </a:ext>
            </a:extLst>
          </p:cNvPr>
          <p:cNvSpPr/>
          <p:nvPr/>
        </p:nvSpPr>
        <p:spPr>
          <a:xfrm>
            <a:off x="8656777" y="4433234"/>
            <a:ext cx="1977631" cy="624137"/>
          </a:xfrm>
          <a:prstGeom prst="rect">
            <a:avLst/>
          </a:prstGeom>
          <a:solidFill>
            <a:srgbClr val="44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5" name="TextBox 64">
            <a:extLst>
              <a:ext uri="{FF2B5EF4-FFF2-40B4-BE49-F238E27FC236}">
                <a16:creationId xmlns:a16="http://schemas.microsoft.com/office/drawing/2014/main" id="{2D3736D9-DFD9-4017-AD5C-01844DD86682}"/>
              </a:ext>
            </a:extLst>
          </p:cNvPr>
          <p:cNvSpPr txBox="1"/>
          <p:nvPr/>
        </p:nvSpPr>
        <p:spPr>
          <a:xfrm>
            <a:off x="8751696" y="4487380"/>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Skilled at evaluating various sources of information</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AC3D7669-183D-446E-81C0-BC15DC745D17}"/>
              </a:ext>
            </a:extLst>
          </p:cNvPr>
          <p:cNvSpPr/>
          <p:nvPr/>
        </p:nvSpPr>
        <p:spPr>
          <a:xfrm>
            <a:off x="8656777" y="5132321"/>
            <a:ext cx="1977631" cy="624137"/>
          </a:xfrm>
          <a:prstGeom prst="rect">
            <a:avLst/>
          </a:prstGeom>
          <a:solidFill>
            <a:srgbClr val="44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38B4D139-2490-4E23-8F61-62D85651F159}"/>
              </a:ext>
            </a:extLst>
          </p:cNvPr>
          <p:cNvSpPr/>
          <p:nvPr/>
        </p:nvSpPr>
        <p:spPr>
          <a:xfrm>
            <a:off x="8656777" y="5827719"/>
            <a:ext cx="1977631" cy="624137"/>
          </a:xfrm>
          <a:prstGeom prst="rect">
            <a:avLst/>
          </a:prstGeom>
          <a:solidFill>
            <a:srgbClr val="44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8" name="TextBox 67">
            <a:extLst>
              <a:ext uri="{FF2B5EF4-FFF2-40B4-BE49-F238E27FC236}">
                <a16:creationId xmlns:a16="http://schemas.microsoft.com/office/drawing/2014/main" id="{1D281025-6809-4D7F-AD39-6B9324583F22}"/>
              </a:ext>
            </a:extLst>
          </p:cNvPr>
          <p:cNvSpPr txBox="1"/>
          <p:nvPr/>
        </p:nvSpPr>
        <p:spPr>
          <a:xfrm>
            <a:off x="8751696" y="5277369"/>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Takes a logical approach to problem solving</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69" name="TextBox 68">
            <a:extLst>
              <a:ext uri="{FF2B5EF4-FFF2-40B4-BE49-F238E27FC236}">
                <a16:creationId xmlns:a16="http://schemas.microsoft.com/office/drawing/2014/main" id="{A05A684F-19E1-4650-806B-050BDA1803D8}"/>
              </a:ext>
            </a:extLst>
          </p:cNvPr>
          <p:cNvSpPr txBox="1"/>
          <p:nvPr/>
        </p:nvSpPr>
        <p:spPr>
          <a:xfrm>
            <a:off x="8751696" y="5974465"/>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Inclined to explore all the available possibilities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0" name="Rectangle 69">
            <a:extLst>
              <a:ext uri="{FF2B5EF4-FFF2-40B4-BE49-F238E27FC236}">
                <a16:creationId xmlns:a16="http://schemas.microsoft.com/office/drawing/2014/main" id="{D6E61ACB-2D5F-45AC-923E-20B691C414C3}"/>
              </a:ext>
            </a:extLst>
          </p:cNvPr>
          <p:cNvSpPr/>
          <p:nvPr/>
        </p:nvSpPr>
        <p:spPr>
          <a:xfrm>
            <a:off x="8683902" y="1787839"/>
            <a:ext cx="1977631" cy="624137"/>
          </a:xfrm>
          <a:prstGeom prst="rect">
            <a:avLst/>
          </a:prstGeom>
          <a:solidFill>
            <a:srgbClr val="891D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1" name="TextBox 70">
            <a:extLst>
              <a:ext uri="{FF2B5EF4-FFF2-40B4-BE49-F238E27FC236}">
                <a16:creationId xmlns:a16="http://schemas.microsoft.com/office/drawing/2014/main" id="{C1F26DB1-5661-4906-BE85-996AFFC7F632}"/>
              </a:ext>
            </a:extLst>
          </p:cNvPr>
          <p:cNvSpPr txBox="1"/>
          <p:nvPr/>
        </p:nvSpPr>
        <p:spPr>
          <a:xfrm>
            <a:off x="8778821" y="1931281"/>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Gives clear direction to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BB828151-D1CB-4FAB-95DB-1001837B970C}"/>
              </a:ext>
            </a:extLst>
          </p:cNvPr>
          <p:cNvSpPr/>
          <p:nvPr/>
        </p:nvSpPr>
        <p:spPr>
          <a:xfrm>
            <a:off x="8674670" y="2487417"/>
            <a:ext cx="1977631" cy="624137"/>
          </a:xfrm>
          <a:prstGeom prst="rect">
            <a:avLst/>
          </a:prstGeom>
          <a:solidFill>
            <a:srgbClr val="891D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3" name="Rectangle 72">
            <a:extLst>
              <a:ext uri="{FF2B5EF4-FFF2-40B4-BE49-F238E27FC236}">
                <a16:creationId xmlns:a16="http://schemas.microsoft.com/office/drawing/2014/main" id="{6FB5D523-2A9B-43D9-A072-56DB0FF64737}"/>
              </a:ext>
            </a:extLst>
          </p:cNvPr>
          <p:cNvSpPr/>
          <p:nvPr/>
        </p:nvSpPr>
        <p:spPr>
          <a:xfrm>
            <a:off x="8674670" y="3185237"/>
            <a:ext cx="1977631" cy="624137"/>
          </a:xfrm>
          <a:prstGeom prst="rect">
            <a:avLst/>
          </a:prstGeom>
          <a:solidFill>
            <a:srgbClr val="891D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4" name="TextBox 73">
            <a:extLst>
              <a:ext uri="{FF2B5EF4-FFF2-40B4-BE49-F238E27FC236}">
                <a16:creationId xmlns:a16="http://schemas.microsoft.com/office/drawing/2014/main" id="{E0CD0C68-BB87-4951-8AAE-EDE6DF6BF479}"/>
              </a:ext>
            </a:extLst>
          </p:cNvPr>
          <p:cNvSpPr txBox="1"/>
          <p:nvPr/>
        </p:nvSpPr>
        <p:spPr>
          <a:xfrm>
            <a:off x="8769589" y="2528290"/>
            <a:ext cx="180264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Is purposeful and confident in their decision-making</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5" name="TextBox 74">
            <a:extLst>
              <a:ext uri="{FF2B5EF4-FFF2-40B4-BE49-F238E27FC236}">
                <a16:creationId xmlns:a16="http://schemas.microsoft.com/office/drawing/2014/main" id="{59441EA9-8A16-48B0-9523-075DE0337169}"/>
              </a:ext>
            </a:extLst>
          </p:cNvPr>
          <p:cNvSpPr txBox="1"/>
          <p:nvPr/>
        </p:nvSpPr>
        <p:spPr>
          <a:xfrm>
            <a:off x="8769589" y="3331983"/>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Tries to encourage and empower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6" name="Rectangle 75">
            <a:extLst>
              <a:ext uri="{FF2B5EF4-FFF2-40B4-BE49-F238E27FC236}">
                <a16:creationId xmlns:a16="http://schemas.microsoft.com/office/drawing/2014/main" id="{B11879E8-7B45-40CE-9CAE-434939079098}"/>
              </a:ext>
            </a:extLst>
          </p:cNvPr>
          <p:cNvSpPr/>
          <p:nvPr/>
        </p:nvSpPr>
        <p:spPr>
          <a:xfrm>
            <a:off x="5960589" y="1787839"/>
            <a:ext cx="1977631" cy="624137"/>
          </a:xfrm>
          <a:prstGeom prst="rect">
            <a:avLst/>
          </a:prstGeom>
          <a:solidFill>
            <a:srgbClr val="CA5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7" name="TextBox 76">
            <a:extLst>
              <a:ext uri="{FF2B5EF4-FFF2-40B4-BE49-F238E27FC236}">
                <a16:creationId xmlns:a16="http://schemas.microsoft.com/office/drawing/2014/main" id="{B974AA98-8F42-434C-A064-B8A9BA1A5796}"/>
              </a:ext>
            </a:extLst>
          </p:cNvPr>
          <p:cNvSpPr txBox="1"/>
          <p:nvPr/>
        </p:nvSpPr>
        <p:spPr>
          <a:xfrm>
            <a:off x="6055508" y="1827106"/>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Communicates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effectively to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8" name="Rectangle 77">
            <a:extLst>
              <a:ext uri="{FF2B5EF4-FFF2-40B4-BE49-F238E27FC236}">
                <a16:creationId xmlns:a16="http://schemas.microsoft.com/office/drawing/2014/main" id="{DCE371CF-BF73-4DD2-A744-04595934B844}"/>
              </a:ext>
            </a:extLst>
          </p:cNvPr>
          <p:cNvSpPr/>
          <p:nvPr/>
        </p:nvSpPr>
        <p:spPr>
          <a:xfrm>
            <a:off x="5951357" y="2487417"/>
            <a:ext cx="1977631" cy="624137"/>
          </a:xfrm>
          <a:prstGeom prst="rect">
            <a:avLst/>
          </a:prstGeom>
          <a:solidFill>
            <a:srgbClr val="CA5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79" name="Rectangle 78">
            <a:extLst>
              <a:ext uri="{FF2B5EF4-FFF2-40B4-BE49-F238E27FC236}">
                <a16:creationId xmlns:a16="http://schemas.microsoft.com/office/drawing/2014/main" id="{F1609ABD-A8B5-42B0-A570-94448661A62D}"/>
              </a:ext>
            </a:extLst>
          </p:cNvPr>
          <p:cNvSpPr/>
          <p:nvPr/>
        </p:nvSpPr>
        <p:spPr>
          <a:xfrm>
            <a:off x="5951357" y="3185237"/>
            <a:ext cx="1977631" cy="624137"/>
          </a:xfrm>
          <a:prstGeom prst="rect">
            <a:avLst/>
          </a:prstGeom>
          <a:solidFill>
            <a:srgbClr val="CA5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0" name="TextBox 79">
            <a:extLst>
              <a:ext uri="{FF2B5EF4-FFF2-40B4-BE49-F238E27FC236}">
                <a16:creationId xmlns:a16="http://schemas.microsoft.com/office/drawing/2014/main" id="{22174C65-BCC2-4DB0-A9DB-83C7039592F9}"/>
              </a:ext>
            </a:extLst>
          </p:cNvPr>
          <p:cNvSpPr txBox="1"/>
          <p:nvPr/>
        </p:nvSpPr>
        <p:spPr>
          <a:xfrm>
            <a:off x="6036567" y="2610777"/>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Interacts confidently with other people</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1" name="TextBox 80">
            <a:extLst>
              <a:ext uri="{FF2B5EF4-FFF2-40B4-BE49-F238E27FC236}">
                <a16:creationId xmlns:a16="http://schemas.microsoft.com/office/drawing/2014/main" id="{52DDAE51-90AC-4ECB-B359-6B05F38EF43E}"/>
              </a:ext>
            </a:extLst>
          </p:cNvPr>
          <p:cNvSpPr txBox="1"/>
          <p:nvPr/>
        </p:nvSpPr>
        <p:spPr>
          <a:xfrm>
            <a:off x="6046276" y="3331983"/>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Makes a positive impression upon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2" name="Rectangle 81">
            <a:extLst>
              <a:ext uri="{FF2B5EF4-FFF2-40B4-BE49-F238E27FC236}">
                <a16:creationId xmlns:a16="http://schemas.microsoft.com/office/drawing/2014/main" id="{3819474F-C3D8-46D6-BE16-8D25FE48623F}"/>
              </a:ext>
            </a:extLst>
          </p:cNvPr>
          <p:cNvSpPr/>
          <p:nvPr/>
        </p:nvSpPr>
        <p:spPr>
          <a:xfrm>
            <a:off x="513963" y="1784138"/>
            <a:ext cx="1977631" cy="624137"/>
          </a:xfrm>
          <a:prstGeom prst="rect">
            <a:avLst/>
          </a:prstGeom>
          <a:solidFill>
            <a:srgbClr val="D5C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3" name="TextBox 82">
            <a:extLst>
              <a:ext uri="{FF2B5EF4-FFF2-40B4-BE49-F238E27FC236}">
                <a16:creationId xmlns:a16="http://schemas.microsoft.com/office/drawing/2014/main" id="{433F3079-CEA0-4CAB-969B-6859D4113A86}"/>
              </a:ext>
            </a:extLst>
          </p:cNvPr>
          <p:cNvSpPr txBox="1"/>
          <p:nvPr/>
        </p:nvSpPr>
        <p:spPr>
          <a:xfrm>
            <a:off x="608882" y="1838681"/>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Understands the needs and feelings of other people</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4" name="Rectangle 83">
            <a:extLst>
              <a:ext uri="{FF2B5EF4-FFF2-40B4-BE49-F238E27FC236}">
                <a16:creationId xmlns:a16="http://schemas.microsoft.com/office/drawing/2014/main" id="{4BB8FD9A-8031-4973-BD95-4BA691CC2BAC}"/>
              </a:ext>
            </a:extLst>
          </p:cNvPr>
          <p:cNvSpPr/>
          <p:nvPr/>
        </p:nvSpPr>
        <p:spPr>
          <a:xfrm>
            <a:off x="504731" y="2483716"/>
            <a:ext cx="1977631" cy="624137"/>
          </a:xfrm>
          <a:prstGeom prst="rect">
            <a:avLst/>
          </a:prstGeom>
          <a:solidFill>
            <a:srgbClr val="D5C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5" name="Rectangle 84">
            <a:extLst>
              <a:ext uri="{FF2B5EF4-FFF2-40B4-BE49-F238E27FC236}">
                <a16:creationId xmlns:a16="http://schemas.microsoft.com/office/drawing/2014/main" id="{9BA59501-918B-46B3-B400-0100CC93E0CE}"/>
              </a:ext>
            </a:extLst>
          </p:cNvPr>
          <p:cNvSpPr/>
          <p:nvPr/>
        </p:nvSpPr>
        <p:spPr>
          <a:xfrm>
            <a:off x="504731" y="3181536"/>
            <a:ext cx="1977631" cy="624137"/>
          </a:xfrm>
          <a:prstGeom prst="rect">
            <a:avLst/>
          </a:prstGeom>
          <a:solidFill>
            <a:srgbClr val="D5C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6" name="TextBox 85">
            <a:extLst>
              <a:ext uri="{FF2B5EF4-FFF2-40B4-BE49-F238E27FC236}">
                <a16:creationId xmlns:a16="http://schemas.microsoft.com/office/drawing/2014/main" id="{0E6C4907-163C-4F60-861B-B138000605BB}"/>
              </a:ext>
            </a:extLst>
          </p:cNvPr>
          <p:cNvSpPr txBox="1"/>
          <p:nvPr/>
        </p:nvSpPr>
        <p:spPr>
          <a:xfrm>
            <a:off x="589941" y="2628764"/>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Typically effective at team working</a:t>
            </a:r>
            <a:endParaRPr kumimoji="0" lang="en-GB" sz="1100" b="0" i="0" u="none" strike="noStrike" kern="1200" cap="none" spc="0" normalizeH="0" baseline="0" noProof="0" dirty="0">
              <a:ln>
                <a:noFill/>
              </a:ln>
              <a:solidFill>
                <a:prstClr val="black"/>
              </a:solidFill>
              <a:effectLst/>
              <a:uLnTx/>
              <a:uFillTx/>
              <a:latin typeface="Arial"/>
              <a:ea typeface="+mn-ea"/>
              <a:cs typeface="+mn-cs"/>
            </a:endParaRPr>
          </a:p>
        </p:txBody>
      </p:sp>
      <p:sp>
        <p:nvSpPr>
          <p:cNvPr id="87" name="TextBox 86">
            <a:extLst>
              <a:ext uri="{FF2B5EF4-FFF2-40B4-BE49-F238E27FC236}">
                <a16:creationId xmlns:a16="http://schemas.microsoft.com/office/drawing/2014/main" id="{F204F005-15DA-48D4-9FBE-3E26DE360D7C}"/>
              </a:ext>
            </a:extLst>
          </p:cNvPr>
          <p:cNvSpPr txBox="1"/>
          <p:nvPr/>
        </p:nvSpPr>
        <p:spPr>
          <a:xfrm>
            <a:off x="599650" y="3328282"/>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mn-cs"/>
              </a:rPr>
              <a:t>Establishes rapport with others easily</a:t>
            </a: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8" name="Rectangle 87">
            <a:extLst>
              <a:ext uri="{FF2B5EF4-FFF2-40B4-BE49-F238E27FC236}">
                <a16:creationId xmlns:a16="http://schemas.microsoft.com/office/drawing/2014/main" id="{F22EFCA6-9EFD-48FA-813D-890114536EC4}"/>
              </a:ext>
            </a:extLst>
          </p:cNvPr>
          <p:cNvSpPr/>
          <p:nvPr/>
        </p:nvSpPr>
        <p:spPr>
          <a:xfrm>
            <a:off x="3237276" y="1784138"/>
            <a:ext cx="1977631" cy="624137"/>
          </a:xfrm>
          <a:prstGeom prst="rect">
            <a:avLst/>
          </a:prstGeom>
          <a:solidFill>
            <a:srgbClr val="988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89" name="TextBox 88">
            <a:extLst>
              <a:ext uri="{FF2B5EF4-FFF2-40B4-BE49-F238E27FC236}">
                <a16:creationId xmlns:a16="http://schemas.microsoft.com/office/drawing/2014/main" id="{C8ABD15D-E6E4-4801-8083-80FC1359DF47}"/>
              </a:ext>
            </a:extLst>
          </p:cNvPr>
          <p:cNvSpPr txBox="1"/>
          <p:nvPr/>
        </p:nvSpPr>
        <p:spPr>
          <a:xfrm>
            <a:off x="3332195" y="1846910"/>
            <a:ext cx="18361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Typically remains composed in difficult circumstances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0" name="Rectangle 89">
            <a:extLst>
              <a:ext uri="{FF2B5EF4-FFF2-40B4-BE49-F238E27FC236}">
                <a16:creationId xmlns:a16="http://schemas.microsoft.com/office/drawing/2014/main" id="{A1A93F2C-815C-435B-A25F-45B9132F3664}"/>
              </a:ext>
            </a:extLst>
          </p:cNvPr>
          <p:cNvSpPr/>
          <p:nvPr/>
        </p:nvSpPr>
        <p:spPr>
          <a:xfrm>
            <a:off x="3228044" y="2483716"/>
            <a:ext cx="1977631" cy="624137"/>
          </a:xfrm>
          <a:prstGeom prst="rect">
            <a:avLst/>
          </a:prstGeom>
          <a:solidFill>
            <a:srgbClr val="988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1" name="Rectangle 90">
            <a:extLst>
              <a:ext uri="{FF2B5EF4-FFF2-40B4-BE49-F238E27FC236}">
                <a16:creationId xmlns:a16="http://schemas.microsoft.com/office/drawing/2014/main" id="{8F792995-102B-49F7-B378-B210D995F717}"/>
              </a:ext>
            </a:extLst>
          </p:cNvPr>
          <p:cNvSpPr/>
          <p:nvPr/>
        </p:nvSpPr>
        <p:spPr>
          <a:xfrm>
            <a:off x="3228044" y="3181536"/>
            <a:ext cx="1977631" cy="624137"/>
          </a:xfrm>
          <a:prstGeom prst="rect">
            <a:avLst/>
          </a:prstGeom>
          <a:solidFill>
            <a:srgbClr val="988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2" name="TextBox 91">
            <a:extLst>
              <a:ext uri="{FF2B5EF4-FFF2-40B4-BE49-F238E27FC236}">
                <a16:creationId xmlns:a16="http://schemas.microsoft.com/office/drawing/2014/main" id="{1ABAAA1E-1558-40EE-8632-E9F70683D46A}"/>
              </a:ext>
            </a:extLst>
          </p:cNvPr>
          <p:cNvSpPr txBox="1"/>
          <p:nvPr/>
        </p:nvSpPr>
        <p:spPr>
          <a:xfrm>
            <a:off x="3322963" y="2628764"/>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Conveys confidence in themselves and others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3" name="TextBox 92">
            <a:extLst>
              <a:ext uri="{FF2B5EF4-FFF2-40B4-BE49-F238E27FC236}">
                <a16:creationId xmlns:a16="http://schemas.microsoft.com/office/drawing/2014/main" id="{952FE775-081C-43CF-9C00-BB6290A59E60}"/>
              </a:ext>
            </a:extLst>
          </p:cNvPr>
          <p:cNvSpPr txBox="1"/>
          <p:nvPr/>
        </p:nvSpPr>
        <p:spPr>
          <a:xfrm>
            <a:off x="3322963" y="3328282"/>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Tends to maintain a positive outlook</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4" name="Rectangle 93">
            <a:extLst>
              <a:ext uri="{FF2B5EF4-FFF2-40B4-BE49-F238E27FC236}">
                <a16:creationId xmlns:a16="http://schemas.microsoft.com/office/drawing/2014/main" id="{AC09B843-9EAD-4B7E-A9EA-A2E8FF62A18A}"/>
              </a:ext>
            </a:extLst>
          </p:cNvPr>
          <p:cNvSpPr/>
          <p:nvPr/>
        </p:nvSpPr>
        <p:spPr>
          <a:xfrm>
            <a:off x="3210151" y="4433234"/>
            <a:ext cx="1977631" cy="624137"/>
          </a:xfrm>
          <a:prstGeom prst="rect">
            <a:avLst/>
          </a:prstGeom>
          <a:solidFill>
            <a:srgbClr val="325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5" name="TextBox 94">
            <a:extLst>
              <a:ext uri="{FF2B5EF4-FFF2-40B4-BE49-F238E27FC236}">
                <a16:creationId xmlns:a16="http://schemas.microsoft.com/office/drawing/2014/main" id="{502682BA-3379-41C1-9918-697161FC6B2C}"/>
              </a:ext>
            </a:extLst>
          </p:cNvPr>
          <p:cNvSpPr txBox="1"/>
          <p:nvPr/>
        </p:nvSpPr>
        <p:spPr>
          <a:xfrm>
            <a:off x="3305070" y="4576676"/>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Pursues goals with enthusiasm</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6" name="Rectangle 95">
            <a:extLst>
              <a:ext uri="{FF2B5EF4-FFF2-40B4-BE49-F238E27FC236}">
                <a16:creationId xmlns:a16="http://schemas.microsoft.com/office/drawing/2014/main" id="{A1399EE5-6C92-4D1B-A560-E8F6C93FC8CB}"/>
              </a:ext>
            </a:extLst>
          </p:cNvPr>
          <p:cNvSpPr/>
          <p:nvPr/>
        </p:nvSpPr>
        <p:spPr>
          <a:xfrm>
            <a:off x="3210151" y="5132321"/>
            <a:ext cx="1977631" cy="624137"/>
          </a:xfrm>
          <a:prstGeom prst="rect">
            <a:avLst/>
          </a:prstGeom>
          <a:solidFill>
            <a:srgbClr val="325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7" name="Rectangle 96">
            <a:extLst>
              <a:ext uri="{FF2B5EF4-FFF2-40B4-BE49-F238E27FC236}">
                <a16:creationId xmlns:a16="http://schemas.microsoft.com/office/drawing/2014/main" id="{C33078AF-820D-4EA0-BA83-D8D79F357CA7}"/>
              </a:ext>
            </a:extLst>
          </p:cNvPr>
          <p:cNvSpPr/>
          <p:nvPr/>
        </p:nvSpPr>
        <p:spPr>
          <a:xfrm>
            <a:off x="3210151" y="5827719"/>
            <a:ext cx="1977631" cy="624137"/>
          </a:xfrm>
          <a:prstGeom prst="rect">
            <a:avLst/>
          </a:prstGeom>
          <a:solidFill>
            <a:srgbClr val="325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8" name="TextBox 97">
            <a:extLst>
              <a:ext uri="{FF2B5EF4-FFF2-40B4-BE49-F238E27FC236}">
                <a16:creationId xmlns:a16="http://schemas.microsoft.com/office/drawing/2014/main" id="{6C6FBD06-CEA5-4389-91BF-B5815F545820}"/>
              </a:ext>
            </a:extLst>
          </p:cNvPr>
          <p:cNvSpPr txBox="1"/>
          <p:nvPr/>
        </p:nvSpPr>
        <p:spPr>
          <a:xfrm>
            <a:off x="3305070" y="5385090"/>
            <a:ext cx="183617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Produces a lot of output</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99" name="TextBox 98">
            <a:extLst>
              <a:ext uri="{FF2B5EF4-FFF2-40B4-BE49-F238E27FC236}">
                <a16:creationId xmlns:a16="http://schemas.microsoft.com/office/drawing/2014/main" id="{CA9A5DD2-5881-49E0-A0CC-3133ECC926B9}"/>
              </a:ext>
            </a:extLst>
          </p:cNvPr>
          <p:cNvSpPr txBox="1"/>
          <p:nvPr/>
        </p:nvSpPr>
        <p:spPr>
          <a:xfrm>
            <a:off x="3305070" y="5974465"/>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Good at identifying and seizing opportunities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0" name="Rectangle 99">
            <a:extLst>
              <a:ext uri="{FF2B5EF4-FFF2-40B4-BE49-F238E27FC236}">
                <a16:creationId xmlns:a16="http://schemas.microsoft.com/office/drawing/2014/main" id="{BC028593-0EE0-4CF4-8A77-F14A141B35BF}"/>
              </a:ext>
            </a:extLst>
          </p:cNvPr>
          <p:cNvSpPr/>
          <p:nvPr/>
        </p:nvSpPr>
        <p:spPr>
          <a:xfrm>
            <a:off x="486838" y="4433234"/>
            <a:ext cx="1977631" cy="624137"/>
          </a:xfrm>
          <a:prstGeom prst="rect">
            <a:avLst/>
          </a:prstGeom>
          <a:solidFill>
            <a:srgbClr val="6E9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1" name="TextBox 100">
            <a:extLst>
              <a:ext uri="{FF2B5EF4-FFF2-40B4-BE49-F238E27FC236}">
                <a16:creationId xmlns:a16="http://schemas.microsoft.com/office/drawing/2014/main" id="{97A98507-6FDD-47D9-8215-8BC90730BC5B}"/>
              </a:ext>
            </a:extLst>
          </p:cNvPr>
          <p:cNvSpPr txBox="1"/>
          <p:nvPr/>
        </p:nvSpPr>
        <p:spPr>
          <a:xfrm>
            <a:off x="581757" y="4576676"/>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Is meticulous and checks things thoroughly</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2" name="Rectangle 101">
            <a:extLst>
              <a:ext uri="{FF2B5EF4-FFF2-40B4-BE49-F238E27FC236}">
                <a16:creationId xmlns:a16="http://schemas.microsoft.com/office/drawing/2014/main" id="{5402E832-976F-4992-97B1-0A8CCDD20121}"/>
              </a:ext>
            </a:extLst>
          </p:cNvPr>
          <p:cNvSpPr/>
          <p:nvPr/>
        </p:nvSpPr>
        <p:spPr>
          <a:xfrm>
            <a:off x="486838" y="5132321"/>
            <a:ext cx="1977631" cy="624137"/>
          </a:xfrm>
          <a:prstGeom prst="rect">
            <a:avLst/>
          </a:prstGeom>
          <a:solidFill>
            <a:srgbClr val="6E9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3" name="Rectangle 102">
            <a:extLst>
              <a:ext uri="{FF2B5EF4-FFF2-40B4-BE49-F238E27FC236}">
                <a16:creationId xmlns:a16="http://schemas.microsoft.com/office/drawing/2014/main" id="{D4DE7EBA-4D92-489A-8ACF-0582FF8D3839}"/>
              </a:ext>
            </a:extLst>
          </p:cNvPr>
          <p:cNvSpPr/>
          <p:nvPr/>
        </p:nvSpPr>
        <p:spPr>
          <a:xfrm>
            <a:off x="486838" y="5827719"/>
            <a:ext cx="1977631" cy="624137"/>
          </a:xfrm>
          <a:prstGeom prst="rect">
            <a:avLst/>
          </a:prstGeom>
          <a:solidFill>
            <a:srgbClr val="6E9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4" name="TextBox 103">
            <a:extLst>
              <a:ext uri="{FF2B5EF4-FFF2-40B4-BE49-F238E27FC236}">
                <a16:creationId xmlns:a16="http://schemas.microsoft.com/office/drawing/2014/main" id="{4617BB7E-B575-4800-A781-E1E89D52C8E6}"/>
              </a:ext>
            </a:extLst>
          </p:cNvPr>
          <p:cNvSpPr txBox="1"/>
          <p:nvPr/>
        </p:nvSpPr>
        <p:spPr>
          <a:xfrm>
            <a:off x="572048" y="5278831"/>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Adheres to timescales and meets deadlines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sp>
        <p:nvSpPr>
          <p:cNvPr id="105" name="TextBox 104">
            <a:extLst>
              <a:ext uri="{FF2B5EF4-FFF2-40B4-BE49-F238E27FC236}">
                <a16:creationId xmlns:a16="http://schemas.microsoft.com/office/drawing/2014/main" id="{D93237A6-CD7C-48FE-AA61-A9C73C751414}"/>
              </a:ext>
            </a:extLst>
          </p:cNvPr>
          <p:cNvSpPr txBox="1"/>
          <p:nvPr/>
        </p:nvSpPr>
        <p:spPr>
          <a:xfrm>
            <a:off x="581757" y="5974465"/>
            <a:ext cx="18361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Keeps tasks moving and finishes of projects</a:t>
            </a:r>
            <a:endParaRPr kumimoji="0" lang="en-GB" sz="1100" b="0" i="0" u="none" strike="noStrike" kern="1200" cap="none" spc="0" normalizeH="0" baseline="0" noProof="0">
              <a:ln>
                <a:noFill/>
              </a:ln>
              <a:solidFill>
                <a:prstClr val="white"/>
              </a:solidFill>
              <a:effectLst/>
              <a:uLnTx/>
              <a:uFillTx/>
              <a:latin typeface="Arial"/>
              <a:ea typeface="+mn-ea"/>
              <a:cs typeface="+mn-cs"/>
            </a:endParaRPr>
          </a:p>
        </p:txBody>
      </p:sp>
      <p:pic>
        <p:nvPicPr>
          <p:cNvPr id="106" name="Graphic 105">
            <a:extLst>
              <a:ext uri="{FF2B5EF4-FFF2-40B4-BE49-F238E27FC236}">
                <a16:creationId xmlns:a16="http://schemas.microsoft.com/office/drawing/2014/main" id="{8CE82135-D4E2-408A-AAA9-2D6E8F59F6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55254" y="3988142"/>
            <a:ext cx="382486" cy="382486"/>
          </a:xfrm>
          <a:prstGeom prst="rect">
            <a:avLst/>
          </a:prstGeom>
        </p:spPr>
      </p:pic>
      <p:pic>
        <p:nvPicPr>
          <p:cNvPr id="107" name="Graphic 106">
            <a:extLst>
              <a:ext uri="{FF2B5EF4-FFF2-40B4-BE49-F238E27FC236}">
                <a16:creationId xmlns:a16="http://schemas.microsoft.com/office/drawing/2014/main" id="{5B6A35D3-FF63-4FE9-8DA4-B677D3B1D9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31941" y="3992175"/>
            <a:ext cx="382486" cy="382486"/>
          </a:xfrm>
          <a:prstGeom prst="rect">
            <a:avLst/>
          </a:prstGeom>
        </p:spPr>
      </p:pic>
      <p:pic>
        <p:nvPicPr>
          <p:cNvPr id="108" name="Graphic 107">
            <a:extLst>
              <a:ext uri="{FF2B5EF4-FFF2-40B4-BE49-F238E27FC236}">
                <a16:creationId xmlns:a16="http://schemas.microsoft.com/office/drawing/2014/main" id="{705183FA-B536-4A78-8CEE-649D479C92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74671" y="1314171"/>
            <a:ext cx="382486" cy="382486"/>
          </a:xfrm>
          <a:prstGeom prst="rect">
            <a:avLst/>
          </a:prstGeom>
        </p:spPr>
      </p:pic>
      <p:pic>
        <p:nvPicPr>
          <p:cNvPr id="109" name="Graphic 108">
            <a:extLst>
              <a:ext uri="{FF2B5EF4-FFF2-40B4-BE49-F238E27FC236}">
                <a16:creationId xmlns:a16="http://schemas.microsoft.com/office/drawing/2014/main" id="{C56B2378-B1FF-4159-9EAE-24ADE04DED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51358" y="1314171"/>
            <a:ext cx="382486" cy="382486"/>
          </a:xfrm>
          <a:prstGeom prst="rect">
            <a:avLst/>
          </a:prstGeom>
        </p:spPr>
      </p:pic>
      <p:pic>
        <p:nvPicPr>
          <p:cNvPr id="110" name="Graphic 109">
            <a:extLst>
              <a:ext uri="{FF2B5EF4-FFF2-40B4-BE49-F238E27FC236}">
                <a16:creationId xmlns:a16="http://schemas.microsoft.com/office/drawing/2014/main" id="{7B8DB97C-285E-4011-BD38-EA418B02D5B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28045" y="1314171"/>
            <a:ext cx="382486" cy="382486"/>
          </a:xfrm>
          <a:prstGeom prst="rect">
            <a:avLst/>
          </a:prstGeom>
        </p:spPr>
      </p:pic>
      <p:pic>
        <p:nvPicPr>
          <p:cNvPr id="111" name="Graphic 110">
            <a:extLst>
              <a:ext uri="{FF2B5EF4-FFF2-40B4-BE49-F238E27FC236}">
                <a16:creationId xmlns:a16="http://schemas.microsoft.com/office/drawing/2014/main" id="{3AC6DC7F-864C-44AB-A26F-EAE82363856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4732" y="1314171"/>
            <a:ext cx="382486" cy="382486"/>
          </a:xfrm>
          <a:prstGeom prst="rect">
            <a:avLst/>
          </a:prstGeom>
        </p:spPr>
      </p:pic>
      <p:pic>
        <p:nvPicPr>
          <p:cNvPr id="112" name="Graphic 111">
            <a:extLst>
              <a:ext uri="{FF2B5EF4-FFF2-40B4-BE49-F238E27FC236}">
                <a16:creationId xmlns:a16="http://schemas.microsoft.com/office/drawing/2014/main" id="{5D3D5816-283C-4663-A6DE-86D15021D27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208628" y="3988142"/>
            <a:ext cx="382486" cy="382486"/>
          </a:xfrm>
          <a:prstGeom prst="rect">
            <a:avLst/>
          </a:prstGeom>
        </p:spPr>
      </p:pic>
      <p:pic>
        <p:nvPicPr>
          <p:cNvPr id="113" name="Graphic 112">
            <a:extLst>
              <a:ext uri="{FF2B5EF4-FFF2-40B4-BE49-F238E27FC236}">
                <a16:creationId xmlns:a16="http://schemas.microsoft.com/office/drawing/2014/main" id="{86706AA7-2C5F-4E55-9AF0-0D46E12370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04731" y="3988142"/>
            <a:ext cx="382486" cy="382486"/>
          </a:xfrm>
          <a:prstGeom prst="rect">
            <a:avLst/>
          </a:prstGeom>
        </p:spPr>
      </p:pic>
      <p:sp>
        <p:nvSpPr>
          <p:cNvPr id="114" name="TextBox 113">
            <a:extLst>
              <a:ext uri="{FF2B5EF4-FFF2-40B4-BE49-F238E27FC236}">
                <a16:creationId xmlns:a16="http://schemas.microsoft.com/office/drawing/2014/main" id="{DD060C6C-FE87-426C-ADA7-FD16B93975FB}"/>
              </a:ext>
            </a:extLst>
          </p:cNvPr>
          <p:cNvSpPr txBox="1"/>
          <p:nvPr/>
        </p:nvSpPr>
        <p:spPr>
          <a:xfrm>
            <a:off x="3688830" y="13203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98861E"/>
                </a:solidFill>
                <a:effectLst/>
                <a:uLnTx/>
                <a:uFillTx/>
                <a:latin typeface="Arial" panose="020B0604020202020204" pitchFamily="34" charset="0"/>
                <a:ea typeface="+mn-ea"/>
                <a:cs typeface="Arial" panose="020B0604020202020204" pitchFamily="34" charset="0"/>
              </a:rPr>
              <a:t>OPTIMIST</a:t>
            </a:r>
            <a:endParaRPr kumimoji="0" lang="en-GB" sz="1100" b="0" i="0" u="none" strike="noStrike" kern="1200" cap="none" spc="0" normalizeH="0" baseline="0" noProof="0">
              <a:ln>
                <a:noFill/>
              </a:ln>
              <a:solidFill>
                <a:srgbClr val="98861E"/>
              </a:solidFill>
              <a:effectLst/>
              <a:uLnTx/>
              <a:uFillTx/>
              <a:latin typeface="Arial" panose="020B0604020202020204" pitchFamily="34" charset="0"/>
              <a:ea typeface="+mn-ea"/>
              <a:cs typeface="Arial" panose="020B0604020202020204" pitchFamily="34" charset="0"/>
            </a:endParaRPr>
          </a:p>
        </p:txBody>
      </p:sp>
      <p:sp>
        <p:nvSpPr>
          <p:cNvPr id="115" name="TextBox 114">
            <a:extLst>
              <a:ext uri="{FF2B5EF4-FFF2-40B4-BE49-F238E27FC236}">
                <a16:creationId xmlns:a16="http://schemas.microsoft.com/office/drawing/2014/main" id="{42AE3172-84BC-4478-AB85-A37C06CAD342}"/>
              </a:ext>
            </a:extLst>
          </p:cNvPr>
          <p:cNvSpPr txBox="1"/>
          <p:nvPr/>
        </p:nvSpPr>
        <p:spPr>
          <a:xfrm>
            <a:off x="965517" y="13203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D5C455"/>
                </a:solidFill>
                <a:effectLst/>
                <a:uLnTx/>
                <a:uFillTx/>
                <a:latin typeface="Arial" panose="020B0604020202020204" pitchFamily="34" charset="0"/>
                <a:ea typeface="+mn-ea"/>
                <a:cs typeface="Arial" panose="020B0604020202020204" pitchFamily="34" charset="0"/>
              </a:rPr>
              <a:t>SUPPORTER</a:t>
            </a:r>
            <a:endParaRPr kumimoji="0" lang="en-GB" sz="1100" b="0" i="0" u="none" strike="noStrike" kern="1200" cap="none" spc="0" normalizeH="0" baseline="0" noProof="0">
              <a:ln>
                <a:noFill/>
              </a:ln>
              <a:solidFill>
                <a:srgbClr val="D5C455"/>
              </a:solidFill>
              <a:effectLst/>
              <a:uLnTx/>
              <a:uFillTx/>
              <a:latin typeface="Arial" panose="020B0604020202020204" pitchFamily="34" charset="0"/>
              <a:ea typeface="+mn-ea"/>
              <a:cs typeface="Arial" panose="020B0604020202020204" pitchFamily="34" charset="0"/>
            </a:endParaRPr>
          </a:p>
        </p:txBody>
      </p:sp>
      <p:sp>
        <p:nvSpPr>
          <p:cNvPr id="116" name="TextBox 115">
            <a:extLst>
              <a:ext uri="{FF2B5EF4-FFF2-40B4-BE49-F238E27FC236}">
                <a16:creationId xmlns:a16="http://schemas.microsoft.com/office/drawing/2014/main" id="{5BDDA48D-4E69-4C2F-9E25-36603CD9B6FF}"/>
              </a:ext>
            </a:extLst>
          </p:cNvPr>
          <p:cNvSpPr txBox="1"/>
          <p:nvPr/>
        </p:nvSpPr>
        <p:spPr>
          <a:xfrm>
            <a:off x="6412143" y="13203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CA544A"/>
                </a:solidFill>
                <a:effectLst/>
                <a:uLnTx/>
                <a:uFillTx/>
                <a:latin typeface="Arial" panose="020B0604020202020204" pitchFamily="34" charset="0"/>
                <a:ea typeface="+mn-ea"/>
                <a:cs typeface="Arial" panose="020B0604020202020204" pitchFamily="34" charset="0"/>
              </a:rPr>
              <a:t>RELATOR</a:t>
            </a:r>
            <a:endParaRPr kumimoji="0" lang="en-GB" sz="1100" b="0" i="0" u="none" strike="noStrike" kern="1200" cap="none" spc="0" normalizeH="0" baseline="0" noProof="0">
              <a:ln>
                <a:noFill/>
              </a:ln>
              <a:solidFill>
                <a:srgbClr val="CA544A"/>
              </a:solidFill>
              <a:effectLst/>
              <a:uLnTx/>
              <a:uFillTx/>
              <a:latin typeface="Arial" panose="020B0604020202020204" pitchFamily="34" charset="0"/>
              <a:ea typeface="+mn-ea"/>
              <a:cs typeface="Arial" panose="020B0604020202020204" pitchFamily="34" charset="0"/>
            </a:endParaRPr>
          </a:p>
        </p:txBody>
      </p:sp>
      <p:sp>
        <p:nvSpPr>
          <p:cNvPr id="117" name="TextBox 116">
            <a:extLst>
              <a:ext uri="{FF2B5EF4-FFF2-40B4-BE49-F238E27FC236}">
                <a16:creationId xmlns:a16="http://schemas.microsoft.com/office/drawing/2014/main" id="{82165E8F-D131-4AA8-8016-B956D38EEBF4}"/>
              </a:ext>
            </a:extLst>
          </p:cNvPr>
          <p:cNvSpPr txBox="1"/>
          <p:nvPr/>
        </p:nvSpPr>
        <p:spPr>
          <a:xfrm>
            <a:off x="9135456" y="13203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891D15"/>
                </a:solidFill>
                <a:effectLst/>
                <a:uLnTx/>
                <a:uFillTx/>
                <a:latin typeface="Arial" panose="020B0604020202020204" pitchFamily="34" charset="0"/>
                <a:ea typeface="+mn-ea"/>
                <a:cs typeface="Arial" panose="020B0604020202020204" pitchFamily="34" charset="0"/>
              </a:rPr>
              <a:t>ASSERTOR</a:t>
            </a:r>
            <a:endParaRPr kumimoji="0" lang="en-GB" sz="1100" b="0" i="0" u="none" strike="noStrike" kern="1200" cap="none" spc="0" normalizeH="0" baseline="0" noProof="0">
              <a:ln>
                <a:noFill/>
              </a:ln>
              <a:solidFill>
                <a:srgbClr val="891D15"/>
              </a:solidFill>
              <a:effectLst/>
              <a:uLnTx/>
              <a:uFillTx/>
              <a:latin typeface="Arial" panose="020B0604020202020204" pitchFamily="34" charset="0"/>
              <a:ea typeface="+mn-ea"/>
              <a:cs typeface="Arial" panose="020B0604020202020204" pitchFamily="34" charset="0"/>
            </a:endParaRPr>
          </a:p>
        </p:txBody>
      </p:sp>
      <p:sp>
        <p:nvSpPr>
          <p:cNvPr id="118" name="TextBox 117">
            <a:extLst>
              <a:ext uri="{FF2B5EF4-FFF2-40B4-BE49-F238E27FC236}">
                <a16:creationId xmlns:a16="http://schemas.microsoft.com/office/drawing/2014/main" id="{5AC1D53A-6D1E-4AA5-9A7F-9EC2B05E0DEB}"/>
              </a:ext>
            </a:extLst>
          </p:cNvPr>
          <p:cNvSpPr txBox="1"/>
          <p:nvPr/>
        </p:nvSpPr>
        <p:spPr>
          <a:xfrm>
            <a:off x="3669413" y="40315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25E29"/>
                </a:solidFill>
                <a:effectLst/>
                <a:uLnTx/>
                <a:uFillTx/>
                <a:latin typeface="Arial" panose="020B0604020202020204" pitchFamily="34" charset="0"/>
                <a:ea typeface="+mn-ea"/>
                <a:cs typeface="Arial" panose="020B0604020202020204" pitchFamily="34" charset="0"/>
              </a:rPr>
              <a:t>STRIVER</a:t>
            </a:r>
            <a:endParaRPr kumimoji="0" lang="en-GB" sz="1100" b="0" i="0" u="none" strike="noStrike" kern="1200" cap="none" spc="0" normalizeH="0" baseline="0" noProof="0">
              <a:ln>
                <a:noFill/>
              </a:ln>
              <a:solidFill>
                <a:srgbClr val="325E29"/>
              </a:solidFill>
              <a:effectLst/>
              <a:uLnTx/>
              <a:uFillTx/>
              <a:latin typeface="Arial" panose="020B0604020202020204" pitchFamily="34" charset="0"/>
              <a:ea typeface="+mn-ea"/>
              <a:cs typeface="Arial" panose="020B0604020202020204" pitchFamily="34" charset="0"/>
            </a:endParaRPr>
          </a:p>
        </p:txBody>
      </p:sp>
      <p:sp>
        <p:nvSpPr>
          <p:cNvPr id="119" name="TextBox 118">
            <a:extLst>
              <a:ext uri="{FF2B5EF4-FFF2-40B4-BE49-F238E27FC236}">
                <a16:creationId xmlns:a16="http://schemas.microsoft.com/office/drawing/2014/main" id="{CF54BF1B-CD16-4924-8392-98E2C84B302B}"/>
              </a:ext>
            </a:extLst>
          </p:cNvPr>
          <p:cNvSpPr txBox="1"/>
          <p:nvPr/>
        </p:nvSpPr>
        <p:spPr>
          <a:xfrm>
            <a:off x="946100" y="40315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6E9D58"/>
                </a:solidFill>
                <a:effectLst/>
                <a:uLnTx/>
                <a:uFillTx/>
                <a:latin typeface="Arial" panose="020B0604020202020204" pitchFamily="34" charset="0"/>
                <a:ea typeface="+mn-ea"/>
                <a:cs typeface="Arial" panose="020B0604020202020204" pitchFamily="34" charset="0"/>
              </a:rPr>
              <a:t>FINISHER</a:t>
            </a:r>
            <a:endParaRPr kumimoji="0" lang="en-GB" sz="1100" b="0" i="0" u="none" strike="noStrike" kern="1200" cap="none" spc="0" normalizeH="0" baseline="0" noProof="0">
              <a:ln>
                <a:noFill/>
              </a:ln>
              <a:solidFill>
                <a:srgbClr val="6E9D58"/>
              </a:solidFill>
              <a:effectLst/>
              <a:uLnTx/>
              <a:uFillTx/>
              <a:latin typeface="Arial" panose="020B0604020202020204" pitchFamily="34" charset="0"/>
              <a:ea typeface="+mn-ea"/>
              <a:cs typeface="Arial" panose="020B0604020202020204" pitchFamily="34" charset="0"/>
            </a:endParaRPr>
          </a:p>
        </p:txBody>
      </p:sp>
      <p:sp>
        <p:nvSpPr>
          <p:cNvPr id="120" name="TextBox 119">
            <a:extLst>
              <a:ext uri="{FF2B5EF4-FFF2-40B4-BE49-F238E27FC236}">
                <a16:creationId xmlns:a16="http://schemas.microsoft.com/office/drawing/2014/main" id="{BB824E54-4501-4DA7-B91C-527340DA4A4E}"/>
              </a:ext>
            </a:extLst>
          </p:cNvPr>
          <p:cNvSpPr txBox="1"/>
          <p:nvPr/>
        </p:nvSpPr>
        <p:spPr>
          <a:xfrm>
            <a:off x="6392726" y="40315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8EAAD7"/>
                </a:solidFill>
                <a:effectLst/>
                <a:uLnTx/>
                <a:uFillTx/>
                <a:latin typeface="Arial" panose="020B0604020202020204" pitchFamily="34" charset="0"/>
                <a:ea typeface="+mn-ea"/>
                <a:cs typeface="Arial" panose="020B0604020202020204" pitchFamily="34" charset="0"/>
              </a:rPr>
              <a:t>INNOVATOR</a:t>
            </a:r>
            <a:endParaRPr kumimoji="0" lang="en-GB" sz="1100" b="0" i="0" u="none" strike="noStrike" kern="1200" cap="none" spc="0" normalizeH="0" baseline="0" noProof="0">
              <a:ln>
                <a:noFill/>
              </a:ln>
              <a:solidFill>
                <a:srgbClr val="8EAAD7"/>
              </a:solidFill>
              <a:effectLst/>
              <a:uLnTx/>
              <a:uFillTx/>
              <a:latin typeface="Arial" panose="020B0604020202020204" pitchFamily="34" charset="0"/>
              <a:ea typeface="+mn-ea"/>
              <a:cs typeface="Arial" panose="020B0604020202020204" pitchFamily="34" charset="0"/>
            </a:endParaRPr>
          </a:p>
        </p:txBody>
      </p:sp>
      <p:sp>
        <p:nvSpPr>
          <p:cNvPr id="121" name="TextBox 120">
            <a:extLst>
              <a:ext uri="{FF2B5EF4-FFF2-40B4-BE49-F238E27FC236}">
                <a16:creationId xmlns:a16="http://schemas.microsoft.com/office/drawing/2014/main" id="{FC35D9DB-3356-418F-8AC4-90B87B372A01}"/>
              </a:ext>
            </a:extLst>
          </p:cNvPr>
          <p:cNvSpPr txBox="1"/>
          <p:nvPr/>
        </p:nvSpPr>
        <p:spPr>
          <a:xfrm>
            <a:off x="9116039" y="4031515"/>
            <a:ext cx="149895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46294"/>
                </a:solidFill>
                <a:effectLst/>
                <a:uLnTx/>
                <a:uFillTx/>
                <a:latin typeface="Arial" panose="020B0604020202020204" pitchFamily="34" charset="0"/>
                <a:ea typeface="+mn-ea"/>
                <a:cs typeface="Arial" panose="020B0604020202020204" pitchFamily="34" charset="0"/>
              </a:rPr>
              <a:t>ANALYST</a:t>
            </a:r>
            <a:endParaRPr kumimoji="0" lang="en-GB" sz="1100" b="0" i="0" u="none" strike="noStrike" kern="1200" cap="none" spc="0" normalizeH="0" baseline="0" noProof="0">
              <a:ln>
                <a:noFill/>
              </a:ln>
              <a:solidFill>
                <a:srgbClr val="446294"/>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21964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E6E5949-A22B-4E6C-AE07-BB619FF7C80C}"/>
              </a:ext>
            </a:extLst>
          </p:cNvPr>
          <p:cNvPicPr>
            <a:picLocks noChangeAspect="1"/>
          </p:cNvPicPr>
          <p:nvPr/>
        </p:nvPicPr>
        <p:blipFill>
          <a:blip r:embed="rId3"/>
          <a:stretch>
            <a:fillRect/>
          </a:stretch>
        </p:blipFill>
        <p:spPr>
          <a:xfrm>
            <a:off x="4481162" y="506107"/>
            <a:ext cx="7070159" cy="5845786"/>
          </a:xfrm>
          <a:prstGeom prst="rect">
            <a:avLst/>
          </a:prstGeom>
        </p:spPr>
      </p:pic>
      <p:sp>
        <p:nvSpPr>
          <p:cNvPr id="2" name="Title 1">
            <a:extLst>
              <a:ext uri="{FF2B5EF4-FFF2-40B4-BE49-F238E27FC236}">
                <a16:creationId xmlns:a16="http://schemas.microsoft.com/office/drawing/2014/main" id="{70C8B501-3B9B-D4CB-9CC9-D1BDD6BB16A0}"/>
              </a:ext>
            </a:extLst>
          </p:cNvPr>
          <p:cNvSpPr>
            <a:spLocks noGrp="1"/>
          </p:cNvSpPr>
          <p:nvPr>
            <p:ph type="title"/>
          </p:nvPr>
        </p:nvSpPr>
        <p:spPr>
          <a:xfrm>
            <a:off x="1040477" y="2814321"/>
            <a:ext cx="3887123" cy="1012304"/>
          </a:xfrm>
        </p:spPr>
        <p:txBody>
          <a:bodyPr>
            <a:normAutofit fontScale="90000"/>
          </a:bodyPr>
          <a:lstStyle/>
          <a:p>
            <a:r>
              <a:rPr lang="en-GB" dirty="0"/>
              <a:t>Our Group Profile </a:t>
            </a:r>
          </a:p>
        </p:txBody>
      </p:sp>
      <p:sp>
        <p:nvSpPr>
          <p:cNvPr id="4" name="Content Placeholder 3">
            <a:extLst>
              <a:ext uri="{FF2B5EF4-FFF2-40B4-BE49-F238E27FC236}">
                <a16:creationId xmlns:a16="http://schemas.microsoft.com/office/drawing/2014/main" id="{027D0724-B1C7-EE06-4F11-A4B2467CDAB9}"/>
              </a:ext>
            </a:extLst>
          </p:cNvPr>
          <p:cNvSpPr>
            <a:spLocks noGrp="1"/>
          </p:cNvSpPr>
          <p:nvPr>
            <p:ph sz="quarter" idx="13"/>
          </p:nvPr>
        </p:nvSpPr>
        <p:spPr>
          <a:xfrm>
            <a:off x="1040765" y="3826624"/>
            <a:ext cx="3134995" cy="456190"/>
          </a:xfrm>
        </p:spPr>
        <p:txBody>
          <a:bodyPr/>
          <a:lstStyle/>
          <a:p>
            <a:r>
              <a:rPr lang="en-GB" dirty="0"/>
              <a:t>Predictions</a:t>
            </a:r>
          </a:p>
        </p:txBody>
      </p:sp>
    </p:spTree>
    <p:extLst>
      <p:ext uri="{BB962C8B-B14F-4D97-AF65-F5344CB8AC3E}">
        <p14:creationId xmlns:p14="http://schemas.microsoft.com/office/powerpoint/2010/main" val="2377049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301C00-F9AD-684B-9752-40674E06F13B}"/>
              </a:ext>
            </a:extLst>
          </p:cNvPr>
          <p:cNvSpPr>
            <a:spLocks noGrp="1"/>
          </p:cNvSpPr>
          <p:nvPr>
            <p:ph type="title"/>
          </p:nvPr>
        </p:nvSpPr>
        <p:spPr/>
        <p:txBody>
          <a:bodyPr>
            <a:noAutofit/>
          </a:bodyPr>
          <a:lstStyle/>
          <a:p>
            <a:r>
              <a:rPr lang="en-GB" sz="3200" dirty="0"/>
              <a:t>Group Point of View </a:t>
            </a:r>
          </a:p>
        </p:txBody>
      </p:sp>
      <p:sp>
        <p:nvSpPr>
          <p:cNvPr id="14" name="Content Placeholder 13">
            <a:extLst>
              <a:ext uri="{FF2B5EF4-FFF2-40B4-BE49-F238E27FC236}">
                <a16:creationId xmlns:a16="http://schemas.microsoft.com/office/drawing/2014/main" id="{F34EECF6-FC1E-D8E2-7BAB-C3C0D1EF92A1}"/>
              </a:ext>
            </a:extLst>
          </p:cNvPr>
          <p:cNvSpPr txBox="1">
            <a:spLocks noGrp="1"/>
          </p:cNvSpPr>
          <p:nvPr>
            <p:ph idx="1"/>
          </p:nvPr>
        </p:nvSpPr>
        <p:spPr>
          <a:xfrm>
            <a:off x="339437" y="2195165"/>
            <a:ext cx="10515600" cy="3895580"/>
          </a:xfrm>
          <a:prstGeom prst="rect">
            <a:avLst/>
          </a:prstGeom>
          <a:noFill/>
        </p:spPr>
        <p:txBody>
          <a:bodyPr wrap="square" rtlCol="0" anchor="t">
            <a:spAutoFit/>
          </a:bodyPr>
          <a:lstStyle/>
          <a:p>
            <a:pPr marL="0" indent="0">
              <a:buNone/>
            </a:pPr>
            <a:r>
              <a:rPr lang="en-GB" sz="1800" b="1" dirty="0">
                <a:solidFill>
                  <a:schemeClr val="accent2"/>
                </a:solidFill>
                <a:latin typeface="+mj-lt"/>
              </a:rPr>
              <a:t>Consider the following scenario (delete as appropriate): </a:t>
            </a:r>
            <a:endParaRPr lang="en-GB" sz="1800" b="1" dirty="0">
              <a:latin typeface="Arial Nova Light" panose="020B0304020202020204" pitchFamily="34" charset="0"/>
            </a:endParaRPr>
          </a:p>
          <a:p>
            <a:r>
              <a:rPr lang="en-GB" sz="1600" dirty="0">
                <a:ea typeface="Calibri" panose="020F0502020204030204" pitchFamily="34" charset="0"/>
                <a:cs typeface="Segoe UI Semilight" panose="020B0402040204020203" pitchFamily="34" charset="0"/>
              </a:rPr>
              <a:t>You are given a project with an impossible deadline</a:t>
            </a:r>
          </a:p>
          <a:p>
            <a:r>
              <a:rPr lang="en-GB" sz="1600" dirty="0">
                <a:ea typeface="Calibri" panose="020F0502020204030204" pitchFamily="34" charset="0"/>
                <a:cs typeface="Segoe UI Semilight" panose="020B0402040204020203" pitchFamily="34" charset="0"/>
              </a:rPr>
              <a:t>A customer who changes their mind constantly</a:t>
            </a:r>
          </a:p>
          <a:p>
            <a:r>
              <a:rPr lang="en-GB" sz="1600" dirty="0">
                <a:ea typeface="Calibri" panose="020F0502020204030204" pitchFamily="34" charset="0"/>
                <a:cs typeface="Segoe UI Semilight" panose="020B0402040204020203" pitchFamily="34" charset="0"/>
              </a:rPr>
              <a:t>Providing constructive/negative feedback to a team member you are close to</a:t>
            </a:r>
          </a:p>
          <a:p>
            <a:r>
              <a:rPr lang="en-GB" sz="1600" dirty="0">
                <a:ea typeface="Calibri" panose="020F0502020204030204" pitchFamily="34" charset="0"/>
                <a:cs typeface="Segoe UI Semilight" panose="020B0402040204020203" pitchFamily="34" charset="0"/>
              </a:rPr>
              <a:t>People feel afraid to ‘speak up’ within the organisation</a:t>
            </a:r>
          </a:p>
          <a:p>
            <a:r>
              <a:rPr lang="en-GB" sz="1600" dirty="0">
                <a:ea typeface="Calibri" panose="020F0502020204030204" pitchFamily="34" charset="0"/>
                <a:cs typeface="Segoe UI Semilight" panose="020B0402040204020203" pitchFamily="34" charset="0"/>
              </a:rPr>
              <a:t>You need to push back on a decision you believe is wrong</a:t>
            </a:r>
          </a:p>
        </p:txBody>
      </p:sp>
      <p:sp>
        <p:nvSpPr>
          <p:cNvPr id="24" name="Content Placeholder 23">
            <a:extLst>
              <a:ext uri="{FF2B5EF4-FFF2-40B4-BE49-F238E27FC236}">
                <a16:creationId xmlns:a16="http://schemas.microsoft.com/office/drawing/2014/main" id="{E5C43BCB-3105-6850-4230-8F270B6ADEAA}"/>
              </a:ext>
            </a:extLst>
          </p:cNvPr>
          <p:cNvSpPr>
            <a:spLocks noGrp="1"/>
          </p:cNvSpPr>
          <p:nvPr>
            <p:ph sz="quarter" idx="13"/>
          </p:nvPr>
        </p:nvSpPr>
        <p:spPr>
          <a:xfrm>
            <a:off x="339725" y="1154544"/>
            <a:ext cx="8154035" cy="1243216"/>
          </a:xfrm>
        </p:spPr>
        <p:txBody>
          <a:bodyPr>
            <a:normAutofit/>
          </a:bodyPr>
          <a:lstStyle/>
          <a:p>
            <a:r>
              <a:rPr lang="en-GB" dirty="0"/>
              <a:t>In your group, decide on a work role for either a most or least preferred style </a:t>
            </a:r>
          </a:p>
        </p:txBody>
      </p:sp>
      <p:sp>
        <p:nvSpPr>
          <p:cNvPr id="21" name="Graphic 34">
            <a:extLst>
              <a:ext uri="{FF2B5EF4-FFF2-40B4-BE49-F238E27FC236}">
                <a16:creationId xmlns:a16="http://schemas.microsoft.com/office/drawing/2014/main" id="{840A49DE-46DB-77AC-89D9-03266456B5D1}"/>
              </a:ext>
            </a:extLst>
          </p:cNvPr>
          <p:cNvSpPr/>
          <p:nvPr/>
        </p:nvSpPr>
        <p:spPr>
          <a:xfrm>
            <a:off x="8611443" y="1477886"/>
            <a:ext cx="2570080" cy="2761316"/>
          </a:xfrm>
          <a:custGeom>
            <a:avLst/>
            <a:gdLst>
              <a:gd name="connsiteX0" fmla="*/ 0 w 536352"/>
              <a:gd name="connsiteY0" fmla="*/ 131540 h 576262"/>
              <a:gd name="connsiteX1" fmla="*/ 0 w 536352"/>
              <a:gd name="connsiteY1" fmla="*/ 576263 h 576262"/>
              <a:gd name="connsiteX2" fmla="*/ 536353 w 536352"/>
              <a:gd name="connsiteY2" fmla="*/ 576263 h 576262"/>
              <a:gd name="connsiteX3" fmla="*/ 536353 w 536352"/>
              <a:gd name="connsiteY3" fmla="*/ 0 h 576262"/>
              <a:gd name="connsiteX4" fmla="*/ 0 w 536352"/>
              <a:gd name="connsiteY4" fmla="*/ 131540 h 57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352" h="576262">
                <a:moveTo>
                  <a:pt x="0" y="131540"/>
                </a:moveTo>
                <a:lnTo>
                  <a:pt x="0" y="576263"/>
                </a:lnTo>
                <a:lnTo>
                  <a:pt x="536353" y="576263"/>
                </a:lnTo>
                <a:lnTo>
                  <a:pt x="536353" y="0"/>
                </a:lnTo>
                <a:lnTo>
                  <a:pt x="0" y="131540"/>
                </a:lnTo>
                <a:close/>
              </a:path>
            </a:pathLst>
          </a:custGeom>
          <a:solidFill>
            <a:schemeClr val="accent1"/>
          </a:solidFill>
          <a:ln w="9525" cap="flat">
            <a:noFill/>
            <a:prstDash val="solid"/>
            <a:miter/>
          </a:ln>
        </p:spPr>
        <p:txBody>
          <a:bodyPr rtlCol="0" anchor="ctr"/>
          <a:lstStyle/>
          <a:p>
            <a:endParaRPr lang="en-GB"/>
          </a:p>
        </p:txBody>
      </p:sp>
      <p:sp>
        <p:nvSpPr>
          <p:cNvPr id="23" name="TextBox 22">
            <a:extLst>
              <a:ext uri="{FF2B5EF4-FFF2-40B4-BE49-F238E27FC236}">
                <a16:creationId xmlns:a16="http://schemas.microsoft.com/office/drawing/2014/main" id="{342DEF5F-C92D-0BCF-4C63-AC714A4D60D7}"/>
              </a:ext>
            </a:extLst>
          </p:cNvPr>
          <p:cNvSpPr txBox="1"/>
          <p:nvPr/>
        </p:nvSpPr>
        <p:spPr>
          <a:xfrm>
            <a:off x="8890104" y="2551090"/>
            <a:ext cx="2012756" cy="1200329"/>
          </a:xfrm>
          <a:prstGeom prst="rect">
            <a:avLst/>
          </a:prstGeom>
          <a:noFill/>
        </p:spPr>
        <p:txBody>
          <a:bodyPr wrap="square" rtlCol="0">
            <a:spAutoFit/>
          </a:bodyPr>
          <a:lstStyle/>
          <a:p>
            <a:pPr algn="ctr"/>
            <a:r>
              <a:rPr lang="en-GB" dirty="0">
                <a:solidFill>
                  <a:schemeClr val="tx2"/>
                </a:solidFill>
              </a:rPr>
              <a:t>How might different work roles react to this difficult situation?</a:t>
            </a:r>
          </a:p>
        </p:txBody>
      </p:sp>
      <p:grpSp>
        <p:nvGrpSpPr>
          <p:cNvPr id="25" name="Group 24">
            <a:extLst>
              <a:ext uri="{FF2B5EF4-FFF2-40B4-BE49-F238E27FC236}">
                <a16:creationId xmlns:a16="http://schemas.microsoft.com/office/drawing/2014/main" id="{7F908C1B-95B9-8F6A-DF8D-CEE0FA2DDCD7}"/>
              </a:ext>
            </a:extLst>
          </p:cNvPr>
          <p:cNvGrpSpPr/>
          <p:nvPr/>
        </p:nvGrpSpPr>
        <p:grpSpPr>
          <a:xfrm>
            <a:off x="339437" y="4651513"/>
            <a:ext cx="10842085" cy="2037225"/>
            <a:chOff x="339437" y="4651513"/>
            <a:chExt cx="10842085" cy="2037225"/>
          </a:xfrm>
        </p:grpSpPr>
        <p:sp>
          <p:nvSpPr>
            <p:cNvPr id="6" name="Rectangle: Diagonal Corners Rounded 5">
              <a:extLst>
                <a:ext uri="{FF2B5EF4-FFF2-40B4-BE49-F238E27FC236}">
                  <a16:creationId xmlns:a16="http://schemas.microsoft.com/office/drawing/2014/main" id="{9BE59B9F-54F9-5F11-770C-7026837AB07C}"/>
                </a:ext>
              </a:extLst>
            </p:cNvPr>
            <p:cNvSpPr/>
            <p:nvPr/>
          </p:nvSpPr>
          <p:spPr>
            <a:xfrm>
              <a:off x="339437" y="4651513"/>
              <a:ext cx="10842085" cy="2037225"/>
            </a:xfrm>
            <a:prstGeom prst="round2DiagRect">
              <a:avLst>
                <a:gd name="adj1" fmla="val 0"/>
                <a:gd name="adj2" fmla="val 608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33A83EEE-2E31-A6CF-5052-CC47D6700AF3}"/>
                </a:ext>
              </a:extLst>
            </p:cNvPr>
            <p:cNvSpPr txBox="1"/>
            <p:nvPr/>
          </p:nvSpPr>
          <p:spPr>
            <a:xfrm>
              <a:off x="551834" y="4776080"/>
              <a:ext cx="2948473" cy="369332"/>
            </a:xfrm>
            <a:prstGeom prst="rect">
              <a:avLst/>
            </a:prstGeom>
            <a:noFill/>
          </p:spPr>
          <p:txBody>
            <a:bodyPr wrap="square" rtlCol="0">
              <a:spAutoFit/>
            </a:bodyPr>
            <a:lstStyle/>
            <a:p>
              <a:r>
                <a:rPr lang="en-GB" b="1" dirty="0">
                  <a:solidFill>
                    <a:schemeClr val="accent1"/>
                  </a:solidFill>
                  <a:latin typeface="+mj-lt"/>
                </a:rPr>
                <a:t>Discuss</a:t>
              </a:r>
            </a:p>
          </p:txBody>
        </p:sp>
        <p:sp>
          <p:nvSpPr>
            <p:cNvPr id="8" name="TextBox 7">
              <a:extLst>
                <a:ext uri="{FF2B5EF4-FFF2-40B4-BE49-F238E27FC236}">
                  <a16:creationId xmlns:a16="http://schemas.microsoft.com/office/drawing/2014/main" id="{743F67F0-1A0E-8E20-565F-CE1DED72EB0C}"/>
                </a:ext>
              </a:extLst>
            </p:cNvPr>
            <p:cNvSpPr txBox="1"/>
            <p:nvPr/>
          </p:nvSpPr>
          <p:spPr>
            <a:xfrm>
              <a:off x="551835" y="5608246"/>
              <a:ext cx="2012756" cy="738664"/>
            </a:xfrm>
            <a:prstGeom prst="rect">
              <a:avLst/>
            </a:prstGeom>
            <a:noFill/>
          </p:spPr>
          <p:txBody>
            <a:bodyPr wrap="square" rtlCol="0">
              <a:spAutoFit/>
            </a:bodyPr>
            <a:lstStyle/>
            <a:p>
              <a:r>
                <a:rPr lang="en-GB" sz="1400" dirty="0">
                  <a:solidFill>
                    <a:schemeClr val="bg1"/>
                  </a:solidFill>
                </a:rPr>
                <a:t>What might be their initial reaction to the situation/problem? </a:t>
              </a:r>
            </a:p>
          </p:txBody>
        </p:sp>
        <p:grpSp>
          <p:nvGrpSpPr>
            <p:cNvPr id="9" name="Group 8">
              <a:extLst>
                <a:ext uri="{FF2B5EF4-FFF2-40B4-BE49-F238E27FC236}">
                  <a16:creationId xmlns:a16="http://schemas.microsoft.com/office/drawing/2014/main" id="{F1B8F674-54FE-32CE-3CD0-65E142A55FE3}"/>
                </a:ext>
              </a:extLst>
            </p:cNvPr>
            <p:cNvGrpSpPr/>
            <p:nvPr/>
          </p:nvGrpSpPr>
          <p:grpSpPr>
            <a:xfrm>
              <a:off x="677495" y="5230095"/>
              <a:ext cx="338395" cy="338395"/>
              <a:chOff x="1271587" y="3157537"/>
              <a:chExt cx="541782" cy="541782"/>
            </a:xfrm>
            <a:solidFill>
              <a:schemeClr val="accent1"/>
            </a:solidFill>
          </p:grpSpPr>
          <p:sp>
            <p:nvSpPr>
              <p:cNvPr id="10" name="Freeform: Shape 9">
                <a:extLst>
                  <a:ext uri="{FF2B5EF4-FFF2-40B4-BE49-F238E27FC236}">
                    <a16:creationId xmlns:a16="http://schemas.microsoft.com/office/drawing/2014/main" id="{052CEF24-F46B-5DB2-F127-64F6C794256A}"/>
                  </a:ext>
                </a:extLst>
              </p:cNvPr>
              <p:cNvSpPr/>
              <p:nvPr/>
            </p:nvSpPr>
            <p:spPr>
              <a:xfrm>
                <a:off x="1271587"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733" y="47625"/>
                      <a:pt x="47625" y="147733"/>
                      <a:pt x="47625" y="270891"/>
                    </a:cubicBezTo>
                    <a:cubicBezTo>
                      <a:pt x="47625" y="394049"/>
                      <a:pt x="147733" y="494157"/>
                      <a:pt x="270891" y="494157"/>
                    </a:cubicBezTo>
                    <a:cubicBezTo>
                      <a:pt x="394049" y="494157"/>
                      <a:pt x="494157" y="394049"/>
                      <a:pt x="494157" y="270891"/>
                    </a:cubicBezTo>
                    <a:cubicBezTo>
                      <a:pt x="494157" y="147733"/>
                      <a:pt x="393954" y="47625"/>
                      <a:pt x="270891" y="47625"/>
                    </a:cubicBezTo>
                    <a:close/>
                  </a:path>
                </a:pathLst>
              </a:custGeom>
              <a:grp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5C0134A-017E-88FD-992B-56C38487C4EC}"/>
                  </a:ext>
                </a:extLst>
              </p:cNvPr>
              <p:cNvSpPr/>
              <p:nvPr/>
            </p:nvSpPr>
            <p:spPr>
              <a:xfrm>
                <a:off x="1487614" y="3318985"/>
                <a:ext cx="86296" cy="207359"/>
              </a:xfrm>
              <a:custGeom>
                <a:avLst/>
                <a:gdLst>
                  <a:gd name="connsiteX0" fmla="*/ 41434 w 86296"/>
                  <a:gd name="connsiteY0" fmla="*/ 56959 h 207359"/>
                  <a:gd name="connsiteX1" fmla="*/ 0 w 86296"/>
                  <a:gd name="connsiteY1" fmla="*/ 71914 h 207359"/>
                  <a:gd name="connsiteX2" fmla="*/ 0 w 86296"/>
                  <a:gd name="connsiteY2" fmla="*/ 31337 h 207359"/>
                  <a:gd name="connsiteX3" fmla="*/ 86296 w 86296"/>
                  <a:gd name="connsiteY3" fmla="*/ 0 h 207359"/>
                  <a:gd name="connsiteX4" fmla="*/ 86296 w 86296"/>
                  <a:gd name="connsiteY4" fmla="*/ 207359 h 207359"/>
                  <a:gd name="connsiteX5" fmla="*/ 41434 w 86296"/>
                  <a:gd name="connsiteY5" fmla="*/ 207359 h 207359"/>
                  <a:gd name="connsiteX6" fmla="*/ 41434 w 86296"/>
                  <a:gd name="connsiteY6" fmla="*/ 56959 h 2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296" h="207359">
                    <a:moveTo>
                      <a:pt x="41434" y="56959"/>
                    </a:moveTo>
                    <a:lnTo>
                      <a:pt x="0" y="71914"/>
                    </a:lnTo>
                    <a:lnTo>
                      <a:pt x="0" y="31337"/>
                    </a:lnTo>
                    <a:lnTo>
                      <a:pt x="86296" y="0"/>
                    </a:lnTo>
                    <a:lnTo>
                      <a:pt x="86296" y="207359"/>
                    </a:lnTo>
                    <a:lnTo>
                      <a:pt x="41434" y="207359"/>
                    </a:lnTo>
                    <a:lnTo>
                      <a:pt x="41434" y="56959"/>
                    </a:lnTo>
                    <a:close/>
                  </a:path>
                </a:pathLst>
              </a:custGeom>
              <a:grpFill/>
              <a:ln w="9525" cap="flat">
                <a:noFill/>
                <a:prstDash val="solid"/>
                <a:miter/>
              </a:ln>
            </p:spPr>
            <p:txBody>
              <a:bodyPr rtlCol="0" anchor="ctr"/>
              <a:lstStyle/>
              <a:p>
                <a:endParaRPr lang="en-GB"/>
              </a:p>
            </p:txBody>
          </p:sp>
        </p:grpSp>
        <p:grpSp>
          <p:nvGrpSpPr>
            <p:cNvPr id="12" name="Group 11">
              <a:extLst>
                <a:ext uri="{FF2B5EF4-FFF2-40B4-BE49-F238E27FC236}">
                  <a16:creationId xmlns:a16="http://schemas.microsoft.com/office/drawing/2014/main" id="{3C293F8F-96DB-341E-EE02-11E1EFF46B63}"/>
                </a:ext>
              </a:extLst>
            </p:cNvPr>
            <p:cNvGrpSpPr/>
            <p:nvPr/>
          </p:nvGrpSpPr>
          <p:grpSpPr>
            <a:xfrm>
              <a:off x="2822308" y="5246089"/>
              <a:ext cx="338395" cy="338395"/>
              <a:chOff x="2298667" y="3157537"/>
              <a:chExt cx="541782" cy="541782"/>
            </a:xfrm>
            <a:solidFill>
              <a:schemeClr val="accent1"/>
            </a:solidFill>
          </p:grpSpPr>
          <p:sp>
            <p:nvSpPr>
              <p:cNvPr id="13" name="Freeform: Shape 12">
                <a:extLst>
                  <a:ext uri="{FF2B5EF4-FFF2-40B4-BE49-F238E27FC236}">
                    <a16:creationId xmlns:a16="http://schemas.microsoft.com/office/drawing/2014/main" id="{525453D1-6F51-98F2-7E80-946B9AB69B8F}"/>
                  </a:ext>
                </a:extLst>
              </p:cNvPr>
              <p:cNvSpPr/>
              <p:nvPr/>
            </p:nvSpPr>
            <p:spPr>
              <a:xfrm>
                <a:off x="2298667"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444" y="0"/>
                      <a:pt x="270891" y="0"/>
                    </a:cubicBezTo>
                    <a:cubicBezTo>
                      <a:pt x="420338"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5C6169-3BD1-1274-C763-34983D9F4B40}"/>
                  </a:ext>
                </a:extLst>
              </p:cNvPr>
              <p:cNvSpPr/>
              <p:nvPr/>
            </p:nvSpPr>
            <p:spPr>
              <a:xfrm>
                <a:off x="2486786" y="3318890"/>
                <a:ext cx="145541" cy="207359"/>
              </a:xfrm>
              <a:custGeom>
                <a:avLst/>
                <a:gdLst>
                  <a:gd name="connsiteX0" fmla="*/ 62484 w 145541"/>
                  <a:gd name="connsiteY0" fmla="*/ 124396 h 207359"/>
                  <a:gd name="connsiteX1" fmla="*/ 92964 w 145541"/>
                  <a:gd name="connsiteY1" fmla="*/ 66865 h 207359"/>
                  <a:gd name="connsiteX2" fmla="*/ 62484 w 145541"/>
                  <a:gd name="connsiteY2" fmla="*/ 40100 h 207359"/>
                  <a:gd name="connsiteX3" fmla="*/ 14764 w 145541"/>
                  <a:gd name="connsiteY3" fmla="*/ 58388 h 207359"/>
                  <a:gd name="connsiteX4" fmla="*/ 14764 w 145541"/>
                  <a:gd name="connsiteY4" fmla="*/ 16383 h 207359"/>
                  <a:gd name="connsiteX5" fmla="*/ 66675 w 145541"/>
                  <a:gd name="connsiteY5" fmla="*/ 0 h 207359"/>
                  <a:gd name="connsiteX6" fmla="*/ 138303 w 145541"/>
                  <a:gd name="connsiteY6" fmla="*/ 62865 h 207359"/>
                  <a:gd name="connsiteX7" fmla="*/ 106108 w 145541"/>
                  <a:gd name="connsiteY7" fmla="*/ 135065 h 207359"/>
                  <a:gd name="connsiteX8" fmla="*/ 81534 w 145541"/>
                  <a:gd name="connsiteY8" fmla="*/ 167545 h 207359"/>
                  <a:gd name="connsiteX9" fmla="*/ 81820 w 145541"/>
                  <a:gd name="connsiteY9" fmla="*/ 168116 h 207359"/>
                  <a:gd name="connsiteX10" fmla="*/ 145542 w 145541"/>
                  <a:gd name="connsiteY10" fmla="*/ 168116 h 207359"/>
                  <a:gd name="connsiteX11" fmla="*/ 145542 w 145541"/>
                  <a:gd name="connsiteY11" fmla="*/ 207359 h 207359"/>
                  <a:gd name="connsiteX12" fmla="*/ 286 w 145541"/>
                  <a:gd name="connsiteY12" fmla="*/ 207359 h 207359"/>
                  <a:gd name="connsiteX13" fmla="*/ 0 w 145541"/>
                  <a:gd name="connsiteY13" fmla="*/ 206788 h 207359"/>
                  <a:gd name="connsiteX14" fmla="*/ 62389 w 145541"/>
                  <a:gd name="connsiteY14" fmla="*/ 124396 h 2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541" h="207359">
                    <a:moveTo>
                      <a:pt x="62484" y="124396"/>
                    </a:moveTo>
                    <a:cubicBezTo>
                      <a:pt x="82772" y="97345"/>
                      <a:pt x="92964" y="82391"/>
                      <a:pt x="92964" y="66865"/>
                    </a:cubicBezTo>
                    <a:cubicBezTo>
                      <a:pt x="92964" y="49625"/>
                      <a:pt x="80581" y="40100"/>
                      <a:pt x="62484" y="40100"/>
                    </a:cubicBezTo>
                    <a:cubicBezTo>
                      <a:pt x="47816" y="40100"/>
                      <a:pt x="30004" y="46577"/>
                      <a:pt x="14764" y="58388"/>
                    </a:cubicBezTo>
                    <a:lnTo>
                      <a:pt x="14764" y="16383"/>
                    </a:lnTo>
                    <a:cubicBezTo>
                      <a:pt x="26575" y="7906"/>
                      <a:pt x="43815" y="0"/>
                      <a:pt x="66675" y="0"/>
                    </a:cubicBezTo>
                    <a:cubicBezTo>
                      <a:pt x="107061" y="0"/>
                      <a:pt x="138303" y="24575"/>
                      <a:pt x="138303" y="62865"/>
                    </a:cubicBezTo>
                    <a:cubicBezTo>
                      <a:pt x="138303" y="85725"/>
                      <a:pt x="127254" y="106870"/>
                      <a:pt x="106108" y="135065"/>
                    </a:cubicBezTo>
                    <a:lnTo>
                      <a:pt x="81534" y="167545"/>
                    </a:lnTo>
                    <a:lnTo>
                      <a:pt x="81820" y="168116"/>
                    </a:lnTo>
                    <a:lnTo>
                      <a:pt x="145542" y="168116"/>
                    </a:lnTo>
                    <a:lnTo>
                      <a:pt x="145542" y="207359"/>
                    </a:lnTo>
                    <a:lnTo>
                      <a:pt x="286" y="207359"/>
                    </a:lnTo>
                    <a:lnTo>
                      <a:pt x="0" y="206788"/>
                    </a:lnTo>
                    <a:lnTo>
                      <a:pt x="62389" y="124396"/>
                    </a:lnTo>
                    <a:close/>
                  </a:path>
                </a:pathLst>
              </a:custGeom>
              <a:grpFill/>
              <a:ln w="9525" cap="flat">
                <a:noFill/>
                <a:prstDash val="solid"/>
                <a:miter/>
              </a:ln>
            </p:spPr>
            <p:txBody>
              <a:bodyPr rtlCol="0" anchor="ctr"/>
              <a:lstStyle/>
              <a:p>
                <a:endParaRPr lang="en-GB"/>
              </a:p>
            </p:txBody>
          </p:sp>
        </p:grpSp>
        <p:grpSp>
          <p:nvGrpSpPr>
            <p:cNvPr id="16" name="Group 15">
              <a:extLst>
                <a:ext uri="{FF2B5EF4-FFF2-40B4-BE49-F238E27FC236}">
                  <a16:creationId xmlns:a16="http://schemas.microsoft.com/office/drawing/2014/main" id="{63228D87-7746-673C-1CFD-48DA51849D5C}"/>
                </a:ext>
              </a:extLst>
            </p:cNvPr>
            <p:cNvGrpSpPr/>
            <p:nvPr/>
          </p:nvGrpSpPr>
          <p:grpSpPr>
            <a:xfrm>
              <a:off x="5484109" y="5226250"/>
              <a:ext cx="338395" cy="338395"/>
              <a:chOff x="3325653" y="3157537"/>
              <a:chExt cx="541782" cy="541782"/>
            </a:xfrm>
            <a:solidFill>
              <a:schemeClr val="accent1"/>
            </a:solidFill>
          </p:grpSpPr>
          <p:sp>
            <p:nvSpPr>
              <p:cNvPr id="17" name="Freeform: Shape 16">
                <a:extLst>
                  <a:ext uri="{FF2B5EF4-FFF2-40B4-BE49-F238E27FC236}">
                    <a16:creationId xmlns:a16="http://schemas.microsoft.com/office/drawing/2014/main" id="{37298A50-024E-34DE-CFF3-49C08E4AE857}"/>
                  </a:ext>
                </a:extLst>
              </p:cNvPr>
              <p:cNvSpPr/>
              <p:nvPr/>
            </p:nvSpPr>
            <p:spPr>
              <a:xfrm>
                <a:off x="3325653" y="3157537"/>
                <a:ext cx="541782" cy="541782"/>
              </a:xfrm>
              <a:custGeom>
                <a:avLst/>
                <a:gdLst>
                  <a:gd name="connsiteX0" fmla="*/ 270891 w 541782"/>
                  <a:gd name="connsiteY0" fmla="*/ 541782 h 541782"/>
                  <a:gd name="connsiteX1" fmla="*/ 0 w 541782"/>
                  <a:gd name="connsiteY1" fmla="*/ 270891 h 541782"/>
                  <a:gd name="connsiteX2" fmla="*/ 270891 w 541782"/>
                  <a:gd name="connsiteY2" fmla="*/ 0 h 541782"/>
                  <a:gd name="connsiteX3" fmla="*/ 541782 w 541782"/>
                  <a:gd name="connsiteY3" fmla="*/ 270891 h 541782"/>
                  <a:gd name="connsiteX4" fmla="*/ 270891 w 541782"/>
                  <a:gd name="connsiteY4" fmla="*/ 541782 h 541782"/>
                  <a:gd name="connsiteX5" fmla="*/ 270891 w 541782"/>
                  <a:gd name="connsiteY5" fmla="*/ 47625 h 541782"/>
                  <a:gd name="connsiteX6" fmla="*/ 47625 w 541782"/>
                  <a:gd name="connsiteY6" fmla="*/ 270891 h 541782"/>
                  <a:gd name="connsiteX7" fmla="*/ 270891 w 541782"/>
                  <a:gd name="connsiteY7" fmla="*/ 494157 h 541782"/>
                  <a:gd name="connsiteX8" fmla="*/ 494157 w 541782"/>
                  <a:gd name="connsiteY8" fmla="*/ 270891 h 541782"/>
                  <a:gd name="connsiteX9" fmla="*/ 270891 w 541782"/>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2"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01325F-DD7B-8849-388B-C122525297B1}"/>
                  </a:ext>
                </a:extLst>
              </p:cNvPr>
              <p:cNvSpPr/>
              <p:nvPr/>
            </p:nvSpPr>
            <p:spPr>
              <a:xfrm>
                <a:off x="3524440" y="3318795"/>
                <a:ext cx="133445" cy="210407"/>
              </a:xfrm>
              <a:custGeom>
                <a:avLst/>
                <a:gdLst>
                  <a:gd name="connsiteX0" fmla="*/ 0 w 133445"/>
                  <a:gd name="connsiteY0" fmla="*/ 151638 h 210407"/>
                  <a:gd name="connsiteX1" fmla="*/ 56674 w 133445"/>
                  <a:gd name="connsiteY1" fmla="*/ 171069 h 210407"/>
                  <a:gd name="connsiteX2" fmla="*/ 88583 w 133445"/>
                  <a:gd name="connsiteY2" fmla="*/ 146495 h 210407"/>
                  <a:gd name="connsiteX3" fmla="*/ 53340 w 133445"/>
                  <a:gd name="connsiteY3" fmla="*/ 122492 h 210407"/>
                  <a:gd name="connsiteX4" fmla="*/ 33052 w 133445"/>
                  <a:gd name="connsiteY4" fmla="*/ 122492 h 210407"/>
                  <a:gd name="connsiteX5" fmla="*/ 33052 w 133445"/>
                  <a:gd name="connsiteY5" fmla="*/ 88678 h 210407"/>
                  <a:gd name="connsiteX6" fmla="*/ 52197 w 133445"/>
                  <a:gd name="connsiteY6" fmla="*/ 88678 h 210407"/>
                  <a:gd name="connsiteX7" fmla="*/ 84677 w 133445"/>
                  <a:gd name="connsiteY7" fmla="*/ 64103 h 210407"/>
                  <a:gd name="connsiteX8" fmla="*/ 54197 w 133445"/>
                  <a:gd name="connsiteY8" fmla="*/ 39529 h 210407"/>
                  <a:gd name="connsiteX9" fmla="*/ 12192 w 133445"/>
                  <a:gd name="connsiteY9" fmla="*/ 51340 h 210407"/>
                  <a:gd name="connsiteX10" fmla="*/ 12192 w 133445"/>
                  <a:gd name="connsiteY10" fmla="*/ 11240 h 210407"/>
                  <a:gd name="connsiteX11" fmla="*/ 57626 w 133445"/>
                  <a:gd name="connsiteY11" fmla="*/ 0 h 210407"/>
                  <a:gd name="connsiteX12" fmla="*/ 129540 w 133445"/>
                  <a:gd name="connsiteY12" fmla="*/ 56674 h 210407"/>
                  <a:gd name="connsiteX13" fmla="*/ 99346 w 133445"/>
                  <a:gd name="connsiteY13" fmla="*/ 100965 h 210407"/>
                  <a:gd name="connsiteX14" fmla="*/ 99346 w 133445"/>
                  <a:gd name="connsiteY14" fmla="*/ 101537 h 210407"/>
                  <a:gd name="connsiteX15" fmla="*/ 133445 w 133445"/>
                  <a:gd name="connsiteY15" fmla="*/ 149733 h 210407"/>
                  <a:gd name="connsiteX16" fmla="*/ 58960 w 133445"/>
                  <a:gd name="connsiteY16" fmla="*/ 210407 h 210407"/>
                  <a:gd name="connsiteX17" fmla="*/ 0 w 133445"/>
                  <a:gd name="connsiteY17" fmla="*/ 194596 h 210407"/>
                  <a:gd name="connsiteX18" fmla="*/ 0 w 133445"/>
                  <a:gd name="connsiteY18" fmla="*/ 151448 h 21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445" h="210407">
                    <a:moveTo>
                      <a:pt x="0" y="151638"/>
                    </a:moveTo>
                    <a:cubicBezTo>
                      <a:pt x="18859" y="163163"/>
                      <a:pt x="38386" y="171069"/>
                      <a:pt x="56674" y="171069"/>
                    </a:cubicBezTo>
                    <a:cubicBezTo>
                      <a:pt x="74962" y="171069"/>
                      <a:pt x="88583" y="162020"/>
                      <a:pt x="88583" y="146495"/>
                    </a:cubicBezTo>
                    <a:cubicBezTo>
                      <a:pt x="88583" y="131826"/>
                      <a:pt x="77533" y="122492"/>
                      <a:pt x="53340" y="122492"/>
                    </a:cubicBezTo>
                    <a:lnTo>
                      <a:pt x="33052" y="122492"/>
                    </a:lnTo>
                    <a:lnTo>
                      <a:pt x="33052" y="88678"/>
                    </a:lnTo>
                    <a:lnTo>
                      <a:pt x="52197" y="88678"/>
                    </a:lnTo>
                    <a:cubicBezTo>
                      <a:pt x="74200" y="88678"/>
                      <a:pt x="84677" y="78486"/>
                      <a:pt x="84677" y="64103"/>
                    </a:cubicBezTo>
                    <a:cubicBezTo>
                      <a:pt x="84677" y="48578"/>
                      <a:pt x="72580" y="39529"/>
                      <a:pt x="54197" y="39529"/>
                    </a:cubicBezTo>
                    <a:cubicBezTo>
                      <a:pt x="40100" y="39529"/>
                      <a:pt x="24003" y="44863"/>
                      <a:pt x="12192" y="51340"/>
                    </a:cubicBezTo>
                    <a:lnTo>
                      <a:pt x="12192" y="11240"/>
                    </a:lnTo>
                    <a:cubicBezTo>
                      <a:pt x="24289" y="3905"/>
                      <a:pt x="40672" y="0"/>
                      <a:pt x="57626" y="0"/>
                    </a:cubicBezTo>
                    <a:cubicBezTo>
                      <a:pt x="99060" y="0"/>
                      <a:pt x="129540" y="24289"/>
                      <a:pt x="129540" y="56674"/>
                    </a:cubicBezTo>
                    <a:cubicBezTo>
                      <a:pt x="129540" y="76676"/>
                      <a:pt x="118015" y="93917"/>
                      <a:pt x="99346" y="100965"/>
                    </a:cubicBezTo>
                    <a:lnTo>
                      <a:pt x="99346" y="101537"/>
                    </a:lnTo>
                    <a:cubicBezTo>
                      <a:pt x="122206" y="109442"/>
                      <a:pt x="133445" y="128588"/>
                      <a:pt x="133445" y="149733"/>
                    </a:cubicBezTo>
                    <a:cubicBezTo>
                      <a:pt x="133445" y="185833"/>
                      <a:pt x="100393" y="210407"/>
                      <a:pt x="58960" y="210407"/>
                    </a:cubicBezTo>
                    <a:cubicBezTo>
                      <a:pt x="36957" y="210407"/>
                      <a:pt x="14097" y="204216"/>
                      <a:pt x="0" y="194596"/>
                    </a:cubicBezTo>
                    <a:lnTo>
                      <a:pt x="0" y="151448"/>
                    </a:lnTo>
                    <a:close/>
                  </a:path>
                </a:pathLst>
              </a:custGeom>
              <a:grpFill/>
              <a:ln w="9525" cap="flat">
                <a:noFill/>
                <a:prstDash val="solid"/>
                <a:miter/>
              </a:ln>
            </p:spPr>
            <p:txBody>
              <a:bodyPr rtlCol="0" anchor="ctr"/>
              <a:lstStyle/>
              <a:p>
                <a:endParaRPr lang="en-GB"/>
              </a:p>
            </p:txBody>
          </p:sp>
        </p:grpSp>
        <p:sp>
          <p:nvSpPr>
            <p:cNvPr id="19" name="TextBox 18">
              <a:extLst>
                <a:ext uri="{FF2B5EF4-FFF2-40B4-BE49-F238E27FC236}">
                  <a16:creationId xmlns:a16="http://schemas.microsoft.com/office/drawing/2014/main" id="{8B4AD773-5B93-E84B-F403-B6CA11086BDF}"/>
                </a:ext>
              </a:extLst>
            </p:cNvPr>
            <p:cNvSpPr txBox="1"/>
            <p:nvPr/>
          </p:nvSpPr>
          <p:spPr>
            <a:xfrm>
              <a:off x="2776988" y="5608246"/>
              <a:ext cx="2361541" cy="307777"/>
            </a:xfrm>
            <a:prstGeom prst="rect">
              <a:avLst/>
            </a:prstGeom>
            <a:noFill/>
          </p:spPr>
          <p:txBody>
            <a:bodyPr wrap="square" rtlCol="0">
              <a:spAutoFit/>
            </a:bodyPr>
            <a:lstStyle/>
            <a:p>
              <a:r>
                <a:rPr lang="en-GB" sz="1400" dirty="0">
                  <a:solidFill>
                    <a:schemeClr val="bg1"/>
                  </a:solidFill>
                </a:rPr>
                <a:t>What might they do well?</a:t>
              </a:r>
            </a:p>
          </p:txBody>
        </p:sp>
        <p:sp>
          <p:nvSpPr>
            <p:cNvPr id="20" name="TextBox 19">
              <a:extLst>
                <a:ext uri="{FF2B5EF4-FFF2-40B4-BE49-F238E27FC236}">
                  <a16:creationId xmlns:a16="http://schemas.microsoft.com/office/drawing/2014/main" id="{407BB727-B94D-CB82-15A8-E44137C647C5}"/>
                </a:ext>
              </a:extLst>
            </p:cNvPr>
            <p:cNvSpPr txBox="1"/>
            <p:nvPr/>
          </p:nvSpPr>
          <p:spPr>
            <a:xfrm>
              <a:off x="5398457" y="5608246"/>
              <a:ext cx="2494982" cy="523220"/>
            </a:xfrm>
            <a:prstGeom prst="rect">
              <a:avLst/>
            </a:prstGeom>
            <a:noFill/>
          </p:spPr>
          <p:txBody>
            <a:bodyPr wrap="square" rtlCol="0">
              <a:spAutoFit/>
            </a:bodyPr>
            <a:lstStyle/>
            <a:p>
              <a:r>
                <a:rPr lang="en-GB" sz="1400" dirty="0">
                  <a:solidFill>
                    <a:schemeClr val="bg1"/>
                  </a:solidFill>
                </a:rPr>
                <a:t>What might they do less effectively?</a:t>
              </a:r>
            </a:p>
          </p:txBody>
        </p:sp>
        <p:grpSp>
          <p:nvGrpSpPr>
            <p:cNvPr id="2" name="Group 1">
              <a:extLst>
                <a:ext uri="{FF2B5EF4-FFF2-40B4-BE49-F238E27FC236}">
                  <a16:creationId xmlns:a16="http://schemas.microsoft.com/office/drawing/2014/main" id="{C3C9167C-33B8-73FE-E8CB-DA822F596253}"/>
                </a:ext>
              </a:extLst>
            </p:cNvPr>
            <p:cNvGrpSpPr/>
            <p:nvPr/>
          </p:nvGrpSpPr>
          <p:grpSpPr>
            <a:xfrm>
              <a:off x="7781709" y="5228928"/>
              <a:ext cx="338395" cy="338396"/>
              <a:chOff x="4352734" y="3157537"/>
              <a:chExt cx="541781" cy="541782"/>
            </a:xfrm>
            <a:solidFill>
              <a:schemeClr val="accent1"/>
            </a:solidFill>
          </p:grpSpPr>
          <p:sp>
            <p:nvSpPr>
              <p:cNvPr id="4" name="Freeform: Shape 3">
                <a:extLst>
                  <a:ext uri="{FF2B5EF4-FFF2-40B4-BE49-F238E27FC236}">
                    <a16:creationId xmlns:a16="http://schemas.microsoft.com/office/drawing/2014/main" id="{A52FAA2E-CEAD-FB9B-646F-9925E2F19C42}"/>
                  </a:ext>
                </a:extLst>
              </p:cNvPr>
              <p:cNvSpPr/>
              <p:nvPr/>
            </p:nvSpPr>
            <p:spPr>
              <a:xfrm>
                <a:off x="4352734" y="3157537"/>
                <a:ext cx="541781" cy="541782"/>
              </a:xfrm>
              <a:custGeom>
                <a:avLst/>
                <a:gdLst>
                  <a:gd name="connsiteX0" fmla="*/ 270891 w 541781"/>
                  <a:gd name="connsiteY0" fmla="*/ 541782 h 541782"/>
                  <a:gd name="connsiteX1" fmla="*/ 0 w 541781"/>
                  <a:gd name="connsiteY1" fmla="*/ 270891 h 541782"/>
                  <a:gd name="connsiteX2" fmla="*/ 270891 w 541781"/>
                  <a:gd name="connsiteY2" fmla="*/ 0 h 541782"/>
                  <a:gd name="connsiteX3" fmla="*/ 541782 w 541781"/>
                  <a:gd name="connsiteY3" fmla="*/ 270891 h 541782"/>
                  <a:gd name="connsiteX4" fmla="*/ 270891 w 541781"/>
                  <a:gd name="connsiteY4" fmla="*/ 541782 h 541782"/>
                  <a:gd name="connsiteX5" fmla="*/ 270891 w 541781"/>
                  <a:gd name="connsiteY5" fmla="*/ 47625 h 541782"/>
                  <a:gd name="connsiteX6" fmla="*/ 47625 w 541781"/>
                  <a:gd name="connsiteY6" fmla="*/ 270891 h 541782"/>
                  <a:gd name="connsiteX7" fmla="*/ 270891 w 541781"/>
                  <a:gd name="connsiteY7" fmla="*/ 494157 h 541782"/>
                  <a:gd name="connsiteX8" fmla="*/ 494157 w 541781"/>
                  <a:gd name="connsiteY8" fmla="*/ 270891 h 541782"/>
                  <a:gd name="connsiteX9" fmla="*/ 270891 w 541781"/>
                  <a:gd name="connsiteY9" fmla="*/ 47625 h 5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781" h="541782">
                    <a:moveTo>
                      <a:pt x="270891" y="541782"/>
                    </a:moveTo>
                    <a:cubicBezTo>
                      <a:pt x="121539" y="541782"/>
                      <a:pt x="0" y="420243"/>
                      <a:pt x="0" y="270891"/>
                    </a:cubicBezTo>
                    <a:cubicBezTo>
                      <a:pt x="0" y="121539"/>
                      <a:pt x="121539" y="0"/>
                      <a:pt x="270891" y="0"/>
                    </a:cubicBezTo>
                    <a:cubicBezTo>
                      <a:pt x="420243" y="0"/>
                      <a:pt x="541782" y="121539"/>
                      <a:pt x="541782" y="270891"/>
                    </a:cubicBezTo>
                    <a:cubicBezTo>
                      <a:pt x="541782" y="420243"/>
                      <a:pt x="420243" y="541782"/>
                      <a:pt x="270891" y="541782"/>
                    </a:cubicBezTo>
                    <a:close/>
                    <a:moveTo>
                      <a:pt x="270891" y="47625"/>
                    </a:moveTo>
                    <a:cubicBezTo>
                      <a:pt x="147828" y="47625"/>
                      <a:pt x="47625" y="147733"/>
                      <a:pt x="47625" y="270891"/>
                    </a:cubicBezTo>
                    <a:cubicBezTo>
                      <a:pt x="47625" y="394049"/>
                      <a:pt x="147733" y="494157"/>
                      <a:pt x="270891" y="494157"/>
                    </a:cubicBezTo>
                    <a:cubicBezTo>
                      <a:pt x="394049" y="494157"/>
                      <a:pt x="494157" y="394049"/>
                      <a:pt x="494157" y="270891"/>
                    </a:cubicBezTo>
                    <a:cubicBezTo>
                      <a:pt x="494157" y="147733"/>
                      <a:pt x="394049" y="47625"/>
                      <a:pt x="270891" y="47625"/>
                    </a:cubicBezTo>
                    <a:close/>
                  </a:path>
                </a:pathLst>
              </a:custGeom>
              <a:grpFill/>
              <a:ln w="9525"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638F974-239D-A9AA-8CC8-79FD877E7530}"/>
                  </a:ext>
                </a:extLst>
              </p:cNvPr>
              <p:cNvSpPr/>
              <p:nvPr/>
            </p:nvSpPr>
            <p:spPr>
              <a:xfrm>
                <a:off x="4511611" y="3322033"/>
                <a:ext cx="174974" cy="204215"/>
              </a:xfrm>
              <a:custGeom>
                <a:avLst/>
                <a:gdLst>
                  <a:gd name="connsiteX0" fmla="*/ 0 w 174974"/>
                  <a:gd name="connsiteY0" fmla="*/ 159925 h 204215"/>
                  <a:gd name="connsiteX1" fmla="*/ 104108 w 174974"/>
                  <a:gd name="connsiteY1" fmla="*/ 0 h 204215"/>
                  <a:gd name="connsiteX2" fmla="*/ 143923 w 174974"/>
                  <a:gd name="connsiteY2" fmla="*/ 0 h 204215"/>
                  <a:gd name="connsiteX3" fmla="*/ 143923 w 174974"/>
                  <a:gd name="connsiteY3" fmla="*/ 126397 h 204215"/>
                  <a:gd name="connsiteX4" fmla="*/ 174974 w 174974"/>
                  <a:gd name="connsiteY4" fmla="*/ 126397 h 204215"/>
                  <a:gd name="connsiteX5" fmla="*/ 174974 w 174974"/>
                  <a:gd name="connsiteY5" fmla="*/ 160496 h 204215"/>
                  <a:gd name="connsiteX6" fmla="*/ 143923 w 174974"/>
                  <a:gd name="connsiteY6" fmla="*/ 160496 h 204215"/>
                  <a:gd name="connsiteX7" fmla="*/ 143923 w 174974"/>
                  <a:gd name="connsiteY7" fmla="*/ 204216 h 204215"/>
                  <a:gd name="connsiteX8" fmla="*/ 99346 w 174974"/>
                  <a:gd name="connsiteY8" fmla="*/ 204216 h 204215"/>
                  <a:gd name="connsiteX9" fmla="*/ 99346 w 174974"/>
                  <a:gd name="connsiteY9" fmla="*/ 160496 h 204215"/>
                  <a:gd name="connsiteX10" fmla="*/ 286 w 174974"/>
                  <a:gd name="connsiteY10" fmla="*/ 160496 h 204215"/>
                  <a:gd name="connsiteX11" fmla="*/ 0 w 174974"/>
                  <a:gd name="connsiteY11" fmla="*/ 159925 h 204215"/>
                  <a:gd name="connsiteX12" fmla="*/ 100108 w 174974"/>
                  <a:gd name="connsiteY12" fmla="*/ 126397 h 204215"/>
                  <a:gd name="connsiteX13" fmla="*/ 100108 w 174974"/>
                  <a:gd name="connsiteY13" fmla="*/ 96774 h 204215"/>
                  <a:gd name="connsiteX14" fmla="*/ 100679 w 174974"/>
                  <a:gd name="connsiteY14" fmla="*/ 66008 h 204215"/>
                  <a:gd name="connsiteX15" fmla="*/ 100108 w 174974"/>
                  <a:gd name="connsiteY15" fmla="*/ 65723 h 204215"/>
                  <a:gd name="connsiteX16" fmla="*/ 81724 w 174974"/>
                  <a:gd name="connsiteY16" fmla="*/ 95059 h 204215"/>
                  <a:gd name="connsiteX17" fmla="*/ 61722 w 174974"/>
                  <a:gd name="connsiteY17" fmla="*/ 125825 h 204215"/>
                  <a:gd name="connsiteX18" fmla="*/ 62008 w 174974"/>
                  <a:gd name="connsiteY18" fmla="*/ 126397 h 204215"/>
                  <a:gd name="connsiteX19" fmla="*/ 100108 w 174974"/>
                  <a:gd name="connsiteY19" fmla="*/ 126397 h 204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4974" h="204215">
                    <a:moveTo>
                      <a:pt x="0" y="159925"/>
                    </a:moveTo>
                    <a:lnTo>
                      <a:pt x="104108" y="0"/>
                    </a:lnTo>
                    <a:lnTo>
                      <a:pt x="143923" y="0"/>
                    </a:lnTo>
                    <a:lnTo>
                      <a:pt x="143923" y="126397"/>
                    </a:lnTo>
                    <a:lnTo>
                      <a:pt x="174974" y="126397"/>
                    </a:lnTo>
                    <a:lnTo>
                      <a:pt x="174974" y="160496"/>
                    </a:lnTo>
                    <a:lnTo>
                      <a:pt x="143923" y="160496"/>
                    </a:lnTo>
                    <a:lnTo>
                      <a:pt x="143923" y="204216"/>
                    </a:lnTo>
                    <a:lnTo>
                      <a:pt x="99346" y="204216"/>
                    </a:lnTo>
                    <a:lnTo>
                      <a:pt x="99346" y="160496"/>
                    </a:lnTo>
                    <a:lnTo>
                      <a:pt x="286" y="160496"/>
                    </a:lnTo>
                    <a:lnTo>
                      <a:pt x="0" y="159925"/>
                    </a:lnTo>
                    <a:close/>
                    <a:moveTo>
                      <a:pt x="100108" y="126397"/>
                    </a:moveTo>
                    <a:lnTo>
                      <a:pt x="100108" y="96774"/>
                    </a:lnTo>
                    <a:cubicBezTo>
                      <a:pt x="100108" y="86582"/>
                      <a:pt x="100394" y="75628"/>
                      <a:pt x="100679" y="66008"/>
                    </a:cubicBezTo>
                    <a:lnTo>
                      <a:pt x="100108" y="65723"/>
                    </a:lnTo>
                    <a:cubicBezTo>
                      <a:pt x="94774" y="74771"/>
                      <a:pt x="88011" y="85439"/>
                      <a:pt x="81724" y="95059"/>
                    </a:cubicBezTo>
                    <a:lnTo>
                      <a:pt x="61722" y="125825"/>
                    </a:lnTo>
                    <a:lnTo>
                      <a:pt x="62008" y="126397"/>
                    </a:lnTo>
                    <a:lnTo>
                      <a:pt x="100108" y="126397"/>
                    </a:lnTo>
                    <a:close/>
                  </a:path>
                </a:pathLst>
              </a:custGeom>
              <a:grpFill/>
              <a:ln w="9525" cap="flat">
                <a:noFill/>
                <a:prstDash val="solid"/>
                <a:miter/>
              </a:ln>
            </p:spPr>
            <p:txBody>
              <a:bodyPr rtlCol="0" anchor="ctr"/>
              <a:lstStyle/>
              <a:p>
                <a:endParaRPr lang="en-GB"/>
              </a:p>
            </p:txBody>
          </p:sp>
        </p:grpSp>
        <p:sp>
          <p:nvSpPr>
            <p:cNvPr id="22" name="TextBox 21">
              <a:extLst>
                <a:ext uri="{FF2B5EF4-FFF2-40B4-BE49-F238E27FC236}">
                  <a16:creationId xmlns:a16="http://schemas.microsoft.com/office/drawing/2014/main" id="{4940BFC3-71BF-DC0E-A7CC-BC20805AEBE5}"/>
                </a:ext>
              </a:extLst>
            </p:cNvPr>
            <p:cNvSpPr txBox="1"/>
            <p:nvPr/>
          </p:nvSpPr>
          <p:spPr>
            <a:xfrm>
              <a:off x="7770970" y="5613692"/>
              <a:ext cx="3288084" cy="954107"/>
            </a:xfrm>
            <a:prstGeom prst="rect">
              <a:avLst/>
            </a:prstGeom>
            <a:noFill/>
          </p:spPr>
          <p:txBody>
            <a:bodyPr wrap="square" rtlCol="0">
              <a:spAutoFit/>
            </a:bodyPr>
            <a:lstStyle/>
            <a:p>
              <a:r>
                <a:rPr lang="en-GB" sz="1400" dirty="0">
                  <a:solidFill>
                    <a:schemeClr val="bg1"/>
                  </a:solidFill>
                </a:rPr>
                <a:t>What might they need to move forward? (think about what behaviours they need to utilise e.g. what work roles within the team might be useful to use)</a:t>
              </a:r>
            </a:p>
          </p:txBody>
        </p:sp>
      </p:grpSp>
    </p:spTree>
    <p:extLst>
      <p:ext uri="{BB962C8B-B14F-4D97-AF65-F5344CB8AC3E}">
        <p14:creationId xmlns:p14="http://schemas.microsoft.com/office/powerpoint/2010/main" val="355535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301C00-F9AD-684B-9752-40674E06F13B}"/>
              </a:ext>
            </a:extLst>
          </p:cNvPr>
          <p:cNvSpPr>
            <a:spLocks noGrp="1"/>
          </p:cNvSpPr>
          <p:nvPr>
            <p:ph type="title"/>
          </p:nvPr>
        </p:nvSpPr>
        <p:spPr/>
        <p:txBody>
          <a:bodyPr>
            <a:noAutofit/>
          </a:bodyPr>
          <a:lstStyle/>
          <a:p>
            <a:r>
              <a:rPr lang="en-GB" sz="3200" dirty="0"/>
              <a:t>Ready, Steady, Change</a:t>
            </a:r>
          </a:p>
        </p:txBody>
      </p:sp>
      <p:pic>
        <p:nvPicPr>
          <p:cNvPr id="10" name="Content Placeholder 9" descr="Autumn leaves colour progression">
            <a:extLst>
              <a:ext uri="{FF2B5EF4-FFF2-40B4-BE49-F238E27FC236}">
                <a16:creationId xmlns:a16="http://schemas.microsoft.com/office/drawing/2014/main" id="{B81D1B6E-F017-9CFF-B13D-310087AD2438}"/>
              </a:ext>
            </a:extLst>
          </p:cNvPr>
          <p:cNvPicPr>
            <a:picLocks noGrp="1" noChangeAspect="1"/>
          </p:cNvPicPr>
          <p:nvPr>
            <p:ph idx="1"/>
          </p:nvPr>
        </p:nvPicPr>
        <p:blipFill>
          <a:blip r:embed="rId3" cstate="print">
            <a:clrChange>
              <a:clrFrom>
                <a:srgbClr val="F0F0EE"/>
              </a:clrFrom>
              <a:clrTo>
                <a:srgbClr val="F0F0EE">
                  <a:alpha val="0"/>
                </a:srgbClr>
              </a:clrTo>
            </a:clrChange>
            <a:extLst>
              <a:ext uri="{28A0092B-C50C-407E-A947-70E740481C1C}">
                <a14:useLocalDpi xmlns:a14="http://schemas.microsoft.com/office/drawing/2010/main" val="0"/>
              </a:ext>
            </a:extLst>
          </a:blip>
          <a:stretch>
            <a:fillRect/>
          </a:stretch>
        </p:blipFill>
        <p:spPr>
          <a:xfrm>
            <a:off x="417722" y="2331025"/>
            <a:ext cx="4016782" cy="2677855"/>
          </a:xfrm>
        </p:spPr>
      </p:pic>
      <p:sp>
        <p:nvSpPr>
          <p:cNvPr id="8" name="Content Placeholder 7">
            <a:extLst>
              <a:ext uri="{FF2B5EF4-FFF2-40B4-BE49-F238E27FC236}">
                <a16:creationId xmlns:a16="http://schemas.microsoft.com/office/drawing/2014/main" id="{18BB01AD-E0D8-2C0A-3999-4D217C4FCDCA}"/>
              </a:ext>
            </a:extLst>
          </p:cNvPr>
          <p:cNvSpPr>
            <a:spLocks noGrp="1"/>
          </p:cNvSpPr>
          <p:nvPr>
            <p:ph sz="quarter" idx="13"/>
          </p:nvPr>
        </p:nvSpPr>
        <p:spPr/>
        <p:txBody>
          <a:bodyPr/>
          <a:lstStyle/>
          <a:p>
            <a:r>
              <a:rPr lang="en-GB" dirty="0"/>
              <a:t>Work Roles supporting the team to adapt to change</a:t>
            </a:r>
          </a:p>
        </p:txBody>
      </p:sp>
      <p:sp>
        <p:nvSpPr>
          <p:cNvPr id="11" name="TextBox 10">
            <a:extLst>
              <a:ext uri="{FF2B5EF4-FFF2-40B4-BE49-F238E27FC236}">
                <a16:creationId xmlns:a16="http://schemas.microsoft.com/office/drawing/2014/main" id="{88B51208-78B1-653B-42FF-93654E28B91A}"/>
              </a:ext>
            </a:extLst>
          </p:cNvPr>
          <p:cNvSpPr txBox="1"/>
          <p:nvPr/>
        </p:nvSpPr>
        <p:spPr>
          <a:xfrm>
            <a:off x="4920988" y="2543391"/>
            <a:ext cx="6059102" cy="2249847"/>
          </a:xfrm>
          <a:prstGeom prst="rect">
            <a:avLst/>
          </a:prstGeom>
          <a:noFill/>
        </p:spPr>
        <p:txBody>
          <a:bodyPr wrap="square" rtlCol="0">
            <a:spAutoFit/>
          </a:bodyPr>
          <a:lstStyle/>
          <a:p>
            <a:pPr marL="285750" indent="-285750">
              <a:lnSpc>
                <a:spcPct val="90000"/>
              </a:lnSpc>
              <a:spcBef>
                <a:spcPts val="1000"/>
              </a:spcBef>
              <a:buClr>
                <a:schemeClr val="accent2"/>
              </a:buClr>
              <a:buFont typeface="Arial" panose="020B0604020202020204" pitchFamily="34" charset="0"/>
              <a:buChar char="•"/>
            </a:pPr>
            <a:r>
              <a:rPr lang="en-GB" sz="1600" dirty="0">
                <a:ea typeface="Calibri" panose="020F0502020204030204" pitchFamily="34" charset="0"/>
                <a:cs typeface="Segoe UI Semilight" panose="020B0402040204020203" pitchFamily="34" charset="0"/>
              </a:rPr>
              <a:t>Let’s agree on a project or goal for the year.</a:t>
            </a:r>
          </a:p>
          <a:p>
            <a:pPr marL="285750" indent="-285750">
              <a:lnSpc>
                <a:spcPct val="90000"/>
              </a:lnSpc>
              <a:spcBef>
                <a:spcPts val="1000"/>
              </a:spcBef>
              <a:buClr>
                <a:schemeClr val="accent2"/>
              </a:buClr>
              <a:buFont typeface="Arial" panose="020B0604020202020204" pitchFamily="34" charset="0"/>
              <a:buChar char="•"/>
            </a:pPr>
            <a:r>
              <a:rPr lang="en-GB" sz="1600" dirty="0">
                <a:ea typeface="Calibri" panose="020F0502020204030204" pitchFamily="34" charset="0"/>
                <a:cs typeface="Segoe UI Semilight" panose="020B0402040204020203" pitchFamily="34" charset="0"/>
              </a:rPr>
              <a:t>As a group, work together to identify the statement cards which reflect the behaviours required to implement the new task effectively as a team. </a:t>
            </a:r>
          </a:p>
          <a:p>
            <a:pPr marL="285750" indent="-285750">
              <a:lnSpc>
                <a:spcPct val="90000"/>
              </a:lnSpc>
              <a:spcBef>
                <a:spcPts val="1000"/>
              </a:spcBef>
              <a:buClr>
                <a:schemeClr val="accent2"/>
              </a:buClr>
              <a:buFont typeface="Arial" panose="020B0604020202020204" pitchFamily="34" charset="0"/>
              <a:buChar char="•"/>
            </a:pPr>
            <a:r>
              <a:rPr lang="en-GB" sz="1600" dirty="0">
                <a:ea typeface="Calibri" panose="020F0502020204030204" pitchFamily="34" charset="0"/>
                <a:cs typeface="Segoe UI Semilight" panose="020B0402040204020203" pitchFamily="34" charset="0"/>
              </a:rPr>
              <a:t>Once you have identified them, rank these in order of importance. </a:t>
            </a:r>
          </a:p>
          <a:p>
            <a:pPr marL="285750" indent="-285750">
              <a:lnSpc>
                <a:spcPct val="90000"/>
              </a:lnSpc>
              <a:spcBef>
                <a:spcPts val="1000"/>
              </a:spcBef>
              <a:buClr>
                <a:schemeClr val="accent2"/>
              </a:buClr>
              <a:buFont typeface="Arial" panose="020B0604020202020204" pitchFamily="34" charset="0"/>
              <a:buChar char="•"/>
            </a:pPr>
            <a:r>
              <a:rPr lang="en-GB" sz="1600" dirty="0">
                <a:ea typeface="Calibri" panose="020F0502020204030204" pitchFamily="34" charset="0"/>
                <a:cs typeface="Segoe UI Semilight" panose="020B0402040204020203" pitchFamily="34" charset="0"/>
              </a:rPr>
              <a:t>Then turn over the work role to reveal the Work Role they are aligned to. </a:t>
            </a:r>
          </a:p>
        </p:txBody>
      </p:sp>
    </p:spTree>
    <p:extLst>
      <p:ext uri="{BB962C8B-B14F-4D97-AF65-F5344CB8AC3E}">
        <p14:creationId xmlns:p14="http://schemas.microsoft.com/office/powerpoint/2010/main" val="63553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71DE7894-C3B6-00F2-B56F-60AC29B6CB82}"/>
              </a:ext>
            </a:extLst>
          </p:cNvPr>
          <p:cNvSpPr>
            <a:spLocks noGrp="1"/>
          </p:cNvSpPr>
          <p:nvPr>
            <p:ph type="title"/>
          </p:nvPr>
        </p:nvSpPr>
        <p:spPr/>
        <p:txBody>
          <a:bodyPr/>
          <a:lstStyle/>
          <a:p>
            <a:r>
              <a:rPr lang="en-GB" dirty="0"/>
              <a:t>Introduction &amp; Intentions</a:t>
            </a:r>
          </a:p>
        </p:txBody>
      </p:sp>
      <p:sp>
        <p:nvSpPr>
          <p:cNvPr id="2" name="Freeform: Shape 1">
            <a:extLst>
              <a:ext uri="{FF2B5EF4-FFF2-40B4-BE49-F238E27FC236}">
                <a16:creationId xmlns:a16="http://schemas.microsoft.com/office/drawing/2014/main" id="{29040B66-68D3-FF07-CBAB-32B59ABAB6EE}"/>
              </a:ext>
            </a:extLst>
          </p:cNvPr>
          <p:cNvSpPr/>
          <p:nvPr/>
        </p:nvSpPr>
        <p:spPr>
          <a:xfrm rot="5400000">
            <a:off x="431991" y="1670684"/>
            <a:ext cx="398510" cy="208499"/>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chemeClr val="accent2"/>
          </a:solidFill>
          <a:ln w="4073" cap="flat">
            <a:noFill/>
            <a:prstDash val="solid"/>
            <a:miter/>
          </a:ln>
        </p:spPr>
        <p:txBody>
          <a:bodyPr rtlCol="0" anchor="ctr"/>
          <a:lstStyle/>
          <a:p>
            <a:endParaRPr lang="en-GB"/>
          </a:p>
        </p:txBody>
      </p:sp>
      <p:sp>
        <p:nvSpPr>
          <p:cNvPr id="4" name="TextBox 3">
            <a:extLst>
              <a:ext uri="{FF2B5EF4-FFF2-40B4-BE49-F238E27FC236}">
                <a16:creationId xmlns:a16="http://schemas.microsoft.com/office/drawing/2014/main" id="{6351976C-40AA-A9CD-66A4-3A2C6ED09932}"/>
              </a:ext>
            </a:extLst>
          </p:cNvPr>
          <p:cNvSpPr txBox="1"/>
          <p:nvPr/>
        </p:nvSpPr>
        <p:spPr>
          <a:xfrm>
            <a:off x="831424" y="1552376"/>
            <a:ext cx="1981572" cy="400110"/>
          </a:xfrm>
          <a:prstGeom prst="rect">
            <a:avLst/>
          </a:prstGeom>
          <a:noFill/>
        </p:spPr>
        <p:txBody>
          <a:bodyPr wrap="square">
            <a:spAutoFit/>
          </a:bodyPr>
          <a:lstStyle/>
          <a:p>
            <a:pPr>
              <a:spcBef>
                <a:spcPts val="0"/>
              </a:spcBef>
              <a:buClrTx/>
              <a:defRPr/>
            </a:pPr>
            <a:r>
              <a:rPr lang="en-GB" sz="2000" dirty="0">
                <a:latin typeface="Arial" panose="020B0604020202020204" pitchFamily="34" charset="0"/>
                <a:cs typeface="Arial" panose="020B0604020202020204" pitchFamily="34" charset="0"/>
              </a:rPr>
              <a:t>Being present </a:t>
            </a:r>
          </a:p>
        </p:txBody>
      </p:sp>
      <p:sp>
        <p:nvSpPr>
          <p:cNvPr id="5" name="Freeform: Shape 4">
            <a:extLst>
              <a:ext uri="{FF2B5EF4-FFF2-40B4-BE49-F238E27FC236}">
                <a16:creationId xmlns:a16="http://schemas.microsoft.com/office/drawing/2014/main" id="{BC8A71CA-0982-CC19-DA2E-E9E7EF79246C}"/>
              </a:ext>
            </a:extLst>
          </p:cNvPr>
          <p:cNvSpPr/>
          <p:nvPr/>
        </p:nvSpPr>
        <p:spPr>
          <a:xfrm rot="5400000">
            <a:off x="431991" y="2446924"/>
            <a:ext cx="398510" cy="208499"/>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chemeClr val="accent2"/>
          </a:solidFill>
          <a:ln w="4073" cap="flat">
            <a:noFill/>
            <a:prstDash val="solid"/>
            <a:miter/>
          </a:ln>
        </p:spPr>
        <p:txBody>
          <a:bodyPr rtlCol="0" anchor="ctr"/>
          <a:lstStyle/>
          <a:p>
            <a:endParaRPr lang="en-GB"/>
          </a:p>
        </p:txBody>
      </p:sp>
      <p:sp>
        <p:nvSpPr>
          <p:cNvPr id="6" name="TextBox 5">
            <a:extLst>
              <a:ext uri="{FF2B5EF4-FFF2-40B4-BE49-F238E27FC236}">
                <a16:creationId xmlns:a16="http://schemas.microsoft.com/office/drawing/2014/main" id="{0D8D548C-FD2A-0135-3FF2-5A6C6CC2CBCC}"/>
              </a:ext>
            </a:extLst>
          </p:cNvPr>
          <p:cNvSpPr txBox="1"/>
          <p:nvPr/>
        </p:nvSpPr>
        <p:spPr>
          <a:xfrm>
            <a:off x="831424" y="2328616"/>
            <a:ext cx="1981572" cy="400110"/>
          </a:xfrm>
          <a:prstGeom prst="rect">
            <a:avLst/>
          </a:prstGeom>
          <a:noFill/>
        </p:spPr>
        <p:txBody>
          <a:bodyPr wrap="square">
            <a:spAutoFit/>
          </a:bodyPr>
          <a:lstStyle/>
          <a:p>
            <a:pPr>
              <a:spcBef>
                <a:spcPts val="0"/>
              </a:spcBef>
              <a:buClrTx/>
              <a:defRPr/>
            </a:pPr>
            <a:r>
              <a:rPr lang="en-GB" sz="2000" dirty="0">
                <a:latin typeface="Arial" panose="020B0604020202020204" pitchFamily="34" charset="0"/>
                <a:cs typeface="Arial" panose="020B0604020202020204" pitchFamily="34" charset="0"/>
              </a:rPr>
              <a:t>Confidentiality</a:t>
            </a:r>
          </a:p>
        </p:txBody>
      </p:sp>
      <p:sp>
        <p:nvSpPr>
          <p:cNvPr id="7" name="Freeform: Shape 6">
            <a:extLst>
              <a:ext uri="{FF2B5EF4-FFF2-40B4-BE49-F238E27FC236}">
                <a16:creationId xmlns:a16="http://schemas.microsoft.com/office/drawing/2014/main" id="{74CD2573-5C53-B959-6CA7-A33322C99105}"/>
              </a:ext>
            </a:extLst>
          </p:cNvPr>
          <p:cNvSpPr/>
          <p:nvPr/>
        </p:nvSpPr>
        <p:spPr>
          <a:xfrm rot="5400000">
            <a:off x="431991" y="3223164"/>
            <a:ext cx="398510" cy="208499"/>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chemeClr val="accent2"/>
          </a:solidFill>
          <a:ln w="4073" cap="flat">
            <a:noFill/>
            <a:prstDash val="solid"/>
            <a:miter/>
          </a:ln>
        </p:spPr>
        <p:txBody>
          <a:bodyPr rtlCol="0" anchor="ctr"/>
          <a:lstStyle/>
          <a:p>
            <a:endParaRPr lang="en-GB"/>
          </a:p>
        </p:txBody>
      </p:sp>
      <p:sp>
        <p:nvSpPr>
          <p:cNvPr id="8" name="TextBox 7">
            <a:extLst>
              <a:ext uri="{FF2B5EF4-FFF2-40B4-BE49-F238E27FC236}">
                <a16:creationId xmlns:a16="http://schemas.microsoft.com/office/drawing/2014/main" id="{485D132B-862A-D618-C061-EF91C9E87F15}"/>
              </a:ext>
            </a:extLst>
          </p:cNvPr>
          <p:cNvSpPr txBox="1"/>
          <p:nvPr/>
        </p:nvSpPr>
        <p:spPr>
          <a:xfrm>
            <a:off x="831424" y="3104856"/>
            <a:ext cx="2647272" cy="400110"/>
          </a:xfrm>
          <a:prstGeom prst="rect">
            <a:avLst/>
          </a:prstGeom>
          <a:noFill/>
        </p:spPr>
        <p:txBody>
          <a:bodyPr wrap="square">
            <a:spAutoFit/>
          </a:bodyPr>
          <a:lstStyle/>
          <a:p>
            <a:pPr>
              <a:spcBef>
                <a:spcPts val="0"/>
              </a:spcBef>
              <a:buClrTx/>
              <a:defRPr/>
            </a:pPr>
            <a:r>
              <a:rPr lang="en-GB" sz="2000" dirty="0">
                <a:latin typeface="Arial" panose="020B0604020202020204" pitchFamily="34" charset="0"/>
                <a:cs typeface="Arial" panose="020B0604020202020204" pitchFamily="34" charset="0"/>
              </a:rPr>
              <a:t>Honesty &amp; openness</a:t>
            </a:r>
          </a:p>
        </p:txBody>
      </p:sp>
      <p:sp>
        <p:nvSpPr>
          <p:cNvPr id="9" name="Freeform: Shape 8">
            <a:extLst>
              <a:ext uri="{FF2B5EF4-FFF2-40B4-BE49-F238E27FC236}">
                <a16:creationId xmlns:a16="http://schemas.microsoft.com/office/drawing/2014/main" id="{BCFDD949-3966-2C34-251C-F917BB6DE415}"/>
              </a:ext>
            </a:extLst>
          </p:cNvPr>
          <p:cNvSpPr/>
          <p:nvPr/>
        </p:nvSpPr>
        <p:spPr>
          <a:xfrm rot="5400000">
            <a:off x="431991" y="4021107"/>
            <a:ext cx="398510" cy="208499"/>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chemeClr val="accent2"/>
          </a:solidFill>
          <a:ln w="4073" cap="flat">
            <a:noFill/>
            <a:prstDash val="solid"/>
            <a:miter/>
          </a:ln>
        </p:spPr>
        <p:txBody>
          <a:bodyPr rtlCol="0" anchor="ctr"/>
          <a:lstStyle/>
          <a:p>
            <a:endParaRPr lang="en-GB"/>
          </a:p>
        </p:txBody>
      </p:sp>
      <p:sp>
        <p:nvSpPr>
          <p:cNvPr id="10" name="TextBox 9">
            <a:extLst>
              <a:ext uri="{FF2B5EF4-FFF2-40B4-BE49-F238E27FC236}">
                <a16:creationId xmlns:a16="http://schemas.microsoft.com/office/drawing/2014/main" id="{FCD4C924-D9B0-B3B3-C767-846081FA357B}"/>
              </a:ext>
            </a:extLst>
          </p:cNvPr>
          <p:cNvSpPr txBox="1"/>
          <p:nvPr/>
        </p:nvSpPr>
        <p:spPr>
          <a:xfrm>
            <a:off x="831424" y="3902799"/>
            <a:ext cx="2647272" cy="400110"/>
          </a:xfrm>
          <a:prstGeom prst="rect">
            <a:avLst/>
          </a:prstGeom>
          <a:noFill/>
        </p:spPr>
        <p:txBody>
          <a:bodyPr wrap="square">
            <a:spAutoFit/>
          </a:bodyPr>
          <a:lstStyle/>
          <a:p>
            <a:pPr>
              <a:spcBef>
                <a:spcPts val="0"/>
              </a:spcBef>
              <a:buClrTx/>
              <a:defRPr/>
            </a:pPr>
            <a:r>
              <a:rPr lang="en-GB" sz="2000" dirty="0">
                <a:latin typeface="Arial" panose="020B0604020202020204" pitchFamily="34" charset="0"/>
                <a:cs typeface="Arial" panose="020B0604020202020204" pitchFamily="34" charset="0"/>
              </a:rPr>
              <a:t>Listening</a:t>
            </a:r>
          </a:p>
        </p:txBody>
      </p:sp>
      <p:sp>
        <p:nvSpPr>
          <p:cNvPr id="11" name="Freeform: Shape 10">
            <a:extLst>
              <a:ext uri="{FF2B5EF4-FFF2-40B4-BE49-F238E27FC236}">
                <a16:creationId xmlns:a16="http://schemas.microsoft.com/office/drawing/2014/main" id="{8662A1CB-56AC-4700-908C-F4635D28E21B}"/>
              </a:ext>
            </a:extLst>
          </p:cNvPr>
          <p:cNvSpPr/>
          <p:nvPr/>
        </p:nvSpPr>
        <p:spPr>
          <a:xfrm rot="5400000">
            <a:off x="431991" y="4802065"/>
            <a:ext cx="398510" cy="208499"/>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chemeClr val="accent2"/>
          </a:solidFill>
          <a:ln w="4073" cap="flat">
            <a:noFill/>
            <a:prstDash val="solid"/>
            <a:miter/>
          </a:ln>
        </p:spPr>
        <p:txBody>
          <a:bodyPr rtlCol="0" anchor="ctr"/>
          <a:lstStyle/>
          <a:p>
            <a:endParaRPr lang="en-GB"/>
          </a:p>
        </p:txBody>
      </p:sp>
      <p:sp>
        <p:nvSpPr>
          <p:cNvPr id="12" name="TextBox 11">
            <a:extLst>
              <a:ext uri="{FF2B5EF4-FFF2-40B4-BE49-F238E27FC236}">
                <a16:creationId xmlns:a16="http://schemas.microsoft.com/office/drawing/2014/main" id="{D1DFB621-5B00-61EA-10AB-5F4CE35BDF18}"/>
              </a:ext>
            </a:extLst>
          </p:cNvPr>
          <p:cNvSpPr txBox="1"/>
          <p:nvPr/>
        </p:nvSpPr>
        <p:spPr>
          <a:xfrm>
            <a:off x="831424" y="4683757"/>
            <a:ext cx="4108324" cy="400110"/>
          </a:xfrm>
          <a:prstGeom prst="rect">
            <a:avLst/>
          </a:prstGeom>
          <a:noFill/>
        </p:spPr>
        <p:txBody>
          <a:bodyPr wrap="square">
            <a:spAutoFit/>
          </a:bodyPr>
          <a:lstStyle/>
          <a:p>
            <a:pPr>
              <a:spcBef>
                <a:spcPts val="0"/>
              </a:spcBef>
              <a:buClrTx/>
              <a:defRPr/>
            </a:pPr>
            <a:r>
              <a:rPr lang="en-GB" sz="2000" dirty="0">
                <a:latin typeface="Arial" panose="020B0604020202020204" pitchFamily="34" charset="0"/>
                <a:cs typeface="Arial" panose="020B0604020202020204" pitchFamily="34" charset="0"/>
              </a:rPr>
              <a:t>Challenging Assumptions (nicely)</a:t>
            </a:r>
          </a:p>
        </p:txBody>
      </p:sp>
      <p:sp>
        <p:nvSpPr>
          <p:cNvPr id="13" name="Freeform: Shape 12">
            <a:extLst>
              <a:ext uri="{FF2B5EF4-FFF2-40B4-BE49-F238E27FC236}">
                <a16:creationId xmlns:a16="http://schemas.microsoft.com/office/drawing/2014/main" id="{11512FCB-8761-FC2E-5B7D-D550B303BA67}"/>
              </a:ext>
            </a:extLst>
          </p:cNvPr>
          <p:cNvSpPr/>
          <p:nvPr/>
        </p:nvSpPr>
        <p:spPr>
          <a:xfrm rot="5400000">
            <a:off x="431991" y="5600008"/>
            <a:ext cx="398510" cy="208499"/>
          </a:xfrm>
          <a:custGeom>
            <a:avLst/>
            <a:gdLst>
              <a:gd name="connsiteX0" fmla="*/ 5282 w 527398"/>
              <a:gd name="connsiteY0" fmla="*/ 246180 h 275933"/>
              <a:gd name="connsiteX1" fmla="*/ 251464 w 527398"/>
              <a:gd name="connsiteY1" fmla="*/ 0 h 275933"/>
              <a:gd name="connsiteX2" fmla="*/ 527398 w 527398"/>
              <a:gd name="connsiteY2" fmla="*/ 275933 h 275933"/>
              <a:gd name="connsiteX3" fmla="*/ 17917 w 527398"/>
              <a:gd name="connsiteY3" fmla="*/ 275933 h 275933"/>
              <a:gd name="connsiteX4" fmla="*/ 2022 w 527398"/>
              <a:gd name="connsiteY4" fmla="*/ 266151 h 275933"/>
              <a:gd name="connsiteX5" fmla="*/ 5282 w 527398"/>
              <a:gd name="connsiteY5" fmla="*/ 246180 h 27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98" h="275933">
                <a:moveTo>
                  <a:pt x="5282" y="246180"/>
                </a:moveTo>
                <a:lnTo>
                  <a:pt x="251464" y="0"/>
                </a:lnTo>
                <a:lnTo>
                  <a:pt x="527398" y="275933"/>
                </a:lnTo>
                <a:lnTo>
                  <a:pt x="17917" y="275933"/>
                </a:lnTo>
                <a:cubicBezTo>
                  <a:pt x="10581" y="275933"/>
                  <a:pt x="4875" y="271858"/>
                  <a:pt x="2022" y="266151"/>
                </a:cubicBezTo>
                <a:cubicBezTo>
                  <a:pt x="-1239" y="260038"/>
                  <a:pt x="-831" y="251886"/>
                  <a:pt x="5282" y="246180"/>
                </a:cubicBezTo>
                <a:close/>
              </a:path>
            </a:pathLst>
          </a:custGeom>
          <a:solidFill>
            <a:schemeClr val="accent2"/>
          </a:solidFill>
          <a:ln w="4073" cap="flat">
            <a:noFill/>
            <a:prstDash val="solid"/>
            <a:miter/>
          </a:ln>
        </p:spPr>
        <p:txBody>
          <a:bodyPr rtlCol="0" anchor="ctr"/>
          <a:lstStyle/>
          <a:p>
            <a:endParaRPr lang="en-GB"/>
          </a:p>
        </p:txBody>
      </p:sp>
      <p:sp>
        <p:nvSpPr>
          <p:cNvPr id="14" name="TextBox 13">
            <a:extLst>
              <a:ext uri="{FF2B5EF4-FFF2-40B4-BE49-F238E27FC236}">
                <a16:creationId xmlns:a16="http://schemas.microsoft.com/office/drawing/2014/main" id="{86A17AA4-754B-E942-1500-DD0DF5D13048}"/>
              </a:ext>
            </a:extLst>
          </p:cNvPr>
          <p:cNvSpPr txBox="1"/>
          <p:nvPr/>
        </p:nvSpPr>
        <p:spPr>
          <a:xfrm>
            <a:off x="831424" y="5481700"/>
            <a:ext cx="4108324" cy="400110"/>
          </a:xfrm>
          <a:prstGeom prst="rect">
            <a:avLst/>
          </a:prstGeom>
          <a:noFill/>
        </p:spPr>
        <p:txBody>
          <a:bodyPr wrap="square">
            <a:spAutoFit/>
          </a:bodyPr>
          <a:lstStyle/>
          <a:p>
            <a:pPr>
              <a:spcBef>
                <a:spcPts val="0"/>
              </a:spcBef>
              <a:buClrTx/>
              <a:defRPr/>
            </a:pPr>
            <a:r>
              <a:rPr lang="en-GB" sz="2000" dirty="0">
                <a:latin typeface="Arial" panose="020B0604020202020204" pitchFamily="34" charset="0"/>
                <a:cs typeface="Arial" panose="020B0604020202020204" pitchFamily="34" charset="0"/>
              </a:rPr>
              <a:t>Looking to the future</a:t>
            </a:r>
          </a:p>
        </p:txBody>
      </p:sp>
      <p:pic>
        <p:nvPicPr>
          <p:cNvPr id="18" name="Picture 17" descr="A person and person in a wheelchair&#10;&#10;Description automatically generated">
            <a:extLst>
              <a:ext uri="{FF2B5EF4-FFF2-40B4-BE49-F238E27FC236}">
                <a16:creationId xmlns:a16="http://schemas.microsoft.com/office/drawing/2014/main" id="{BB1DB3E9-C21F-50D5-2C40-8D80AFDC18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130" y="1729129"/>
            <a:ext cx="6768580" cy="3952626"/>
          </a:xfrm>
          <a:prstGeom prst="rect">
            <a:avLst/>
          </a:prstGeom>
        </p:spPr>
      </p:pic>
    </p:spTree>
    <p:extLst>
      <p:ext uri="{BB962C8B-B14F-4D97-AF65-F5344CB8AC3E}">
        <p14:creationId xmlns:p14="http://schemas.microsoft.com/office/powerpoint/2010/main" val="13555091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D5111-C616-C690-86E2-A4FFF566ACFD}"/>
              </a:ext>
            </a:extLst>
          </p:cNvPr>
          <p:cNvSpPr>
            <a:spLocks noGrp="1"/>
          </p:cNvSpPr>
          <p:nvPr>
            <p:ph type="title"/>
          </p:nvPr>
        </p:nvSpPr>
        <p:spPr/>
        <p:txBody>
          <a:bodyPr/>
          <a:lstStyle/>
          <a:p>
            <a:r>
              <a:rPr lang="en-GB" dirty="0"/>
              <a:t>Mind the Gap</a:t>
            </a:r>
          </a:p>
        </p:txBody>
      </p:sp>
      <p:sp>
        <p:nvSpPr>
          <p:cNvPr id="6" name="Rectangle 5">
            <a:extLst>
              <a:ext uri="{FF2B5EF4-FFF2-40B4-BE49-F238E27FC236}">
                <a16:creationId xmlns:a16="http://schemas.microsoft.com/office/drawing/2014/main" id="{661FF086-0775-423E-85DC-4D66B4677ACD}"/>
              </a:ext>
            </a:extLst>
          </p:cNvPr>
          <p:cNvSpPr/>
          <p:nvPr/>
        </p:nvSpPr>
        <p:spPr>
          <a:xfrm>
            <a:off x="265223" y="1785801"/>
            <a:ext cx="4600604" cy="3935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a:extLst>
              <a:ext uri="{FF2B5EF4-FFF2-40B4-BE49-F238E27FC236}">
                <a16:creationId xmlns:a16="http://schemas.microsoft.com/office/drawing/2014/main" id="{B6FA208A-9EA2-42F1-B96F-B06B1A176E4D}"/>
              </a:ext>
            </a:extLst>
          </p:cNvPr>
          <p:cNvSpPr txBox="1"/>
          <p:nvPr/>
        </p:nvSpPr>
        <p:spPr>
          <a:xfrm>
            <a:off x="339437" y="1860774"/>
            <a:ext cx="5242587" cy="3037755"/>
          </a:xfrm>
          <a:prstGeom prst="rect">
            <a:avLst/>
          </a:prstGeom>
          <a:noFill/>
        </p:spPr>
        <p:txBody>
          <a:bodyPr wrap="square" lIns="91440" tIns="45720" rIns="91440" bIns="45720" anchor="t">
            <a:spAutoFit/>
          </a:bodyPr>
          <a:lstStyle/>
          <a:p>
            <a:pPr>
              <a:defRPr/>
            </a:pPr>
            <a:r>
              <a:rPr lang="en-GB" sz="1600" dirty="0">
                <a:ea typeface="+mn-lt"/>
                <a:cs typeface="+mn-lt"/>
              </a:rPr>
              <a:t>Everything this group delivers is through leading matrix teams, rather than direct reports.</a:t>
            </a:r>
            <a:endParaRPr lang="en-GB" sz="1600" b="1" dirty="0">
              <a:ea typeface="+mn-lt"/>
              <a:cs typeface="+mn-lt"/>
            </a:endParaRPr>
          </a:p>
          <a:p>
            <a:pPr>
              <a:defRPr/>
            </a:pPr>
            <a:endParaRPr lang="en-GB" sz="1600" dirty="0">
              <a:ea typeface="+mn-lt"/>
              <a:cs typeface="+mn-lt"/>
            </a:endParaRPr>
          </a:p>
          <a:p>
            <a:pPr>
              <a:defRPr/>
            </a:pPr>
            <a:r>
              <a:rPr lang="en-GB" sz="1600" dirty="0">
                <a:ea typeface="+mn-lt"/>
                <a:cs typeface="+mn-lt"/>
              </a:rPr>
              <a:t>Given your group wheel:</a:t>
            </a:r>
          </a:p>
          <a:p>
            <a:pPr>
              <a:defRPr/>
            </a:pPr>
            <a:endParaRPr lang="en-GB" sz="1600" dirty="0">
              <a:ea typeface="+mn-lt"/>
              <a:cs typeface="+mn-lt"/>
            </a:endParaRPr>
          </a:p>
          <a:p>
            <a:pPr marL="285750" indent="-285750">
              <a:lnSpc>
                <a:spcPct val="90000"/>
              </a:lnSpc>
              <a:spcBef>
                <a:spcPts val="1000"/>
              </a:spcBef>
              <a:buClr>
                <a:schemeClr val="accent2"/>
              </a:buClr>
              <a:buFont typeface="Arial" panose="020B0604020202020204" pitchFamily="34" charset="0"/>
              <a:buChar char="•"/>
              <a:defRPr/>
            </a:pPr>
            <a:r>
              <a:rPr lang="en-GB" sz="1600" dirty="0">
                <a:ea typeface="Calibri" panose="020F0502020204030204" pitchFamily="34" charset="0"/>
                <a:cs typeface="Segoe UI Semilight" panose="020B0402040204020203" pitchFamily="34" charset="0"/>
              </a:rPr>
              <a:t>What challenges might this group face in this task?</a:t>
            </a:r>
            <a:endParaRPr lang="en-US" sz="1600" dirty="0">
              <a:ea typeface="Calibri" panose="020F0502020204030204" pitchFamily="34" charset="0"/>
              <a:cs typeface="Segoe UI Semilight" panose="020B0402040204020203" pitchFamily="34" charset="0"/>
            </a:endParaRPr>
          </a:p>
          <a:p>
            <a:pPr marL="285750" indent="-285750">
              <a:lnSpc>
                <a:spcPct val="90000"/>
              </a:lnSpc>
              <a:spcBef>
                <a:spcPts val="1000"/>
              </a:spcBef>
              <a:buClr>
                <a:schemeClr val="accent2"/>
              </a:buClr>
              <a:buFont typeface="Arial" panose="020B0604020202020204" pitchFamily="34" charset="0"/>
              <a:buChar char="•"/>
              <a:defRPr/>
            </a:pPr>
            <a:r>
              <a:rPr lang="en-GB" sz="1600" dirty="0">
                <a:ea typeface="Calibri" panose="020F0502020204030204" pitchFamily="34" charset="0"/>
                <a:cs typeface="Segoe UI Semilight" panose="020B0402040204020203" pitchFamily="34" charset="0"/>
              </a:rPr>
              <a:t>How might you leverage your preferred roles and styles to help you navigate these challenges together?</a:t>
            </a:r>
            <a:endParaRPr lang="en-US" sz="1600" dirty="0">
              <a:ea typeface="Calibri" panose="020F0502020204030204" pitchFamily="34" charset="0"/>
              <a:cs typeface="Segoe UI Semilight" panose="020B0402040204020203" pitchFamily="34" charset="0"/>
            </a:endParaRPr>
          </a:p>
          <a:p>
            <a:pPr marL="285750" indent="-285750">
              <a:lnSpc>
                <a:spcPct val="90000"/>
              </a:lnSpc>
              <a:spcBef>
                <a:spcPts val="1000"/>
              </a:spcBef>
              <a:buClr>
                <a:schemeClr val="accent2"/>
              </a:buClr>
              <a:buFont typeface="Arial" panose="020B0604020202020204" pitchFamily="34" charset="0"/>
              <a:buChar char="•"/>
              <a:defRPr/>
            </a:pPr>
            <a:r>
              <a:rPr lang="en-GB" sz="1600" dirty="0">
                <a:ea typeface="Calibri" panose="020F0502020204030204" pitchFamily="34" charset="0"/>
                <a:cs typeface="Segoe UI Semilight" panose="020B0402040204020203" pitchFamily="34" charset="0"/>
              </a:rPr>
              <a:t>What role ‘gaps’ within your group might you need to be aware of? </a:t>
            </a:r>
            <a:endParaRPr lang="en-US" sz="1600" dirty="0">
              <a:ea typeface="Calibri" panose="020F0502020204030204" pitchFamily="34" charset="0"/>
              <a:cs typeface="Segoe UI Semilight" panose="020B0402040204020203" pitchFamily="34" charset="0"/>
            </a:endParaRPr>
          </a:p>
        </p:txBody>
      </p:sp>
      <p:pic>
        <p:nvPicPr>
          <p:cNvPr id="11" name="Picture 10">
            <a:extLst>
              <a:ext uri="{FF2B5EF4-FFF2-40B4-BE49-F238E27FC236}">
                <a16:creationId xmlns:a16="http://schemas.microsoft.com/office/drawing/2014/main" id="{61DAE0EC-DF83-BA38-7244-B5599FD6B3E2}"/>
              </a:ext>
            </a:extLst>
          </p:cNvPr>
          <p:cNvPicPr>
            <a:picLocks noChangeAspect="1"/>
          </p:cNvPicPr>
          <p:nvPr/>
        </p:nvPicPr>
        <p:blipFill>
          <a:blip r:embed="rId3"/>
          <a:stretch>
            <a:fillRect/>
          </a:stretch>
        </p:blipFill>
        <p:spPr>
          <a:xfrm>
            <a:off x="5820931" y="794398"/>
            <a:ext cx="5862987" cy="5553757"/>
          </a:xfrm>
          <a:prstGeom prst="rect">
            <a:avLst/>
          </a:prstGeom>
        </p:spPr>
      </p:pic>
    </p:spTree>
    <p:extLst>
      <p:ext uri="{BB962C8B-B14F-4D97-AF65-F5344CB8AC3E}">
        <p14:creationId xmlns:p14="http://schemas.microsoft.com/office/powerpoint/2010/main" val="1625004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8DE975-AB32-6516-E46B-2A56BB691B66}"/>
              </a:ext>
            </a:extLst>
          </p:cNvPr>
          <p:cNvPicPr>
            <a:picLocks noChangeAspect="1"/>
          </p:cNvPicPr>
          <p:nvPr/>
        </p:nvPicPr>
        <p:blipFill>
          <a:blip r:embed="rId3"/>
          <a:stretch>
            <a:fillRect/>
          </a:stretch>
        </p:blipFill>
        <p:spPr>
          <a:xfrm>
            <a:off x="5782606" y="765616"/>
            <a:ext cx="6069957" cy="5658131"/>
          </a:xfrm>
          <a:prstGeom prst="rect">
            <a:avLst/>
          </a:prstGeom>
        </p:spPr>
      </p:pic>
      <p:sp>
        <p:nvSpPr>
          <p:cNvPr id="3" name="Title 2">
            <a:extLst>
              <a:ext uri="{FF2B5EF4-FFF2-40B4-BE49-F238E27FC236}">
                <a16:creationId xmlns:a16="http://schemas.microsoft.com/office/drawing/2014/main" id="{9D9D5111-C616-C690-86E2-A4FFF566ACFD}"/>
              </a:ext>
            </a:extLst>
          </p:cNvPr>
          <p:cNvSpPr>
            <a:spLocks noGrp="1"/>
          </p:cNvSpPr>
          <p:nvPr>
            <p:ph type="title"/>
          </p:nvPr>
        </p:nvSpPr>
        <p:spPr>
          <a:xfrm>
            <a:off x="339437" y="434253"/>
            <a:ext cx="6660803" cy="1435187"/>
          </a:xfrm>
        </p:spPr>
        <p:txBody>
          <a:bodyPr>
            <a:normAutofit/>
          </a:bodyPr>
          <a:lstStyle/>
          <a:p>
            <a:r>
              <a:rPr lang="en-GB" dirty="0"/>
              <a:t>How do we grow together as a team</a:t>
            </a:r>
          </a:p>
        </p:txBody>
      </p:sp>
      <p:sp>
        <p:nvSpPr>
          <p:cNvPr id="5" name="Content Placeholder 4">
            <a:extLst>
              <a:ext uri="{FF2B5EF4-FFF2-40B4-BE49-F238E27FC236}">
                <a16:creationId xmlns:a16="http://schemas.microsoft.com/office/drawing/2014/main" id="{0E388893-7DF9-12CB-FEE8-63A1F157B8C7}"/>
              </a:ext>
            </a:extLst>
          </p:cNvPr>
          <p:cNvSpPr>
            <a:spLocks noGrp="1"/>
          </p:cNvSpPr>
          <p:nvPr>
            <p:ph sz="quarter" idx="13"/>
          </p:nvPr>
        </p:nvSpPr>
        <p:spPr>
          <a:xfrm>
            <a:off x="339725" y="1793773"/>
            <a:ext cx="5242299" cy="456190"/>
          </a:xfrm>
        </p:spPr>
        <p:txBody>
          <a:bodyPr/>
          <a:lstStyle/>
          <a:p>
            <a:r>
              <a:rPr lang="en-GB" dirty="0"/>
              <a:t>SWOT Analysis</a:t>
            </a:r>
          </a:p>
        </p:txBody>
      </p:sp>
      <p:sp>
        <p:nvSpPr>
          <p:cNvPr id="6" name="Rectangle 5">
            <a:extLst>
              <a:ext uri="{FF2B5EF4-FFF2-40B4-BE49-F238E27FC236}">
                <a16:creationId xmlns:a16="http://schemas.microsoft.com/office/drawing/2014/main" id="{661FF086-0775-423E-85DC-4D66B4677ACD}"/>
              </a:ext>
            </a:extLst>
          </p:cNvPr>
          <p:cNvSpPr/>
          <p:nvPr/>
        </p:nvSpPr>
        <p:spPr>
          <a:xfrm>
            <a:off x="265223" y="1785801"/>
            <a:ext cx="4600604" cy="3935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a:extLst>
              <a:ext uri="{FF2B5EF4-FFF2-40B4-BE49-F238E27FC236}">
                <a16:creationId xmlns:a16="http://schemas.microsoft.com/office/drawing/2014/main" id="{B6FA208A-9EA2-42F1-B96F-B06B1A176E4D}"/>
              </a:ext>
            </a:extLst>
          </p:cNvPr>
          <p:cNvSpPr txBox="1"/>
          <p:nvPr/>
        </p:nvSpPr>
        <p:spPr>
          <a:xfrm>
            <a:off x="339437" y="2630486"/>
            <a:ext cx="5242587" cy="2648930"/>
          </a:xfrm>
          <a:prstGeom prst="rect">
            <a:avLst/>
          </a:prstGeom>
          <a:noFill/>
        </p:spPr>
        <p:txBody>
          <a:bodyPr wrap="square" lIns="91440" tIns="45720" rIns="91440" bIns="45720" anchor="t">
            <a:spAutoFit/>
          </a:bodyPr>
          <a:lstStyle/>
          <a:p>
            <a:pPr>
              <a:defRPr/>
            </a:pPr>
            <a:r>
              <a:rPr lang="en-GB" sz="1600" dirty="0">
                <a:ea typeface="+mn-lt"/>
                <a:cs typeface="+mn-lt"/>
              </a:rPr>
              <a:t>In two groups, consider: </a:t>
            </a:r>
          </a:p>
          <a:p>
            <a:pPr>
              <a:defRPr/>
            </a:pPr>
            <a:endParaRPr lang="en-GB" sz="1600" dirty="0">
              <a:ea typeface="+mn-lt"/>
              <a:cs typeface="+mn-lt"/>
            </a:endParaRPr>
          </a:p>
          <a:p>
            <a:pPr marL="285750" indent="-285750">
              <a:lnSpc>
                <a:spcPct val="90000"/>
              </a:lnSpc>
              <a:spcBef>
                <a:spcPts val="1000"/>
              </a:spcBef>
              <a:buClr>
                <a:schemeClr val="accent2"/>
              </a:buClr>
              <a:buFont typeface="Arial" panose="020B0604020202020204" pitchFamily="34" charset="0"/>
              <a:buChar char="•"/>
              <a:defRPr/>
            </a:pPr>
            <a:r>
              <a:rPr lang="en-GB" sz="1600" dirty="0">
                <a:ea typeface="Calibri" panose="020F0502020204030204" pitchFamily="34" charset="0"/>
                <a:cs typeface="Segoe UI Semilight" panose="020B0402040204020203" pitchFamily="34" charset="0"/>
              </a:rPr>
              <a:t>What are the </a:t>
            </a:r>
            <a:r>
              <a:rPr lang="en-GB" sz="1600" b="1" dirty="0">
                <a:solidFill>
                  <a:schemeClr val="accent2"/>
                </a:solidFill>
                <a:ea typeface="Calibri" panose="020F0502020204030204" pitchFamily="34" charset="0"/>
                <a:cs typeface="Segoe UI Semilight" panose="020B0402040204020203" pitchFamily="34" charset="0"/>
              </a:rPr>
              <a:t>strengths</a:t>
            </a:r>
            <a:r>
              <a:rPr lang="en-GB" sz="1600" dirty="0">
                <a:solidFill>
                  <a:schemeClr val="accent2"/>
                </a:solidFill>
                <a:ea typeface="Calibri" panose="020F0502020204030204" pitchFamily="34" charset="0"/>
                <a:cs typeface="Segoe UI Semilight" panose="020B0402040204020203" pitchFamily="34" charset="0"/>
              </a:rPr>
              <a:t> </a:t>
            </a:r>
            <a:r>
              <a:rPr lang="en-GB" sz="1600" dirty="0">
                <a:ea typeface="Calibri" panose="020F0502020204030204" pitchFamily="34" charset="0"/>
                <a:cs typeface="Segoe UI Semilight" panose="020B0402040204020203" pitchFamily="34" charset="0"/>
              </a:rPr>
              <a:t>of the group?</a:t>
            </a:r>
          </a:p>
          <a:p>
            <a:pPr marL="285750" indent="-285750">
              <a:lnSpc>
                <a:spcPct val="90000"/>
              </a:lnSpc>
              <a:spcBef>
                <a:spcPts val="1000"/>
              </a:spcBef>
              <a:buClr>
                <a:schemeClr val="accent2"/>
              </a:buClr>
              <a:buFont typeface="Arial" panose="020B0604020202020204" pitchFamily="34" charset="0"/>
              <a:buChar char="•"/>
              <a:defRPr/>
            </a:pPr>
            <a:r>
              <a:rPr lang="en-GB" sz="1600" dirty="0">
                <a:ea typeface="Calibri" panose="020F0502020204030204" pitchFamily="34" charset="0"/>
                <a:cs typeface="Segoe UI Semilight" panose="020B0402040204020203" pitchFamily="34" charset="0"/>
              </a:rPr>
              <a:t>What are some potential </a:t>
            </a:r>
            <a:r>
              <a:rPr lang="en-GB" sz="1600" b="1" dirty="0">
                <a:solidFill>
                  <a:schemeClr val="accent2"/>
                </a:solidFill>
                <a:ea typeface="Calibri" panose="020F0502020204030204" pitchFamily="34" charset="0"/>
                <a:cs typeface="Segoe UI Semilight" panose="020B0402040204020203" pitchFamily="34" charset="0"/>
              </a:rPr>
              <a:t>weaknesses</a:t>
            </a:r>
            <a:r>
              <a:rPr lang="en-GB" sz="1600" dirty="0">
                <a:ea typeface="Calibri" panose="020F0502020204030204" pitchFamily="34" charset="0"/>
                <a:cs typeface="Segoe UI Semilight" panose="020B0402040204020203" pitchFamily="34" charset="0"/>
              </a:rPr>
              <a:t>? </a:t>
            </a:r>
          </a:p>
          <a:p>
            <a:pPr marL="285750" indent="-285750">
              <a:lnSpc>
                <a:spcPct val="90000"/>
              </a:lnSpc>
              <a:spcBef>
                <a:spcPts val="1000"/>
              </a:spcBef>
              <a:buClr>
                <a:schemeClr val="accent2"/>
              </a:buClr>
              <a:buFont typeface="Arial" panose="020B0604020202020204" pitchFamily="34" charset="0"/>
              <a:buChar char="•"/>
              <a:defRPr/>
            </a:pPr>
            <a:r>
              <a:rPr lang="en-GB" sz="1600" dirty="0">
                <a:ea typeface="Calibri" panose="020F0502020204030204" pitchFamily="34" charset="0"/>
                <a:cs typeface="Segoe UI Semilight" panose="020B0402040204020203" pitchFamily="34" charset="0"/>
              </a:rPr>
              <a:t>When looking at your strengths, what kind of </a:t>
            </a:r>
            <a:r>
              <a:rPr lang="en-GB" sz="1600" b="1" dirty="0">
                <a:solidFill>
                  <a:schemeClr val="accent2"/>
                </a:solidFill>
                <a:ea typeface="Calibri" panose="020F0502020204030204" pitchFamily="34" charset="0"/>
                <a:cs typeface="Segoe UI Semilight" panose="020B0402040204020203" pitchFamily="34" charset="0"/>
              </a:rPr>
              <a:t>opportunities</a:t>
            </a:r>
            <a:r>
              <a:rPr lang="en-GB" sz="1600" dirty="0">
                <a:ea typeface="Calibri" panose="020F0502020204030204" pitchFamily="34" charset="0"/>
                <a:cs typeface="Segoe UI Semilight" panose="020B0402040204020203" pitchFamily="34" charset="0"/>
              </a:rPr>
              <a:t> might there be for you to become more effective? </a:t>
            </a:r>
          </a:p>
          <a:p>
            <a:pPr marL="285750" indent="-285750">
              <a:lnSpc>
                <a:spcPct val="90000"/>
              </a:lnSpc>
              <a:spcBef>
                <a:spcPts val="1000"/>
              </a:spcBef>
              <a:buClr>
                <a:schemeClr val="accent2"/>
              </a:buClr>
              <a:buFont typeface="Arial" panose="020B0604020202020204" pitchFamily="34" charset="0"/>
              <a:buChar char="•"/>
              <a:defRPr/>
            </a:pPr>
            <a:r>
              <a:rPr lang="en-GB" sz="1600" dirty="0">
                <a:ea typeface="Calibri" panose="020F0502020204030204" pitchFamily="34" charset="0"/>
                <a:cs typeface="Segoe UI Semilight" panose="020B0402040204020203" pitchFamily="34" charset="0"/>
              </a:rPr>
              <a:t>When looking at your weaknesses, what kind of </a:t>
            </a:r>
            <a:r>
              <a:rPr lang="en-GB" sz="1600" b="1" dirty="0">
                <a:solidFill>
                  <a:schemeClr val="accent2"/>
                </a:solidFill>
                <a:ea typeface="Calibri" panose="020F0502020204030204" pitchFamily="34" charset="0"/>
                <a:cs typeface="Segoe UI Semilight" panose="020B0402040204020203" pitchFamily="34" charset="0"/>
              </a:rPr>
              <a:t>threats</a:t>
            </a:r>
            <a:r>
              <a:rPr lang="en-GB" sz="1600" dirty="0">
                <a:ea typeface="Calibri" panose="020F0502020204030204" pitchFamily="34" charset="0"/>
                <a:cs typeface="Segoe UI Semilight" panose="020B0402040204020203" pitchFamily="34" charset="0"/>
              </a:rPr>
              <a:t> might they pose to your group?</a:t>
            </a:r>
          </a:p>
        </p:txBody>
      </p:sp>
    </p:spTree>
    <p:extLst>
      <p:ext uri="{BB962C8B-B14F-4D97-AF65-F5344CB8AC3E}">
        <p14:creationId xmlns:p14="http://schemas.microsoft.com/office/powerpoint/2010/main" val="2731857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SWOT Analysis </a:t>
            </a:r>
          </a:p>
        </p:txBody>
      </p:sp>
      <p:graphicFrame>
        <p:nvGraphicFramePr>
          <p:cNvPr id="7" name="Table 6"/>
          <p:cNvGraphicFramePr>
            <a:graphicFrameLocks noGrp="1"/>
          </p:cNvGraphicFramePr>
          <p:nvPr>
            <p:extLst>
              <p:ext uri="{D42A27DB-BD31-4B8C-83A1-F6EECF244321}">
                <p14:modId xmlns:p14="http://schemas.microsoft.com/office/powerpoint/2010/main" val="2303730656"/>
              </p:ext>
            </p:extLst>
          </p:nvPr>
        </p:nvGraphicFramePr>
        <p:xfrm>
          <a:off x="1495508" y="1558579"/>
          <a:ext cx="9200984" cy="4440018"/>
        </p:xfrm>
        <a:graphic>
          <a:graphicData uri="http://schemas.openxmlformats.org/drawingml/2006/table">
            <a:tbl>
              <a:tblPr firstRow="1" bandRow="1">
                <a:tableStyleId>{5C22544A-7EE6-4342-B048-85BDC9FD1C3A}</a:tableStyleId>
              </a:tblPr>
              <a:tblGrid>
                <a:gridCol w="4600492">
                  <a:extLst>
                    <a:ext uri="{9D8B030D-6E8A-4147-A177-3AD203B41FA5}">
                      <a16:colId xmlns:a16="http://schemas.microsoft.com/office/drawing/2014/main" val="3490351887"/>
                    </a:ext>
                  </a:extLst>
                </a:gridCol>
                <a:gridCol w="4600492">
                  <a:extLst>
                    <a:ext uri="{9D8B030D-6E8A-4147-A177-3AD203B41FA5}">
                      <a16:colId xmlns:a16="http://schemas.microsoft.com/office/drawing/2014/main" val="1894302577"/>
                    </a:ext>
                  </a:extLst>
                </a:gridCol>
              </a:tblGrid>
              <a:tr h="579924">
                <a:tc>
                  <a:txBody>
                    <a:bodyPr/>
                    <a:lstStyle/>
                    <a:p>
                      <a:r>
                        <a:rPr lang="en-GB" dirty="0">
                          <a:solidFill>
                            <a:schemeClr val="tx2"/>
                          </a:solidFill>
                        </a:rPr>
                        <a:t>Strengths</a:t>
                      </a:r>
                    </a:p>
                  </a:txBody>
                  <a:tcPr anchor="ctr"/>
                </a:tc>
                <a:tc>
                  <a:txBody>
                    <a:bodyPr/>
                    <a:lstStyle/>
                    <a:p>
                      <a:r>
                        <a:rPr lang="en-GB" dirty="0">
                          <a:solidFill>
                            <a:schemeClr val="tx2"/>
                          </a:solidFill>
                        </a:rPr>
                        <a:t>Opportunities</a:t>
                      </a:r>
                    </a:p>
                  </a:txBody>
                  <a:tcPr anchor="ctr"/>
                </a:tc>
                <a:extLst>
                  <a:ext uri="{0D108BD9-81ED-4DB2-BD59-A6C34878D82A}">
                    <a16:rowId xmlns:a16="http://schemas.microsoft.com/office/drawing/2014/main" val="4044026299"/>
                  </a:ext>
                </a:extLst>
              </a:tr>
              <a:tr h="1640085">
                <a:tc>
                  <a:txBody>
                    <a:bodyPr/>
                    <a:lstStyle/>
                    <a:p>
                      <a:pPr marL="285750" indent="-285750">
                        <a:buFont typeface="Arial" panose="020B0604020202020204" pitchFamily="34" charset="0"/>
                        <a:buChar char="•"/>
                      </a:pPr>
                      <a:endParaRPr lang="en-GB" dirty="0"/>
                    </a:p>
                  </a:txBody>
                  <a:tcPr/>
                </a:tc>
                <a:tc>
                  <a:txBody>
                    <a:bodyPr/>
                    <a:lstStyle/>
                    <a:p>
                      <a:pPr marL="285750" indent="-285750">
                        <a:buFont typeface="Arial" panose="020B0604020202020204" pitchFamily="34" charset="0"/>
                        <a:buChar char="•"/>
                      </a:pPr>
                      <a:endParaRPr lang="en-GB" sz="1400" dirty="0"/>
                    </a:p>
                  </a:txBody>
                  <a:tcPr/>
                </a:tc>
                <a:extLst>
                  <a:ext uri="{0D108BD9-81ED-4DB2-BD59-A6C34878D82A}">
                    <a16:rowId xmlns:a16="http://schemas.microsoft.com/office/drawing/2014/main" val="2249541999"/>
                  </a:ext>
                </a:extLst>
              </a:tr>
              <a:tr h="579924">
                <a:tc>
                  <a:txBody>
                    <a:bodyPr/>
                    <a:lstStyle/>
                    <a:p>
                      <a:pPr marL="0" algn="l" defTabSz="914400" rtl="0" eaLnBrk="1" latinLnBrk="0" hangingPunct="1"/>
                      <a:r>
                        <a:rPr lang="en-GB" sz="1800" b="1" kern="1200" dirty="0">
                          <a:solidFill>
                            <a:schemeClr val="tx2"/>
                          </a:solidFill>
                        </a:rPr>
                        <a:t>Weaknesses</a:t>
                      </a:r>
                      <a:endParaRPr lang="en-GB" sz="1800" b="1" kern="1200" dirty="0">
                        <a:solidFill>
                          <a:schemeClr val="tx2"/>
                        </a:solidFill>
                        <a:latin typeface="+mn-lt"/>
                        <a:ea typeface="+mn-ea"/>
                        <a:cs typeface="+mn-cs"/>
                      </a:endParaRPr>
                    </a:p>
                  </a:txBody>
                  <a:tcPr anchor="ctr">
                    <a:solidFill>
                      <a:schemeClr val="accent1"/>
                    </a:solidFill>
                  </a:tcPr>
                </a:tc>
                <a:tc>
                  <a:txBody>
                    <a:bodyPr/>
                    <a:lstStyle/>
                    <a:p>
                      <a:pPr marL="0" algn="l" defTabSz="914400" rtl="0" eaLnBrk="1" latinLnBrk="0" hangingPunct="1"/>
                      <a:r>
                        <a:rPr lang="en-GB" sz="1800" b="1" kern="1200" dirty="0">
                          <a:solidFill>
                            <a:schemeClr val="tx2"/>
                          </a:solidFill>
                        </a:rPr>
                        <a:t>Threats</a:t>
                      </a:r>
                      <a:r>
                        <a:rPr lang="en-GB" sz="1800" b="1" kern="1200" baseline="0" dirty="0">
                          <a:solidFill>
                            <a:schemeClr val="tx2"/>
                          </a:solidFill>
                        </a:rPr>
                        <a:t> </a:t>
                      </a:r>
                      <a:endParaRPr lang="en-GB" sz="1800" b="1" kern="1200" dirty="0">
                        <a:solidFill>
                          <a:schemeClr val="tx2"/>
                        </a:solidFill>
                        <a:latin typeface="+mn-lt"/>
                        <a:ea typeface="+mn-ea"/>
                        <a:cs typeface="+mn-cs"/>
                      </a:endParaRPr>
                    </a:p>
                  </a:txBody>
                  <a:tcPr anchor="ctr">
                    <a:solidFill>
                      <a:schemeClr val="accent1"/>
                    </a:solidFill>
                  </a:tcPr>
                </a:tc>
                <a:extLst>
                  <a:ext uri="{0D108BD9-81ED-4DB2-BD59-A6C34878D82A}">
                    <a16:rowId xmlns:a16="http://schemas.microsoft.com/office/drawing/2014/main" val="709227714"/>
                  </a:ext>
                </a:extLst>
              </a:tr>
              <a:tr h="1640085">
                <a:tc>
                  <a:txBody>
                    <a:bodyPr/>
                    <a:lstStyle/>
                    <a:p>
                      <a:pPr marL="285750" indent="-285750">
                        <a:buFont typeface="Arial" panose="020B0604020202020204" pitchFamily="34" charset="0"/>
                        <a:buChar char="•"/>
                      </a:pPr>
                      <a:endParaRPr lang="en-GB" sz="1600" dirty="0"/>
                    </a:p>
                  </a:txBody>
                  <a:tcPr/>
                </a:tc>
                <a:tc>
                  <a:txBody>
                    <a:bodyPr/>
                    <a:lstStyle/>
                    <a:p>
                      <a:pPr marL="285750" indent="-285750">
                        <a:buFont typeface="Arial" panose="020B0604020202020204" pitchFamily="34" charset="0"/>
                        <a:buChar char="•"/>
                      </a:pPr>
                      <a:endParaRPr lang="en-GB" sz="1600" dirty="0"/>
                    </a:p>
                  </a:txBody>
                  <a:tcPr/>
                </a:tc>
                <a:extLst>
                  <a:ext uri="{0D108BD9-81ED-4DB2-BD59-A6C34878D82A}">
                    <a16:rowId xmlns:a16="http://schemas.microsoft.com/office/drawing/2014/main" val="598293492"/>
                  </a:ext>
                </a:extLst>
              </a:tr>
            </a:tbl>
          </a:graphicData>
        </a:graphic>
      </p:graphicFrame>
    </p:spTree>
    <p:extLst>
      <p:ext uri="{BB962C8B-B14F-4D97-AF65-F5344CB8AC3E}">
        <p14:creationId xmlns:p14="http://schemas.microsoft.com/office/powerpoint/2010/main" val="779934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7F3958-8221-1D91-C10D-5360AFF121D7}"/>
              </a:ext>
            </a:extLst>
          </p:cNvPr>
          <p:cNvSpPr txBox="1"/>
          <p:nvPr/>
        </p:nvSpPr>
        <p:spPr>
          <a:xfrm>
            <a:off x="462797" y="1874835"/>
            <a:ext cx="6923732" cy="1096710"/>
          </a:xfrm>
          <a:prstGeom prst="rect">
            <a:avLst/>
          </a:prstGeom>
          <a:noFill/>
        </p:spPr>
        <p:txBody>
          <a:bodyPr wrap="square" rtlCol="0">
            <a:spAutoFit/>
          </a:bodyPr>
          <a:lstStyle/>
          <a:p>
            <a:pPr marL="285750" indent="-285750">
              <a:lnSpc>
                <a:spcPct val="90000"/>
              </a:lnSpc>
              <a:spcBef>
                <a:spcPts val="1000"/>
              </a:spcBef>
              <a:buClr>
                <a:schemeClr val="accent2"/>
              </a:buClr>
              <a:buFont typeface="Arial" panose="020B0604020202020204" pitchFamily="34" charset="0"/>
              <a:buChar char="•"/>
            </a:pPr>
            <a:r>
              <a:rPr lang="en-GB" dirty="0">
                <a:ea typeface="Calibri" panose="020F0502020204030204" pitchFamily="34" charset="0"/>
                <a:cs typeface="Segoe UI Semilight" panose="020B0402040204020203" pitchFamily="34" charset="0"/>
              </a:rPr>
              <a:t>1 thing you will </a:t>
            </a:r>
            <a:r>
              <a:rPr lang="en-GB" b="1" dirty="0">
                <a:ea typeface="Calibri" panose="020F0502020204030204" pitchFamily="34" charset="0"/>
                <a:cs typeface="Segoe UI Semilight" panose="020B0402040204020203" pitchFamily="34" charset="0"/>
              </a:rPr>
              <a:t>STOP</a:t>
            </a:r>
            <a:r>
              <a:rPr lang="en-GB" dirty="0">
                <a:ea typeface="Calibri" panose="020F0502020204030204" pitchFamily="34" charset="0"/>
                <a:cs typeface="Segoe UI Semilight" panose="020B0402040204020203" pitchFamily="34" charset="0"/>
              </a:rPr>
              <a:t> doing</a:t>
            </a:r>
          </a:p>
          <a:p>
            <a:pPr marL="285750" indent="-285750">
              <a:lnSpc>
                <a:spcPct val="90000"/>
              </a:lnSpc>
              <a:spcBef>
                <a:spcPts val="1000"/>
              </a:spcBef>
              <a:buClr>
                <a:schemeClr val="accent2"/>
              </a:buClr>
              <a:buFont typeface="Arial" panose="020B0604020202020204" pitchFamily="34" charset="0"/>
              <a:buChar char="•"/>
            </a:pPr>
            <a:r>
              <a:rPr lang="en-GB" dirty="0">
                <a:ea typeface="Calibri" panose="020F0502020204030204" pitchFamily="34" charset="0"/>
                <a:cs typeface="Segoe UI Semilight" panose="020B0402040204020203" pitchFamily="34" charset="0"/>
              </a:rPr>
              <a:t>1 thing you will </a:t>
            </a:r>
            <a:r>
              <a:rPr lang="en-GB" b="1" dirty="0">
                <a:ea typeface="Calibri" panose="020F0502020204030204" pitchFamily="34" charset="0"/>
                <a:cs typeface="Segoe UI Semilight" panose="020B0402040204020203" pitchFamily="34" charset="0"/>
              </a:rPr>
              <a:t>START</a:t>
            </a:r>
            <a:r>
              <a:rPr lang="en-GB" dirty="0">
                <a:ea typeface="Calibri" panose="020F0502020204030204" pitchFamily="34" charset="0"/>
                <a:cs typeface="Segoe UI Semilight" panose="020B0402040204020203" pitchFamily="34" charset="0"/>
              </a:rPr>
              <a:t> doing</a:t>
            </a:r>
          </a:p>
          <a:p>
            <a:pPr marL="285750" indent="-285750">
              <a:lnSpc>
                <a:spcPct val="90000"/>
              </a:lnSpc>
              <a:spcBef>
                <a:spcPts val="1000"/>
              </a:spcBef>
              <a:buClr>
                <a:schemeClr val="accent2"/>
              </a:buClr>
              <a:buFont typeface="Arial" panose="020B0604020202020204" pitchFamily="34" charset="0"/>
              <a:buChar char="•"/>
            </a:pPr>
            <a:r>
              <a:rPr lang="en-GB" dirty="0">
                <a:ea typeface="Calibri" panose="020F0502020204030204" pitchFamily="34" charset="0"/>
                <a:cs typeface="Segoe UI Semilight" panose="020B0402040204020203" pitchFamily="34" charset="0"/>
              </a:rPr>
              <a:t>1 thing you will </a:t>
            </a:r>
            <a:r>
              <a:rPr lang="en-GB" b="1" dirty="0">
                <a:ea typeface="Calibri" panose="020F0502020204030204" pitchFamily="34" charset="0"/>
                <a:cs typeface="Segoe UI Semilight" panose="020B0402040204020203" pitchFamily="34" charset="0"/>
              </a:rPr>
              <a:t>CONTINUE</a:t>
            </a:r>
            <a:r>
              <a:rPr lang="en-GB" dirty="0">
                <a:ea typeface="Calibri" panose="020F0502020204030204" pitchFamily="34" charset="0"/>
                <a:cs typeface="Segoe UI Semilight" panose="020B0402040204020203" pitchFamily="34" charset="0"/>
              </a:rPr>
              <a:t> doing </a:t>
            </a:r>
          </a:p>
        </p:txBody>
      </p:sp>
      <p:sp>
        <p:nvSpPr>
          <p:cNvPr id="10" name="Title 9">
            <a:extLst>
              <a:ext uri="{FF2B5EF4-FFF2-40B4-BE49-F238E27FC236}">
                <a16:creationId xmlns:a16="http://schemas.microsoft.com/office/drawing/2014/main" id="{AA4DB699-8D8F-615C-A243-2AC60440A426}"/>
              </a:ext>
            </a:extLst>
          </p:cNvPr>
          <p:cNvSpPr>
            <a:spLocks noGrp="1"/>
          </p:cNvSpPr>
          <p:nvPr>
            <p:ph type="title"/>
          </p:nvPr>
        </p:nvSpPr>
        <p:spPr/>
        <p:txBody>
          <a:bodyPr/>
          <a:lstStyle/>
          <a:p>
            <a:r>
              <a:rPr lang="en-GB" dirty="0"/>
              <a:t>Stop Start Continue</a:t>
            </a:r>
          </a:p>
        </p:txBody>
      </p:sp>
      <p:sp>
        <p:nvSpPr>
          <p:cNvPr id="4" name="Content Placeholder 3">
            <a:extLst>
              <a:ext uri="{FF2B5EF4-FFF2-40B4-BE49-F238E27FC236}">
                <a16:creationId xmlns:a16="http://schemas.microsoft.com/office/drawing/2014/main" id="{69A00C25-ED17-3866-F045-2152F9DEE9E9}"/>
              </a:ext>
            </a:extLst>
          </p:cNvPr>
          <p:cNvSpPr>
            <a:spLocks noGrp="1"/>
          </p:cNvSpPr>
          <p:nvPr>
            <p:ph sz="quarter" idx="13"/>
          </p:nvPr>
        </p:nvSpPr>
        <p:spPr/>
        <p:txBody>
          <a:bodyPr/>
          <a:lstStyle/>
          <a:p>
            <a:r>
              <a:rPr lang="en-GB" dirty="0"/>
              <a:t>Write down on post-its, for you as an individual:</a:t>
            </a:r>
          </a:p>
        </p:txBody>
      </p:sp>
      <p:sp>
        <p:nvSpPr>
          <p:cNvPr id="8" name="Rectangle: Diagonal Corners Rounded 7">
            <a:extLst>
              <a:ext uri="{FF2B5EF4-FFF2-40B4-BE49-F238E27FC236}">
                <a16:creationId xmlns:a16="http://schemas.microsoft.com/office/drawing/2014/main" id="{BABF75B6-436D-BE90-96D2-7A3F690E63AF}"/>
              </a:ext>
            </a:extLst>
          </p:cNvPr>
          <p:cNvSpPr/>
          <p:nvPr/>
        </p:nvSpPr>
        <p:spPr>
          <a:xfrm>
            <a:off x="510050" y="3342867"/>
            <a:ext cx="2754725" cy="1930173"/>
          </a:xfrm>
          <a:prstGeom prst="round2DiagRect">
            <a:avLst>
              <a:gd name="adj1" fmla="val 0"/>
              <a:gd name="adj2" fmla="val 608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4034F4A-6FDB-EFFD-2086-A5FA59DAD4E4}"/>
              </a:ext>
            </a:extLst>
          </p:cNvPr>
          <p:cNvSpPr txBox="1"/>
          <p:nvPr/>
        </p:nvSpPr>
        <p:spPr>
          <a:xfrm>
            <a:off x="714711" y="3629482"/>
            <a:ext cx="2345402" cy="523220"/>
          </a:xfrm>
          <a:prstGeom prst="rect">
            <a:avLst/>
          </a:prstGeom>
          <a:noFill/>
        </p:spPr>
        <p:txBody>
          <a:bodyPr wrap="square" rtlCol="0">
            <a:spAutoFit/>
          </a:bodyPr>
          <a:lstStyle/>
          <a:p>
            <a:pPr algn="ctr"/>
            <a:r>
              <a:rPr lang="en-GB" sz="2800" b="1" dirty="0">
                <a:solidFill>
                  <a:schemeClr val="tx2"/>
                </a:solidFill>
                <a:latin typeface="+mj-lt"/>
              </a:rPr>
              <a:t>STOP</a:t>
            </a:r>
          </a:p>
        </p:txBody>
      </p:sp>
      <p:sp>
        <p:nvSpPr>
          <p:cNvPr id="14" name="TextBox 13">
            <a:extLst>
              <a:ext uri="{FF2B5EF4-FFF2-40B4-BE49-F238E27FC236}">
                <a16:creationId xmlns:a16="http://schemas.microsoft.com/office/drawing/2014/main" id="{AC8A8FA5-59EF-674B-CBA4-920C7D32B66E}"/>
              </a:ext>
            </a:extLst>
          </p:cNvPr>
          <p:cNvSpPr txBox="1"/>
          <p:nvPr/>
        </p:nvSpPr>
        <p:spPr>
          <a:xfrm>
            <a:off x="792091" y="4218835"/>
            <a:ext cx="2190643" cy="830997"/>
          </a:xfrm>
          <a:prstGeom prst="rect">
            <a:avLst/>
          </a:prstGeom>
          <a:noFill/>
        </p:spPr>
        <p:txBody>
          <a:bodyPr wrap="square" rtlCol="0">
            <a:spAutoFit/>
          </a:bodyPr>
          <a:lstStyle/>
          <a:p>
            <a:pPr algn="ctr"/>
            <a:r>
              <a:rPr lang="en-GB" sz="1600" dirty="0"/>
              <a:t>Taking on too much, not delegating enough</a:t>
            </a:r>
          </a:p>
        </p:txBody>
      </p:sp>
      <p:sp>
        <p:nvSpPr>
          <p:cNvPr id="17" name="Rectangle: Diagonal Corners Rounded 16">
            <a:extLst>
              <a:ext uri="{FF2B5EF4-FFF2-40B4-BE49-F238E27FC236}">
                <a16:creationId xmlns:a16="http://schemas.microsoft.com/office/drawing/2014/main" id="{3ABDDBEE-4454-C4AC-08B7-22E7C53375CC}"/>
              </a:ext>
            </a:extLst>
          </p:cNvPr>
          <p:cNvSpPr/>
          <p:nvPr/>
        </p:nvSpPr>
        <p:spPr>
          <a:xfrm>
            <a:off x="3679970" y="3342867"/>
            <a:ext cx="2754725" cy="1930173"/>
          </a:xfrm>
          <a:prstGeom prst="round2DiagRect">
            <a:avLst>
              <a:gd name="adj1" fmla="val 0"/>
              <a:gd name="adj2" fmla="val 608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98F385EA-6F78-251C-F746-16ACEFD2F3E8}"/>
              </a:ext>
            </a:extLst>
          </p:cNvPr>
          <p:cNvSpPr txBox="1"/>
          <p:nvPr/>
        </p:nvSpPr>
        <p:spPr>
          <a:xfrm>
            <a:off x="3884631" y="3629482"/>
            <a:ext cx="2345402" cy="523220"/>
          </a:xfrm>
          <a:prstGeom prst="rect">
            <a:avLst/>
          </a:prstGeom>
          <a:noFill/>
        </p:spPr>
        <p:txBody>
          <a:bodyPr wrap="square" rtlCol="0">
            <a:spAutoFit/>
          </a:bodyPr>
          <a:lstStyle/>
          <a:p>
            <a:pPr algn="ctr"/>
            <a:r>
              <a:rPr lang="en-GB" sz="2800" b="1" dirty="0">
                <a:solidFill>
                  <a:schemeClr val="accent1"/>
                </a:solidFill>
                <a:latin typeface="+mj-lt"/>
              </a:rPr>
              <a:t>START</a:t>
            </a:r>
          </a:p>
        </p:txBody>
      </p:sp>
      <p:sp>
        <p:nvSpPr>
          <p:cNvPr id="19" name="TextBox 18">
            <a:extLst>
              <a:ext uri="{FF2B5EF4-FFF2-40B4-BE49-F238E27FC236}">
                <a16:creationId xmlns:a16="http://schemas.microsoft.com/office/drawing/2014/main" id="{A88F5492-33D2-7D56-DF90-BBD8F15FEA21}"/>
              </a:ext>
            </a:extLst>
          </p:cNvPr>
          <p:cNvSpPr txBox="1"/>
          <p:nvPr/>
        </p:nvSpPr>
        <p:spPr>
          <a:xfrm>
            <a:off x="3884632" y="4218835"/>
            <a:ext cx="2345402" cy="830997"/>
          </a:xfrm>
          <a:prstGeom prst="rect">
            <a:avLst/>
          </a:prstGeom>
          <a:noFill/>
        </p:spPr>
        <p:txBody>
          <a:bodyPr wrap="square" rtlCol="0">
            <a:spAutoFit/>
          </a:bodyPr>
          <a:lstStyle/>
          <a:p>
            <a:pPr algn="ctr"/>
            <a:r>
              <a:rPr lang="en-GB" sz="1600" dirty="0">
                <a:solidFill>
                  <a:schemeClr val="bg1"/>
                </a:solidFill>
              </a:rPr>
              <a:t>Asking for feedback more frequently e.g. at least once per week</a:t>
            </a:r>
          </a:p>
        </p:txBody>
      </p:sp>
      <p:sp>
        <p:nvSpPr>
          <p:cNvPr id="20" name="Rectangle: Diagonal Corners Rounded 19">
            <a:extLst>
              <a:ext uri="{FF2B5EF4-FFF2-40B4-BE49-F238E27FC236}">
                <a16:creationId xmlns:a16="http://schemas.microsoft.com/office/drawing/2014/main" id="{21BAACD6-749C-B6C6-DA6B-5CDA3E4A1C28}"/>
              </a:ext>
            </a:extLst>
          </p:cNvPr>
          <p:cNvSpPr/>
          <p:nvPr/>
        </p:nvSpPr>
        <p:spPr>
          <a:xfrm>
            <a:off x="6849890" y="3342867"/>
            <a:ext cx="2754725" cy="1930173"/>
          </a:xfrm>
          <a:prstGeom prst="round2DiagRect">
            <a:avLst>
              <a:gd name="adj1" fmla="val 0"/>
              <a:gd name="adj2" fmla="val 60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5DC44E34-B6E2-2182-D033-B0727C0DE619}"/>
              </a:ext>
            </a:extLst>
          </p:cNvPr>
          <p:cNvSpPr txBox="1"/>
          <p:nvPr/>
        </p:nvSpPr>
        <p:spPr>
          <a:xfrm>
            <a:off x="7054551" y="3629482"/>
            <a:ext cx="2345402" cy="523220"/>
          </a:xfrm>
          <a:prstGeom prst="rect">
            <a:avLst/>
          </a:prstGeom>
          <a:noFill/>
        </p:spPr>
        <p:txBody>
          <a:bodyPr wrap="square" rtlCol="0">
            <a:spAutoFit/>
          </a:bodyPr>
          <a:lstStyle/>
          <a:p>
            <a:pPr algn="ctr"/>
            <a:r>
              <a:rPr lang="en-GB" sz="2800" b="1" dirty="0">
                <a:solidFill>
                  <a:schemeClr val="tx2"/>
                </a:solidFill>
                <a:latin typeface="+mj-lt"/>
              </a:rPr>
              <a:t>CONTINUE</a:t>
            </a:r>
          </a:p>
        </p:txBody>
      </p:sp>
      <p:sp>
        <p:nvSpPr>
          <p:cNvPr id="22" name="TextBox 21">
            <a:extLst>
              <a:ext uri="{FF2B5EF4-FFF2-40B4-BE49-F238E27FC236}">
                <a16:creationId xmlns:a16="http://schemas.microsoft.com/office/drawing/2014/main" id="{55A708C5-5DA8-FCD9-B7F4-5FA4C68C74EE}"/>
              </a:ext>
            </a:extLst>
          </p:cNvPr>
          <p:cNvSpPr txBox="1"/>
          <p:nvPr/>
        </p:nvSpPr>
        <p:spPr>
          <a:xfrm>
            <a:off x="7054552" y="4218835"/>
            <a:ext cx="2345402" cy="830997"/>
          </a:xfrm>
          <a:prstGeom prst="rect">
            <a:avLst/>
          </a:prstGeom>
          <a:noFill/>
        </p:spPr>
        <p:txBody>
          <a:bodyPr wrap="square" rtlCol="0">
            <a:spAutoFit/>
          </a:bodyPr>
          <a:lstStyle/>
          <a:p>
            <a:pPr algn="ctr"/>
            <a:r>
              <a:rPr lang="en-GB" sz="1600" dirty="0"/>
              <a:t>Supporting others to solve complex problems</a:t>
            </a:r>
          </a:p>
        </p:txBody>
      </p:sp>
    </p:spTree>
    <p:extLst>
      <p:ext uri="{BB962C8B-B14F-4D97-AF65-F5344CB8AC3E}">
        <p14:creationId xmlns:p14="http://schemas.microsoft.com/office/powerpoint/2010/main" val="23768238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9C2D7-F15D-4D8D-3558-8F1B09D1AB0F}"/>
              </a:ext>
            </a:extLst>
          </p:cNvPr>
          <p:cNvSpPr>
            <a:spLocks noGrp="1"/>
          </p:cNvSpPr>
          <p:nvPr>
            <p:ph type="title"/>
          </p:nvPr>
        </p:nvSpPr>
        <p:spPr/>
        <p:txBody>
          <a:bodyPr/>
          <a:lstStyle/>
          <a:p>
            <a:r>
              <a:rPr lang="en-GB"/>
              <a:t>Stop, Start, Continue as a group </a:t>
            </a:r>
          </a:p>
        </p:txBody>
      </p:sp>
      <p:graphicFrame>
        <p:nvGraphicFramePr>
          <p:cNvPr id="5" name="Table 5">
            <a:extLst>
              <a:ext uri="{FF2B5EF4-FFF2-40B4-BE49-F238E27FC236}">
                <a16:creationId xmlns:a16="http://schemas.microsoft.com/office/drawing/2014/main" id="{AB557ED7-84B5-0FD5-93E9-AB285D4A305B}"/>
              </a:ext>
            </a:extLst>
          </p:cNvPr>
          <p:cNvGraphicFramePr>
            <a:graphicFrameLocks noGrp="1"/>
          </p:cNvGraphicFramePr>
          <p:nvPr>
            <p:ph idx="1"/>
            <p:extLst>
              <p:ext uri="{D42A27DB-BD31-4B8C-83A1-F6EECF244321}">
                <p14:modId xmlns:p14="http://schemas.microsoft.com/office/powerpoint/2010/main" val="2751517260"/>
              </p:ext>
            </p:extLst>
          </p:nvPr>
        </p:nvGraphicFramePr>
        <p:xfrm>
          <a:off x="614045" y="1542605"/>
          <a:ext cx="10515600" cy="4721025"/>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3403043705"/>
                    </a:ext>
                  </a:extLst>
                </a:gridCol>
                <a:gridCol w="3505200">
                  <a:extLst>
                    <a:ext uri="{9D8B030D-6E8A-4147-A177-3AD203B41FA5}">
                      <a16:colId xmlns:a16="http://schemas.microsoft.com/office/drawing/2014/main" val="674056804"/>
                    </a:ext>
                  </a:extLst>
                </a:gridCol>
                <a:gridCol w="3505200">
                  <a:extLst>
                    <a:ext uri="{9D8B030D-6E8A-4147-A177-3AD203B41FA5}">
                      <a16:colId xmlns:a16="http://schemas.microsoft.com/office/drawing/2014/main" val="3372269771"/>
                    </a:ext>
                  </a:extLst>
                </a:gridCol>
              </a:tblGrid>
              <a:tr h="631635">
                <a:tc>
                  <a:txBody>
                    <a:bodyPr/>
                    <a:lstStyle/>
                    <a:p>
                      <a:r>
                        <a:rPr lang="en-GB" dirty="0">
                          <a:solidFill>
                            <a:schemeClr val="tx2"/>
                          </a:solidFill>
                        </a:rPr>
                        <a:t>Stop</a:t>
                      </a:r>
                    </a:p>
                  </a:txBody>
                  <a:tcPr anchor="ctr">
                    <a:solidFill>
                      <a:schemeClr val="bg2"/>
                    </a:solidFill>
                  </a:tcPr>
                </a:tc>
                <a:tc>
                  <a:txBody>
                    <a:bodyPr/>
                    <a:lstStyle/>
                    <a:p>
                      <a:r>
                        <a:rPr lang="en-GB" dirty="0">
                          <a:solidFill>
                            <a:schemeClr val="accent1"/>
                          </a:solidFill>
                        </a:rPr>
                        <a:t>Start</a:t>
                      </a:r>
                    </a:p>
                  </a:txBody>
                  <a:tcPr anchor="ctr">
                    <a:solidFill>
                      <a:schemeClr val="tx2"/>
                    </a:solidFill>
                  </a:tcPr>
                </a:tc>
                <a:tc>
                  <a:txBody>
                    <a:bodyPr/>
                    <a:lstStyle/>
                    <a:p>
                      <a:r>
                        <a:rPr lang="en-GB" dirty="0">
                          <a:solidFill>
                            <a:schemeClr val="tx2"/>
                          </a:solidFill>
                        </a:rPr>
                        <a:t>Continue</a:t>
                      </a:r>
                    </a:p>
                  </a:txBody>
                  <a:tcPr anchor="ctr">
                    <a:solidFill>
                      <a:schemeClr val="accent1"/>
                    </a:solidFill>
                  </a:tcPr>
                </a:tc>
                <a:extLst>
                  <a:ext uri="{0D108BD9-81ED-4DB2-BD59-A6C34878D82A}">
                    <a16:rowId xmlns:a16="http://schemas.microsoft.com/office/drawing/2014/main" val="3430086322"/>
                  </a:ext>
                </a:extLst>
              </a:tr>
              <a:tr h="4089390">
                <a:tc>
                  <a:txBody>
                    <a:bodyPr/>
                    <a:lstStyle/>
                    <a:p>
                      <a:endParaRPr lang="en-GB" sz="1600" dirty="0"/>
                    </a:p>
                  </a:txBody>
                  <a:tcPr>
                    <a:solidFill>
                      <a:srgbClr val="D1D3DB">
                        <a:alpha val="50196"/>
                      </a:srgbClr>
                    </a:solidFill>
                  </a:tcPr>
                </a:tc>
                <a:tc>
                  <a:txBody>
                    <a:bodyPr/>
                    <a:lstStyle/>
                    <a:p>
                      <a:endParaRPr lang="en-GB" sz="1600" dirty="0"/>
                    </a:p>
                  </a:txBody>
                  <a:tcPr>
                    <a:solidFill>
                      <a:srgbClr val="1A244A">
                        <a:alpha val="50196"/>
                      </a:srgbClr>
                    </a:solidFill>
                  </a:tcPr>
                </a:tc>
                <a:tc>
                  <a:txBody>
                    <a:bodyPr/>
                    <a:lstStyle/>
                    <a:p>
                      <a:endParaRPr lang="en-GB" sz="1600" dirty="0"/>
                    </a:p>
                  </a:txBody>
                  <a:tcPr>
                    <a:solidFill>
                      <a:srgbClr val="55D2B1">
                        <a:alpha val="50196"/>
                      </a:srgbClr>
                    </a:solidFill>
                  </a:tcPr>
                </a:tc>
                <a:extLst>
                  <a:ext uri="{0D108BD9-81ED-4DB2-BD59-A6C34878D82A}">
                    <a16:rowId xmlns:a16="http://schemas.microsoft.com/office/drawing/2014/main" val="3046577785"/>
                  </a:ext>
                </a:extLst>
              </a:tr>
            </a:tbl>
          </a:graphicData>
        </a:graphic>
      </p:graphicFrame>
    </p:spTree>
    <p:extLst>
      <p:ext uri="{BB962C8B-B14F-4D97-AF65-F5344CB8AC3E}">
        <p14:creationId xmlns:p14="http://schemas.microsoft.com/office/powerpoint/2010/main" val="25910576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634B3-7FC1-7D1F-3D72-D4B411A07EBC}"/>
              </a:ext>
            </a:extLst>
          </p:cNvPr>
          <p:cNvSpPr>
            <a:spLocks noGrp="1"/>
          </p:cNvSpPr>
          <p:nvPr>
            <p:ph type="title"/>
          </p:nvPr>
        </p:nvSpPr>
        <p:spPr/>
        <p:txBody>
          <a:bodyPr/>
          <a:lstStyle/>
          <a:p>
            <a:r>
              <a:rPr lang="en-GB"/>
              <a:t>Next Steps</a:t>
            </a:r>
          </a:p>
        </p:txBody>
      </p:sp>
      <p:sp>
        <p:nvSpPr>
          <p:cNvPr id="3" name="Content Placeholder 2">
            <a:extLst>
              <a:ext uri="{FF2B5EF4-FFF2-40B4-BE49-F238E27FC236}">
                <a16:creationId xmlns:a16="http://schemas.microsoft.com/office/drawing/2014/main" id="{B3DF2D9A-9545-7EEB-0D22-AA00E9F6F3EE}"/>
              </a:ext>
            </a:extLst>
          </p:cNvPr>
          <p:cNvSpPr>
            <a:spLocks noGrp="1"/>
          </p:cNvSpPr>
          <p:nvPr>
            <p:ph idx="1"/>
          </p:nvPr>
        </p:nvSpPr>
        <p:spPr>
          <a:xfrm>
            <a:off x="838200" y="1616641"/>
            <a:ext cx="10515600" cy="3895580"/>
          </a:xfrm>
        </p:spPr>
        <p:txBody>
          <a:bodyPr/>
          <a:lstStyle/>
          <a:p>
            <a:pPr marL="0" indent="0" algn="ctr" rtl="0">
              <a:buNone/>
            </a:pPr>
            <a:r>
              <a:rPr lang="en-GB" sz="1600" i="1" dirty="0"/>
              <a:t>‘</a:t>
            </a:r>
            <a:r>
              <a:rPr lang="en-GB" sz="1600" i="1" dirty="0">
                <a:effectLst/>
              </a:rPr>
              <a:t>Teams that periodically reflect on how they are doing are more likely to benefit from shared thinking, information-sharing and collective memory’ - CIPD May 2023</a:t>
            </a:r>
          </a:p>
          <a:p>
            <a:pPr rtl="0"/>
            <a:endParaRPr lang="en-GB" dirty="0"/>
          </a:p>
          <a:p>
            <a:endParaRPr lang="en-GB" dirty="0"/>
          </a:p>
        </p:txBody>
      </p:sp>
      <p:graphicFrame>
        <p:nvGraphicFramePr>
          <p:cNvPr id="5" name="Table 5">
            <a:extLst>
              <a:ext uri="{FF2B5EF4-FFF2-40B4-BE49-F238E27FC236}">
                <a16:creationId xmlns:a16="http://schemas.microsoft.com/office/drawing/2014/main" id="{0A959FE4-D53B-5927-C955-1408C0DF22F7}"/>
              </a:ext>
            </a:extLst>
          </p:cNvPr>
          <p:cNvGraphicFramePr>
            <a:graphicFrameLocks noGrp="1"/>
          </p:cNvGraphicFramePr>
          <p:nvPr>
            <p:extLst>
              <p:ext uri="{D42A27DB-BD31-4B8C-83A1-F6EECF244321}">
                <p14:modId xmlns:p14="http://schemas.microsoft.com/office/powerpoint/2010/main" val="212185615"/>
              </p:ext>
            </p:extLst>
          </p:nvPr>
        </p:nvGraphicFramePr>
        <p:xfrm>
          <a:off x="513854" y="2741081"/>
          <a:ext cx="11027813" cy="741680"/>
        </p:xfrm>
        <a:graphic>
          <a:graphicData uri="http://schemas.openxmlformats.org/drawingml/2006/table">
            <a:tbl>
              <a:tblPr firstRow="1" bandRow="1">
                <a:tableStyleId>{5C22544A-7EE6-4342-B048-85BDC9FD1C3A}</a:tableStyleId>
              </a:tblPr>
              <a:tblGrid>
                <a:gridCol w="11027813">
                  <a:extLst>
                    <a:ext uri="{9D8B030D-6E8A-4147-A177-3AD203B41FA5}">
                      <a16:colId xmlns:a16="http://schemas.microsoft.com/office/drawing/2014/main" val="2316584239"/>
                    </a:ext>
                  </a:extLst>
                </a:gridCol>
              </a:tblGrid>
              <a:tr h="370840">
                <a:tc>
                  <a:txBody>
                    <a:bodyPr/>
                    <a:lstStyle/>
                    <a:p>
                      <a:r>
                        <a:rPr lang="en-GB" dirty="0">
                          <a:solidFill>
                            <a:schemeClr val="tx2"/>
                          </a:solidFill>
                          <a:latin typeface="+mj-lt"/>
                        </a:rPr>
                        <a:t>Who will take accountability for taking these actions forward?</a:t>
                      </a:r>
                    </a:p>
                  </a:txBody>
                  <a:tcPr/>
                </a:tc>
                <a:extLst>
                  <a:ext uri="{0D108BD9-81ED-4DB2-BD59-A6C34878D82A}">
                    <a16:rowId xmlns:a16="http://schemas.microsoft.com/office/drawing/2014/main" val="1286561145"/>
                  </a:ext>
                </a:extLst>
              </a:tr>
              <a:tr h="370840">
                <a:tc>
                  <a:txBody>
                    <a:bodyPr/>
                    <a:lstStyle/>
                    <a:p>
                      <a:endParaRPr lang="en-GB" dirty="0"/>
                    </a:p>
                  </a:txBody>
                  <a:tcPr/>
                </a:tc>
                <a:extLst>
                  <a:ext uri="{0D108BD9-81ED-4DB2-BD59-A6C34878D82A}">
                    <a16:rowId xmlns:a16="http://schemas.microsoft.com/office/drawing/2014/main" val="3119725926"/>
                  </a:ext>
                </a:extLst>
              </a:tr>
            </a:tbl>
          </a:graphicData>
        </a:graphic>
      </p:graphicFrame>
      <p:graphicFrame>
        <p:nvGraphicFramePr>
          <p:cNvPr id="6" name="Table 5">
            <a:extLst>
              <a:ext uri="{FF2B5EF4-FFF2-40B4-BE49-F238E27FC236}">
                <a16:creationId xmlns:a16="http://schemas.microsoft.com/office/drawing/2014/main" id="{5C37CB22-5BF0-1B63-9CE4-218EED138925}"/>
              </a:ext>
            </a:extLst>
          </p:cNvPr>
          <p:cNvGraphicFramePr>
            <a:graphicFrameLocks noGrp="1"/>
          </p:cNvGraphicFramePr>
          <p:nvPr>
            <p:extLst>
              <p:ext uri="{D42A27DB-BD31-4B8C-83A1-F6EECF244321}">
                <p14:modId xmlns:p14="http://schemas.microsoft.com/office/powerpoint/2010/main" val="2771310208"/>
              </p:ext>
            </p:extLst>
          </p:nvPr>
        </p:nvGraphicFramePr>
        <p:xfrm>
          <a:off x="513852" y="3755811"/>
          <a:ext cx="11027813" cy="741680"/>
        </p:xfrm>
        <a:graphic>
          <a:graphicData uri="http://schemas.openxmlformats.org/drawingml/2006/table">
            <a:tbl>
              <a:tblPr firstRow="1" bandRow="1">
                <a:tableStyleId>{5C22544A-7EE6-4342-B048-85BDC9FD1C3A}</a:tableStyleId>
              </a:tblPr>
              <a:tblGrid>
                <a:gridCol w="11027813">
                  <a:extLst>
                    <a:ext uri="{9D8B030D-6E8A-4147-A177-3AD203B41FA5}">
                      <a16:colId xmlns:a16="http://schemas.microsoft.com/office/drawing/2014/main" val="2316584239"/>
                    </a:ext>
                  </a:extLst>
                </a:gridCol>
              </a:tblGrid>
              <a:tr h="370840">
                <a:tc>
                  <a:txBody>
                    <a:bodyPr/>
                    <a:lstStyle/>
                    <a:p>
                      <a:r>
                        <a:rPr lang="en-GB" dirty="0">
                          <a:solidFill>
                            <a:schemeClr val="tx2"/>
                          </a:solidFill>
                          <a:latin typeface="+mj-lt"/>
                        </a:rPr>
                        <a:t>When will you next check in?</a:t>
                      </a:r>
                    </a:p>
                  </a:txBody>
                  <a:tcPr/>
                </a:tc>
                <a:extLst>
                  <a:ext uri="{0D108BD9-81ED-4DB2-BD59-A6C34878D82A}">
                    <a16:rowId xmlns:a16="http://schemas.microsoft.com/office/drawing/2014/main" val="1286561145"/>
                  </a:ext>
                </a:extLst>
              </a:tr>
              <a:tr h="370840">
                <a:tc>
                  <a:txBody>
                    <a:bodyPr/>
                    <a:lstStyle/>
                    <a:p>
                      <a:endParaRPr lang="en-GB" dirty="0"/>
                    </a:p>
                  </a:txBody>
                  <a:tcPr/>
                </a:tc>
                <a:extLst>
                  <a:ext uri="{0D108BD9-81ED-4DB2-BD59-A6C34878D82A}">
                    <a16:rowId xmlns:a16="http://schemas.microsoft.com/office/drawing/2014/main" val="3119725926"/>
                  </a:ext>
                </a:extLst>
              </a:tr>
            </a:tbl>
          </a:graphicData>
        </a:graphic>
      </p:graphicFrame>
      <p:graphicFrame>
        <p:nvGraphicFramePr>
          <p:cNvPr id="7" name="Table 6">
            <a:extLst>
              <a:ext uri="{FF2B5EF4-FFF2-40B4-BE49-F238E27FC236}">
                <a16:creationId xmlns:a16="http://schemas.microsoft.com/office/drawing/2014/main" id="{7809E49D-43A6-CB71-266F-60AAADD05B2C}"/>
              </a:ext>
            </a:extLst>
          </p:cNvPr>
          <p:cNvGraphicFramePr>
            <a:graphicFrameLocks noGrp="1"/>
          </p:cNvGraphicFramePr>
          <p:nvPr>
            <p:extLst>
              <p:ext uri="{D42A27DB-BD31-4B8C-83A1-F6EECF244321}">
                <p14:modId xmlns:p14="http://schemas.microsoft.com/office/powerpoint/2010/main" val="143029826"/>
              </p:ext>
            </p:extLst>
          </p:nvPr>
        </p:nvGraphicFramePr>
        <p:xfrm>
          <a:off x="513853" y="4770541"/>
          <a:ext cx="11027813" cy="741680"/>
        </p:xfrm>
        <a:graphic>
          <a:graphicData uri="http://schemas.openxmlformats.org/drawingml/2006/table">
            <a:tbl>
              <a:tblPr firstRow="1" bandRow="1">
                <a:tableStyleId>{5C22544A-7EE6-4342-B048-85BDC9FD1C3A}</a:tableStyleId>
              </a:tblPr>
              <a:tblGrid>
                <a:gridCol w="11027813">
                  <a:extLst>
                    <a:ext uri="{9D8B030D-6E8A-4147-A177-3AD203B41FA5}">
                      <a16:colId xmlns:a16="http://schemas.microsoft.com/office/drawing/2014/main" val="2316584239"/>
                    </a:ext>
                  </a:extLst>
                </a:gridCol>
              </a:tblGrid>
              <a:tr h="370840">
                <a:tc>
                  <a:txBody>
                    <a:bodyPr/>
                    <a:lstStyle/>
                    <a:p>
                      <a:r>
                        <a:rPr lang="en-GB" b="1" dirty="0">
                          <a:solidFill>
                            <a:schemeClr val="tx2"/>
                          </a:solidFill>
                          <a:latin typeface="+mj-lt"/>
                        </a:rPr>
                        <a:t>How often are you going to revisit this?</a:t>
                      </a:r>
                    </a:p>
                  </a:txBody>
                  <a:tcPr/>
                </a:tc>
                <a:extLst>
                  <a:ext uri="{0D108BD9-81ED-4DB2-BD59-A6C34878D82A}">
                    <a16:rowId xmlns:a16="http://schemas.microsoft.com/office/drawing/2014/main" val="1286561145"/>
                  </a:ext>
                </a:extLst>
              </a:tr>
              <a:tr h="370840">
                <a:tc>
                  <a:txBody>
                    <a:bodyPr/>
                    <a:lstStyle/>
                    <a:p>
                      <a:endParaRPr lang="en-GB" dirty="0"/>
                    </a:p>
                  </a:txBody>
                  <a:tcPr/>
                </a:tc>
                <a:extLst>
                  <a:ext uri="{0D108BD9-81ED-4DB2-BD59-A6C34878D82A}">
                    <a16:rowId xmlns:a16="http://schemas.microsoft.com/office/drawing/2014/main" val="3119725926"/>
                  </a:ext>
                </a:extLst>
              </a:tr>
            </a:tbl>
          </a:graphicData>
        </a:graphic>
      </p:graphicFrame>
    </p:spTree>
    <p:extLst>
      <p:ext uri="{BB962C8B-B14F-4D97-AF65-F5344CB8AC3E}">
        <p14:creationId xmlns:p14="http://schemas.microsoft.com/office/powerpoint/2010/main" val="2036156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WOOP Approach to Goals </a:t>
            </a:r>
          </a:p>
        </p:txBody>
      </p:sp>
      <p:sp>
        <p:nvSpPr>
          <p:cNvPr id="5" name="Content Placeholder 4">
            <a:extLst>
              <a:ext uri="{FF2B5EF4-FFF2-40B4-BE49-F238E27FC236}">
                <a16:creationId xmlns:a16="http://schemas.microsoft.com/office/drawing/2014/main" id="{DCCBC6B4-E227-81C0-2C0B-FB9321821C31}"/>
              </a:ext>
            </a:extLst>
          </p:cNvPr>
          <p:cNvSpPr>
            <a:spLocks noGrp="1"/>
          </p:cNvSpPr>
          <p:nvPr>
            <p:ph sz="quarter" idx="13"/>
          </p:nvPr>
        </p:nvSpPr>
        <p:spPr/>
        <p:txBody>
          <a:bodyPr/>
          <a:lstStyle/>
          <a:p>
            <a:r>
              <a:rPr lang="en-GB" dirty="0"/>
              <a:t>Rethinking Positive Thinking – Gabriele </a:t>
            </a:r>
            <a:r>
              <a:rPr lang="en-GB" dirty="0" err="1"/>
              <a:t>Oettingen</a:t>
            </a:r>
            <a:endParaRPr lang="en-GB" dirty="0"/>
          </a:p>
        </p:txBody>
      </p:sp>
      <p:graphicFrame>
        <p:nvGraphicFramePr>
          <p:cNvPr id="4" name="Diagram 3">
            <a:extLst>
              <a:ext uri="{FF2B5EF4-FFF2-40B4-BE49-F238E27FC236}">
                <a16:creationId xmlns:a16="http://schemas.microsoft.com/office/drawing/2014/main" id="{3C977C82-71F0-610E-1036-40D8DC23DB6A}"/>
              </a:ext>
            </a:extLst>
          </p:cNvPr>
          <p:cNvGraphicFramePr/>
          <p:nvPr>
            <p:extLst>
              <p:ext uri="{D42A27DB-BD31-4B8C-83A1-F6EECF244321}">
                <p14:modId xmlns:p14="http://schemas.microsoft.com/office/powerpoint/2010/main" val="3842651535"/>
              </p:ext>
            </p:extLst>
          </p:nvPr>
        </p:nvGraphicFramePr>
        <p:xfrm>
          <a:off x="2349061" y="1874835"/>
          <a:ext cx="7493877" cy="3623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3D3A714A-D3D7-FDCD-BB1D-17E082D8E41F}"/>
              </a:ext>
            </a:extLst>
          </p:cNvPr>
          <p:cNvSpPr txBox="1"/>
          <p:nvPr/>
        </p:nvSpPr>
        <p:spPr>
          <a:xfrm>
            <a:off x="1243220" y="5762033"/>
            <a:ext cx="9761220" cy="369332"/>
          </a:xfrm>
          <a:prstGeom prst="rect">
            <a:avLst/>
          </a:prstGeom>
          <a:noFill/>
        </p:spPr>
        <p:txBody>
          <a:bodyPr wrap="square">
            <a:spAutoFit/>
          </a:bodyPr>
          <a:lstStyle/>
          <a:p>
            <a:r>
              <a:rPr lang="en-GB" sz="1800" b="1" i="1" dirty="0">
                <a:latin typeface="Segoe UI Semilight" panose="020B0402040204020203" pitchFamily="34" charset="0"/>
                <a:ea typeface="Calibri" panose="020F0502020204030204" pitchFamily="34" charset="0"/>
                <a:cs typeface="Segoe UI Semilight" panose="020B0402040204020203" pitchFamily="34" charset="0"/>
              </a:rPr>
              <a:t>‘The obstacles that we think most impede us from fulfilling our wishes can help us to realize them.’ </a:t>
            </a:r>
          </a:p>
        </p:txBody>
      </p:sp>
    </p:spTree>
    <p:extLst>
      <p:ext uri="{BB962C8B-B14F-4D97-AF65-F5344CB8AC3E}">
        <p14:creationId xmlns:p14="http://schemas.microsoft.com/office/powerpoint/2010/main" val="3093131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86905D-C8CA-B8CC-1D71-81B2E6D53336}"/>
              </a:ext>
            </a:extLst>
          </p:cNvPr>
          <p:cNvSpPr>
            <a:spLocks noGrp="1"/>
          </p:cNvSpPr>
          <p:nvPr>
            <p:ph type="title"/>
          </p:nvPr>
        </p:nvSpPr>
        <p:spPr/>
        <p:txBody>
          <a:bodyPr/>
          <a:lstStyle/>
          <a:p>
            <a:r>
              <a:rPr lang="en-GB" dirty="0"/>
              <a:t>WOOP Activity</a:t>
            </a:r>
          </a:p>
        </p:txBody>
      </p:sp>
      <p:sp>
        <p:nvSpPr>
          <p:cNvPr id="2" name="Content Placeholder 1">
            <a:extLst>
              <a:ext uri="{FF2B5EF4-FFF2-40B4-BE49-F238E27FC236}">
                <a16:creationId xmlns:a16="http://schemas.microsoft.com/office/drawing/2014/main" id="{51C574F4-6885-FA90-4B7E-3918521D035A}"/>
              </a:ext>
            </a:extLst>
          </p:cNvPr>
          <p:cNvSpPr>
            <a:spLocks noGrp="1"/>
          </p:cNvSpPr>
          <p:nvPr>
            <p:ph idx="1"/>
          </p:nvPr>
        </p:nvSpPr>
        <p:spPr>
          <a:xfrm>
            <a:off x="339437" y="1995055"/>
            <a:ext cx="9048403" cy="3895580"/>
          </a:xfrm>
        </p:spPr>
        <p:txBody>
          <a:bodyPr>
            <a:normAutofit lnSpcReduction="10000"/>
          </a:bodyPr>
          <a:lstStyle/>
          <a:p>
            <a:pPr marL="342900" indent="-342900">
              <a:buAutoNum type="arabicPeriod"/>
            </a:pPr>
            <a:r>
              <a:rPr lang="en-GB" sz="1600" b="1" dirty="0"/>
              <a:t>Write down a goal that you </a:t>
            </a:r>
            <a:r>
              <a:rPr lang="en-GB" sz="1600" b="1" dirty="0">
                <a:solidFill>
                  <a:schemeClr val="accent2"/>
                </a:solidFill>
              </a:rPr>
              <a:t>Wish</a:t>
            </a:r>
            <a:r>
              <a:rPr lang="en-GB" sz="1600" b="1" dirty="0"/>
              <a:t> to achieve. </a:t>
            </a:r>
          </a:p>
          <a:p>
            <a:pPr marL="400050" lvl="1" indent="0">
              <a:buNone/>
            </a:pPr>
            <a:r>
              <a:rPr lang="en-GB" sz="1600" dirty="0"/>
              <a:t>Pick an established goal for the group and identify a specific Wish within this and establish what the goal means to you personally. The wish should be challenging but one that can be fulfilled realistically. Please be as descriptive in the detail as possible.</a:t>
            </a:r>
          </a:p>
          <a:p>
            <a:pPr marL="342900" indent="-342900">
              <a:buAutoNum type="arabicPeriod"/>
            </a:pPr>
            <a:endParaRPr lang="en-GB" sz="1600" dirty="0"/>
          </a:p>
          <a:p>
            <a:pPr marL="342900" indent="-342900">
              <a:buFont typeface="Arial" panose="020B0604020202020204" pitchFamily="34" charset="0"/>
              <a:buAutoNum type="arabicPeriod"/>
            </a:pPr>
            <a:r>
              <a:rPr lang="en-GB" sz="1600" b="1" i="0" kern="1200" dirty="0">
                <a:solidFill>
                  <a:srgbClr val="242424">
                    <a:hueOff val="0"/>
                    <a:satOff val="0"/>
                    <a:lumOff val="0"/>
                    <a:alphaOff val="0"/>
                  </a:srgbClr>
                </a:solidFill>
                <a:latin typeface="+mn-lt"/>
                <a:ea typeface="Calibri" panose="020F0502020204030204" pitchFamily="34" charset="0"/>
                <a:cs typeface="Segoe UI Semilight" panose="020B0402040204020203" pitchFamily="34" charset="0"/>
              </a:rPr>
              <a:t>What will be the best </a:t>
            </a:r>
            <a:r>
              <a:rPr lang="en-GB" sz="1600" b="1" i="0" kern="1200" dirty="0">
                <a:solidFill>
                  <a:schemeClr val="accent2"/>
                </a:solidFill>
                <a:latin typeface="+mn-lt"/>
                <a:ea typeface="Calibri" panose="020F0502020204030204" pitchFamily="34" charset="0"/>
                <a:cs typeface="Segoe UI Semilight" panose="020B0402040204020203" pitchFamily="34" charset="0"/>
              </a:rPr>
              <a:t>Outcome</a:t>
            </a:r>
            <a:r>
              <a:rPr lang="en-GB" sz="1600" b="1" i="0" kern="1200" dirty="0">
                <a:solidFill>
                  <a:srgbClr val="242424">
                    <a:hueOff val="0"/>
                    <a:satOff val="0"/>
                    <a:lumOff val="0"/>
                    <a:alphaOff val="0"/>
                  </a:srgbClr>
                </a:solidFill>
                <a:latin typeface="+mn-lt"/>
                <a:ea typeface="Calibri" panose="020F0502020204030204" pitchFamily="34" charset="0"/>
                <a:cs typeface="Segoe UI Semilight" panose="020B0402040204020203" pitchFamily="34" charset="0"/>
              </a:rPr>
              <a:t> from achieving your wish? </a:t>
            </a:r>
          </a:p>
          <a:p>
            <a:pPr marL="400050" lvl="1" indent="0">
              <a:buNone/>
            </a:pPr>
            <a:r>
              <a:rPr lang="en-GB" sz="1600" i="0" kern="1200" dirty="0">
                <a:solidFill>
                  <a:srgbClr val="242424">
                    <a:hueOff val="0"/>
                    <a:satOff val="0"/>
                    <a:lumOff val="0"/>
                    <a:alphaOff val="0"/>
                  </a:srgbClr>
                </a:solidFill>
                <a:latin typeface="+mn-lt"/>
                <a:ea typeface="Calibri" panose="020F0502020204030204" pitchFamily="34" charset="0"/>
                <a:cs typeface="Segoe UI Semilight" panose="020B0402040204020203" pitchFamily="34" charset="0"/>
              </a:rPr>
              <a:t>Think about how you want to think, feel and be. Vividly describe the outcome. </a:t>
            </a:r>
          </a:p>
          <a:p>
            <a:pPr marL="342900" indent="-342900">
              <a:buAutoNum type="arabicPeriod"/>
            </a:pPr>
            <a:endParaRPr lang="en-GB" sz="1600" dirty="0"/>
          </a:p>
          <a:p>
            <a:pPr marL="342900" indent="-342900">
              <a:buFont typeface="Arial" panose="020B0604020202020204" pitchFamily="34" charset="0"/>
              <a:buAutoNum type="arabicPeriod"/>
            </a:pPr>
            <a:r>
              <a:rPr lang="en-GB" sz="1600" b="1" i="0" dirty="0">
                <a:ea typeface="Calibri" panose="020F0502020204030204" pitchFamily="34" charset="0"/>
                <a:cs typeface="Segoe UI Semilight" panose="020B0402040204020203" pitchFamily="34" charset="0"/>
              </a:rPr>
              <a:t>What is the main </a:t>
            </a:r>
            <a:r>
              <a:rPr lang="en-GB" sz="1600" b="1" dirty="0">
                <a:solidFill>
                  <a:schemeClr val="accent2"/>
                </a:solidFill>
                <a:ea typeface="Calibri" panose="020F0502020204030204" pitchFamily="34" charset="0"/>
                <a:cs typeface="Segoe UI Semilight" panose="020B0402040204020203" pitchFamily="34" charset="0"/>
              </a:rPr>
              <a:t>O</a:t>
            </a:r>
            <a:r>
              <a:rPr lang="en-GB" sz="1600" b="1" i="0" dirty="0">
                <a:solidFill>
                  <a:schemeClr val="accent2"/>
                </a:solidFill>
                <a:ea typeface="Calibri" panose="020F0502020204030204" pitchFamily="34" charset="0"/>
                <a:cs typeface="Segoe UI Semilight" panose="020B0402040204020203" pitchFamily="34" charset="0"/>
              </a:rPr>
              <a:t>bstacle</a:t>
            </a:r>
            <a:r>
              <a:rPr lang="en-GB" sz="1600" b="1" i="0" dirty="0">
                <a:ea typeface="Calibri" panose="020F0502020204030204" pitchFamily="34" charset="0"/>
                <a:cs typeface="Segoe UI Semilight" panose="020B0402040204020203" pitchFamily="34" charset="0"/>
              </a:rPr>
              <a:t> that might prevent you achieving your wish? </a:t>
            </a:r>
          </a:p>
          <a:p>
            <a:pPr marL="400050" lvl="1" indent="0">
              <a:buNone/>
            </a:pPr>
            <a:r>
              <a:rPr lang="en-GB" sz="1600" i="0" dirty="0">
                <a:ea typeface="Calibri" panose="020F0502020204030204" pitchFamily="34" charset="0"/>
                <a:cs typeface="Segoe UI Semilight" panose="020B0402040204020203" pitchFamily="34" charset="0"/>
              </a:rPr>
              <a:t>Vividly describe the obstacle</a:t>
            </a:r>
            <a:endParaRPr lang="en-GB" sz="1600" dirty="0">
              <a:ea typeface="Calibri" panose="020F0502020204030204" pitchFamily="34" charset="0"/>
              <a:cs typeface="Segoe UI Semilight" panose="020B0402040204020203" pitchFamily="34" charset="0"/>
            </a:endParaRPr>
          </a:p>
          <a:p>
            <a:pPr marL="342900" indent="-342900">
              <a:buFont typeface="Arial" panose="020B0604020202020204" pitchFamily="34" charset="0"/>
              <a:buAutoNum type="arabicPeriod"/>
            </a:pPr>
            <a:endParaRPr lang="en-GB" sz="1600" dirty="0">
              <a:ea typeface="Calibri" panose="020F0502020204030204" pitchFamily="34" charset="0"/>
              <a:cs typeface="Segoe UI Semilight" panose="020B0402040204020203" pitchFamily="34" charset="0"/>
            </a:endParaRPr>
          </a:p>
          <a:p>
            <a:pPr marL="342900" indent="-342900">
              <a:buFont typeface="Arial" panose="020B0604020202020204" pitchFamily="34" charset="0"/>
              <a:buAutoNum type="arabicPeriod"/>
            </a:pPr>
            <a:r>
              <a:rPr lang="en-GB" sz="1600" b="1" i="0" dirty="0">
                <a:ea typeface="Calibri" panose="020F0502020204030204" pitchFamily="34" charset="0"/>
                <a:cs typeface="Segoe UI Semilight" panose="020B0402040204020203" pitchFamily="34" charset="0"/>
              </a:rPr>
              <a:t>What is an effective action or actions to overcome the obstacle? Make an if-then </a:t>
            </a:r>
            <a:r>
              <a:rPr lang="en-GB" sz="1600" b="1" i="0" dirty="0">
                <a:solidFill>
                  <a:schemeClr val="accent2"/>
                </a:solidFill>
                <a:ea typeface="Calibri" panose="020F0502020204030204" pitchFamily="34" charset="0"/>
                <a:cs typeface="Segoe UI Semilight" panose="020B0402040204020203" pitchFamily="34" charset="0"/>
              </a:rPr>
              <a:t>Plan</a:t>
            </a:r>
            <a:r>
              <a:rPr lang="en-GB" sz="1600" b="1" dirty="0">
                <a:solidFill>
                  <a:schemeClr val="accent2"/>
                </a:solidFill>
                <a:ea typeface="Calibri" panose="020F0502020204030204" pitchFamily="34" charset="0"/>
                <a:cs typeface="Segoe UI Semilight" panose="020B0402040204020203" pitchFamily="34" charset="0"/>
              </a:rPr>
              <a:t>.</a:t>
            </a:r>
          </a:p>
          <a:p>
            <a:pPr marL="400050" lvl="1" indent="0">
              <a:buNone/>
            </a:pPr>
            <a:r>
              <a:rPr lang="en-GB" sz="1600" i="0" dirty="0">
                <a:latin typeface="+mn-lt"/>
                <a:ea typeface="Calibri" panose="020F0502020204030204" pitchFamily="34" charset="0"/>
                <a:cs typeface="Segoe UI Semilight" panose="020B0402040204020203" pitchFamily="34" charset="0"/>
              </a:rPr>
              <a:t> i.e. if x happened, then we will do y. </a:t>
            </a:r>
            <a:endParaRPr lang="en-GB" sz="1600" i="0" dirty="0">
              <a:latin typeface="+mn-lt"/>
            </a:endParaRPr>
          </a:p>
          <a:p>
            <a:pPr marL="0" indent="0">
              <a:buNone/>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p:txBody>
      </p:sp>
      <p:sp>
        <p:nvSpPr>
          <p:cNvPr id="13" name="Content Placeholder 12">
            <a:extLst>
              <a:ext uri="{FF2B5EF4-FFF2-40B4-BE49-F238E27FC236}">
                <a16:creationId xmlns:a16="http://schemas.microsoft.com/office/drawing/2014/main" id="{8EF2FA35-85FD-7864-CB00-4F340E306D65}"/>
              </a:ext>
            </a:extLst>
          </p:cNvPr>
          <p:cNvSpPr>
            <a:spLocks noGrp="1"/>
          </p:cNvSpPr>
          <p:nvPr>
            <p:ph sz="quarter" idx="13"/>
          </p:nvPr>
        </p:nvSpPr>
        <p:spPr/>
        <p:txBody>
          <a:bodyPr/>
          <a:lstStyle/>
          <a:p>
            <a:r>
              <a:rPr lang="en-GB" dirty="0"/>
              <a:t>Science-Based Mental Strategy</a:t>
            </a:r>
          </a:p>
          <a:p>
            <a:endParaRPr lang="en-GB" dirty="0"/>
          </a:p>
        </p:txBody>
      </p:sp>
      <p:sp>
        <p:nvSpPr>
          <p:cNvPr id="6" name="Rectangle 5">
            <a:extLst>
              <a:ext uri="{FF2B5EF4-FFF2-40B4-BE49-F238E27FC236}">
                <a16:creationId xmlns:a16="http://schemas.microsoft.com/office/drawing/2014/main" id="{661FF086-0775-423E-85DC-4D66B4677ACD}"/>
              </a:ext>
            </a:extLst>
          </p:cNvPr>
          <p:cNvSpPr/>
          <p:nvPr/>
        </p:nvSpPr>
        <p:spPr>
          <a:xfrm>
            <a:off x="265223" y="1785801"/>
            <a:ext cx="4600604" cy="3935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97281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E6FA7-B510-3187-DE02-B6A7182EB3F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8A7BF29-4986-FBC4-3094-4D97AD1D8DD0}"/>
              </a:ext>
            </a:extLst>
          </p:cNvPr>
          <p:cNvSpPr>
            <a:spLocks noGrp="1"/>
          </p:cNvSpPr>
          <p:nvPr>
            <p:ph type="title"/>
          </p:nvPr>
        </p:nvSpPr>
        <p:spPr/>
        <p:txBody>
          <a:bodyPr>
            <a:normAutofit/>
          </a:bodyPr>
          <a:lstStyle/>
          <a:p>
            <a:r>
              <a:rPr lang="en-GB" dirty="0"/>
              <a:t>GROWS Objective Setting</a:t>
            </a:r>
          </a:p>
        </p:txBody>
      </p:sp>
      <p:sp>
        <p:nvSpPr>
          <p:cNvPr id="2" name="Content Placeholder 1">
            <a:extLst>
              <a:ext uri="{FF2B5EF4-FFF2-40B4-BE49-F238E27FC236}">
                <a16:creationId xmlns:a16="http://schemas.microsoft.com/office/drawing/2014/main" id="{A3848AE9-60E4-F95F-1F32-F3ECB6690AEC}"/>
              </a:ext>
            </a:extLst>
          </p:cNvPr>
          <p:cNvSpPr>
            <a:spLocks noGrp="1"/>
          </p:cNvSpPr>
          <p:nvPr>
            <p:ph idx="1"/>
          </p:nvPr>
        </p:nvSpPr>
        <p:spPr>
          <a:xfrm>
            <a:off x="265223" y="2248811"/>
            <a:ext cx="5740260" cy="4103846"/>
          </a:xfrm>
        </p:spPr>
        <p:txBody>
          <a:bodyPr>
            <a:noAutofit/>
          </a:bodyPr>
          <a:lstStyle/>
          <a:p>
            <a:pPr marL="57150" indent="0">
              <a:spcBef>
                <a:spcPts val="0"/>
              </a:spcBef>
              <a:buNone/>
            </a:pPr>
            <a:r>
              <a:rPr lang="en-GB" sz="1800" b="1" dirty="0"/>
              <a:t>1: Articulate your </a:t>
            </a:r>
            <a:r>
              <a:rPr lang="en-GB" sz="1800" b="1" dirty="0">
                <a:solidFill>
                  <a:schemeClr val="accent2"/>
                </a:solidFill>
              </a:rPr>
              <a:t>Goal</a:t>
            </a:r>
            <a:r>
              <a:rPr lang="en-GB" sz="1800" b="1" dirty="0"/>
              <a:t> </a:t>
            </a:r>
          </a:p>
          <a:p>
            <a:pPr lvl="1">
              <a:spcBef>
                <a:spcPts val="0"/>
              </a:spcBef>
            </a:pPr>
            <a:r>
              <a:rPr lang="en-GB" sz="1600" dirty="0"/>
              <a:t>Write your goal in 1 sentence</a:t>
            </a:r>
          </a:p>
          <a:p>
            <a:pPr marL="457200" lvl="1" indent="0">
              <a:spcBef>
                <a:spcPts val="0"/>
              </a:spcBef>
              <a:buNone/>
            </a:pPr>
            <a:endParaRPr lang="en-GB" sz="1600" dirty="0"/>
          </a:p>
          <a:p>
            <a:pPr marL="57150" indent="0">
              <a:spcBef>
                <a:spcPts val="0"/>
              </a:spcBef>
              <a:buNone/>
            </a:pPr>
            <a:r>
              <a:rPr lang="en-GB" sz="1800" b="1" dirty="0"/>
              <a:t>2: </a:t>
            </a:r>
            <a:r>
              <a:rPr lang="en-GB" sz="1800" b="1" dirty="0">
                <a:solidFill>
                  <a:schemeClr val="accent2"/>
                </a:solidFill>
              </a:rPr>
              <a:t>Reality</a:t>
            </a:r>
            <a:r>
              <a:rPr lang="en-GB" sz="1800" b="1" dirty="0"/>
              <a:t> – What are the facts? </a:t>
            </a:r>
          </a:p>
          <a:p>
            <a:pPr lvl="1">
              <a:spcBef>
                <a:spcPts val="0"/>
              </a:spcBef>
            </a:pPr>
            <a:r>
              <a:rPr lang="en-GB" sz="1600" dirty="0"/>
              <a:t>How close are you to that goal? </a:t>
            </a:r>
          </a:p>
          <a:p>
            <a:pPr marL="457200" lvl="1" indent="0">
              <a:spcBef>
                <a:spcPts val="0"/>
              </a:spcBef>
              <a:buNone/>
            </a:pPr>
            <a:endParaRPr lang="en-GB" sz="1600" dirty="0"/>
          </a:p>
          <a:p>
            <a:pPr marL="57150" indent="0">
              <a:spcBef>
                <a:spcPts val="0"/>
              </a:spcBef>
              <a:buNone/>
            </a:pPr>
            <a:r>
              <a:rPr lang="en-GB" sz="1800" b="1" dirty="0"/>
              <a:t>3: </a:t>
            </a:r>
            <a:r>
              <a:rPr lang="en-GB" sz="1800" b="1" dirty="0">
                <a:solidFill>
                  <a:schemeClr val="accent2"/>
                </a:solidFill>
              </a:rPr>
              <a:t>Options</a:t>
            </a:r>
            <a:r>
              <a:rPr lang="en-GB" sz="1800" b="1" dirty="0"/>
              <a:t> – Write down all your ideas. </a:t>
            </a:r>
          </a:p>
          <a:p>
            <a:pPr lvl="1">
              <a:spcBef>
                <a:spcPts val="0"/>
              </a:spcBef>
            </a:pPr>
            <a:r>
              <a:rPr lang="en-GB" sz="1600" dirty="0"/>
              <a:t>What are all the ideas to help? Brainstorm all the options</a:t>
            </a:r>
          </a:p>
          <a:p>
            <a:pPr marL="57150" indent="0">
              <a:spcBef>
                <a:spcPts val="0"/>
              </a:spcBef>
              <a:buNone/>
            </a:pPr>
            <a:endParaRPr lang="en-GB" sz="1800" b="1" dirty="0"/>
          </a:p>
          <a:p>
            <a:pPr marL="57150" indent="0">
              <a:spcBef>
                <a:spcPts val="0"/>
              </a:spcBef>
              <a:buNone/>
            </a:pPr>
            <a:r>
              <a:rPr lang="en-GB" sz="1800" b="1" dirty="0"/>
              <a:t>4: </a:t>
            </a:r>
            <a:r>
              <a:rPr lang="en-GB" sz="1800" b="1" dirty="0">
                <a:solidFill>
                  <a:schemeClr val="accent2"/>
                </a:solidFill>
              </a:rPr>
              <a:t>Will</a:t>
            </a:r>
            <a:r>
              <a:rPr lang="en-GB" sz="1800" b="1" dirty="0"/>
              <a:t> – What will you do? </a:t>
            </a:r>
          </a:p>
          <a:p>
            <a:pPr lvl="1">
              <a:spcBef>
                <a:spcPts val="0"/>
              </a:spcBef>
            </a:pPr>
            <a:r>
              <a:rPr lang="en-GB" sz="1600" dirty="0"/>
              <a:t>What action will you take? What would it take to get your will behind the options you have selected? </a:t>
            </a:r>
          </a:p>
          <a:p>
            <a:pPr>
              <a:spcBef>
                <a:spcPts val="0"/>
              </a:spcBef>
              <a:buFont typeface="Arial" panose="020B0604020202020204" pitchFamily="34" charset="0"/>
              <a:buChar char="o"/>
            </a:pPr>
            <a:endParaRPr lang="en-GB" sz="1600" dirty="0"/>
          </a:p>
          <a:p>
            <a:pPr marL="57150" indent="0">
              <a:spcBef>
                <a:spcPts val="0"/>
              </a:spcBef>
              <a:buNone/>
            </a:pPr>
            <a:r>
              <a:rPr lang="en-GB" sz="1800" b="1" dirty="0"/>
              <a:t>5: </a:t>
            </a:r>
            <a:r>
              <a:rPr lang="en-GB" sz="1800" b="1" dirty="0">
                <a:solidFill>
                  <a:schemeClr val="accent2"/>
                </a:solidFill>
              </a:rPr>
              <a:t>Support</a:t>
            </a:r>
            <a:r>
              <a:rPr lang="en-GB" sz="1800" b="1" dirty="0"/>
              <a:t> – who can you enrol to help you? </a:t>
            </a:r>
          </a:p>
          <a:p>
            <a:pPr lvl="1">
              <a:spcBef>
                <a:spcPts val="0"/>
              </a:spcBef>
            </a:pPr>
            <a:r>
              <a:rPr lang="en-GB" sz="1600" dirty="0"/>
              <a:t>Who is going to help you? Who is on your side? </a:t>
            </a:r>
          </a:p>
        </p:txBody>
      </p:sp>
      <p:sp>
        <p:nvSpPr>
          <p:cNvPr id="5" name="Content Placeholder 4">
            <a:extLst>
              <a:ext uri="{FF2B5EF4-FFF2-40B4-BE49-F238E27FC236}">
                <a16:creationId xmlns:a16="http://schemas.microsoft.com/office/drawing/2014/main" id="{4BFC5E23-8A88-F60C-7346-457EEDDF36A9}"/>
              </a:ext>
            </a:extLst>
          </p:cNvPr>
          <p:cNvSpPr>
            <a:spLocks noGrp="1"/>
          </p:cNvSpPr>
          <p:nvPr>
            <p:ph sz="quarter" idx="13"/>
          </p:nvPr>
        </p:nvSpPr>
        <p:spPr>
          <a:xfrm>
            <a:off x="339725" y="1154544"/>
            <a:ext cx="7341235" cy="887616"/>
          </a:xfrm>
        </p:spPr>
        <p:txBody>
          <a:bodyPr>
            <a:normAutofit/>
          </a:bodyPr>
          <a:lstStyle/>
          <a:p>
            <a:r>
              <a:rPr lang="en-GB" dirty="0"/>
              <a:t>As a group, let us decide on an objective/goal we would like to achieve:</a:t>
            </a:r>
          </a:p>
        </p:txBody>
      </p:sp>
      <p:sp>
        <p:nvSpPr>
          <p:cNvPr id="6" name="Rectangle 5">
            <a:extLst>
              <a:ext uri="{FF2B5EF4-FFF2-40B4-BE49-F238E27FC236}">
                <a16:creationId xmlns:a16="http://schemas.microsoft.com/office/drawing/2014/main" id="{47094BE5-F65E-AEC1-9C26-CB4C2D9D8920}"/>
              </a:ext>
            </a:extLst>
          </p:cNvPr>
          <p:cNvSpPr/>
          <p:nvPr/>
        </p:nvSpPr>
        <p:spPr>
          <a:xfrm>
            <a:off x="265223" y="1785801"/>
            <a:ext cx="4600604" cy="3935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3" name="Diagram 2">
            <a:extLst>
              <a:ext uri="{FF2B5EF4-FFF2-40B4-BE49-F238E27FC236}">
                <a16:creationId xmlns:a16="http://schemas.microsoft.com/office/drawing/2014/main" id="{BEFA0D56-51A7-9171-34F0-05356C0C9873}"/>
              </a:ext>
            </a:extLst>
          </p:cNvPr>
          <p:cNvGraphicFramePr/>
          <p:nvPr>
            <p:extLst>
              <p:ext uri="{D42A27DB-BD31-4B8C-83A1-F6EECF244321}">
                <p14:modId xmlns:p14="http://schemas.microsoft.com/office/powerpoint/2010/main" val="2113737214"/>
              </p:ext>
            </p:extLst>
          </p:nvPr>
        </p:nvGraphicFramePr>
        <p:xfrm>
          <a:off x="6441440" y="1598352"/>
          <a:ext cx="4576695" cy="4442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57795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38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C56DE9-8A16-3871-1D00-C92F3574E2A8}"/>
              </a:ext>
            </a:extLst>
          </p:cNvPr>
          <p:cNvSpPr>
            <a:spLocks noGrp="1"/>
          </p:cNvSpPr>
          <p:nvPr>
            <p:ph type="title"/>
          </p:nvPr>
        </p:nvSpPr>
        <p:spPr/>
        <p:txBody>
          <a:bodyPr/>
          <a:lstStyle/>
          <a:p>
            <a:r>
              <a:rPr lang="en-GB" dirty="0"/>
              <a:t>Objectives</a:t>
            </a:r>
          </a:p>
        </p:txBody>
      </p:sp>
      <p:sp>
        <p:nvSpPr>
          <p:cNvPr id="4" name="Rectangle: Diagonal Corners Rounded 3">
            <a:extLst>
              <a:ext uri="{FF2B5EF4-FFF2-40B4-BE49-F238E27FC236}">
                <a16:creationId xmlns:a16="http://schemas.microsoft.com/office/drawing/2014/main" id="{CA94DF67-46E7-8CAA-81FC-9CC71D0EB79C}"/>
              </a:ext>
            </a:extLst>
          </p:cNvPr>
          <p:cNvSpPr/>
          <p:nvPr/>
        </p:nvSpPr>
        <p:spPr>
          <a:xfrm>
            <a:off x="427720" y="1805458"/>
            <a:ext cx="3463046" cy="3247083"/>
          </a:xfrm>
          <a:prstGeom prst="round2DiagRect">
            <a:avLst>
              <a:gd name="adj1" fmla="val 0"/>
              <a:gd name="adj2" fmla="val 608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08FC945-FE6C-2D49-83C6-62258C8237E0}"/>
              </a:ext>
            </a:extLst>
          </p:cNvPr>
          <p:cNvSpPr txBox="1"/>
          <p:nvPr/>
        </p:nvSpPr>
        <p:spPr>
          <a:xfrm>
            <a:off x="685006" y="3317075"/>
            <a:ext cx="2948473" cy="1323439"/>
          </a:xfrm>
          <a:prstGeom prst="rect">
            <a:avLst/>
          </a:prstGeom>
          <a:noFill/>
        </p:spPr>
        <p:txBody>
          <a:bodyPr wrap="square" rtlCol="0">
            <a:spAutoFit/>
          </a:bodyPr>
          <a:lstStyle/>
          <a:p>
            <a:pPr algn="ctr"/>
            <a:r>
              <a:rPr lang="en-GB" sz="2000" dirty="0">
                <a:solidFill>
                  <a:schemeClr val="bg1"/>
                </a:solidFill>
              </a:rPr>
              <a:t>Better understanding: know our own styles, how we work together and feel safe</a:t>
            </a:r>
          </a:p>
        </p:txBody>
      </p:sp>
      <p:pic>
        <p:nvPicPr>
          <p:cNvPr id="8" name="Graphic 7">
            <a:extLst>
              <a:ext uri="{FF2B5EF4-FFF2-40B4-BE49-F238E27FC236}">
                <a16:creationId xmlns:a16="http://schemas.microsoft.com/office/drawing/2014/main" id="{4C7826C9-3121-AB29-5D53-9057C03501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13823" y="2300780"/>
            <a:ext cx="690838" cy="690838"/>
          </a:xfrm>
          <a:prstGeom prst="rect">
            <a:avLst/>
          </a:prstGeom>
        </p:spPr>
      </p:pic>
      <p:sp>
        <p:nvSpPr>
          <p:cNvPr id="9" name="Rectangle: Diagonal Corners Rounded 8">
            <a:extLst>
              <a:ext uri="{FF2B5EF4-FFF2-40B4-BE49-F238E27FC236}">
                <a16:creationId xmlns:a16="http://schemas.microsoft.com/office/drawing/2014/main" id="{EF3C92D2-DC48-5695-8A74-600BBB47F547}"/>
              </a:ext>
            </a:extLst>
          </p:cNvPr>
          <p:cNvSpPr/>
          <p:nvPr/>
        </p:nvSpPr>
        <p:spPr>
          <a:xfrm>
            <a:off x="4364477" y="1805458"/>
            <a:ext cx="3463046" cy="3247083"/>
          </a:xfrm>
          <a:prstGeom prst="round2DiagRect">
            <a:avLst>
              <a:gd name="adj1" fmla="val 0"/>
              <a:gd name="adj2" fmla="val 608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AA35CA1-48D3-663E-2C60-3AA318935818}"/>
              </a:ext>
            </a:extLst>
          </p:cNvPr>
          <p:cNvSpPr txBox="1"/>
          <p:nvPr/>
        </p:nvSpPr>
        <p:spPr>
          <a:xfrm>
            <a:off x="4621763" y="3317075"/>
            <a:ext cx="2948473" cy="1323439"/>
          </a:xfrm>
          <a:prstGeom prst="rect">
            <a:avLst/>
          </a:prstGeom>
          <a:noFill/>
        </p:spPr>
        <p:txBody>
          <a:bodyPr wrap="square" rtlCol="0">
            <a:spAutoFit/>
          </a:bodyPr>
          <a:lstStyle/>
          <a:p>
            <a:pPr algn="ctr"/>
            <a:r>
              <a:rPr lang="en-GB" sz="2000" dirty="0">
                <a:solidFill>
                  <a:schemeClr val="bg1"/>
                </a:solidFill>
              </a:rPr>
              <a:t>Learn more about our team dynamics and how we interact with each other</a:t>
            </a:r>
          </a:p>
        </p:txBody>
      </p:sp>
      <p:pic>
        <p:nvPicPr>
          <p:cNvPr id="12" name="Graphic 11">
            <a:extLst>
              <a:ext uri="{FF2B5EF4-FFF2-40B4-BE49-F238E27FC236}">
                <a16:creationId xmlns:a16="http://schemas.microsoft.com/office/drawing/2014/main" id="{9BAC76F4-9110-1017-0FC2-877C09D895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50580" y="2300780"/>
            <a:ext cx="690838" cy="690838"/>
          </a:xfrm>
          <a:prstGeom prst="rect">
            <a:avLst/>
          </a:prstGeom>
        </p:spPr>
      </p:pic>
      <p:sp>
        <p:nvSpPr>
          <p:cNvPr id="13" name="Rectangle: Diagonal Corners Rounded 12">
            <a:extLst>
              <a:ext uri="{FF2B5EF4-FFF2-40B4-BE49-F238E27FC236}">
                <a16:creationId xmlns:a16="http://schemas.microsoft.com/office/drawing/2014/main" id="{AA4D34F7-4432-18BF-77A1-0073C20683ED}"/>
              </a:ext>
            </a:extLst>
          </p:cNvPr>
          <p:cNvSpPr/>
          <p:nvPr/>
        </p:nvSpPr>
        <p:spPr>
          <a:xfrm>
            <a:off x="8301234" y="1805458"/>
            <a:ext cx="3463046" cy="3247083"/>
          </a:xfrm>
          <a:prstGeom prst="round2DiagRect">
            <a:avLst>
              <a:gd name="adj1" fmla="val 0"/>
              <a:gd name="adj2" fmla="val 608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FE45C71E-DCA4-8108-5E2E-75BD95C492D0}"/>
              </a:ext>
            </a:extLst>
          </p:cNvPr>
          <p:cNvSpPr txBox="1"/>
          <p:nvPr/>
        </p:nvSpPr>
        <p:spPr>
          <a:xfrm>
            <a:off x="8558520" y="3470962"/>
            <a:ext cx="2948473" cy="1015663"/>
          </a:xfrm>
          <a:prstGeom prst="rect">
            <a:avLst/>
          </a:prstGeom>
          <a:noFill/>
        </p:spPr>
        <p:txBody>
          <a:bodyPr wrap="square" rtlCol="0">
            <a:spAutoFit/>
          </a:bodyPr>
          <a:lstStyle/>
          <a:p>
            <a:pPr algn="ctr"/>
            <a:r>
              <a:rPr lang="en-GB" sz="2000" dirty="0">
                <a:solidFill>
                  <a:schemeClr val="bg1"/>
                </a:solidFill>
              </a:rPr>
              <a:t>Pave our path forward and hold each other accountable</a:t>
            </a:r>
          </a:p>
        </p:txBody>
      </p:sp>
      <p:pic>
        <p:nvPicPr>
          <p:cNvPr id="16" name="Graphic 15">
            <a:extLst>
              <a:ext uri="{FF2B5EF4-FFF2-40B4-BE49-F238E27FC236}">
                <a16:creationId xmlns:a16="http://schemas.microsoft.com/office/drawing/2014/main" id="{67156A9C-F7F2-D03C-5815-732857CEB8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87337" y="2300780"/>
            <a:ext cx="690838" cy="690838"/>
          </a:xfrm>
          <a:prstGeom prst="rect">
            <a:avLst/>
          </a:prstGeom>
        </p:spPr>
      </p:pic>
    </p:spTree>
    <p:extLst>
      <p:ext uri="{BB962C8B-B14F-4D97-AF65-F5344CB8AC3E}">
        <p14:creationId xmlns:p14="http://schemas.microsoft.com/office/powerpoint/2010/main" val="2720938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688BC-BADB-D814-F0E5-0FFB150D1D50}"/>
              </a:ext>
            </a:extLst>
          </p:cNvPr>
          <p:cNvSpPr>
            <a:spLocks noGrp="1"/>
          </p:cNvSpPr>
          <p:nvPr>
            <p:ph type="body" sz="quarter" idx="10"/>
          </p:nvPr>
        </p:nvSpPr>
        <p:spPr>
          <a:xfrm>
            <a:off x="989766" y="1227189"/>
            <a:ext cx="3590780" cy="1229706"/>
          </a:xfrm>
        </p:spPr>
        <p:txBody>
          <a:bodyPr>
            <a:normAutofit/>
          </a:bodyPr>
          <a:lstStyle/>
          <a:p>
            <a:r>
              <a:rPr lang="en-GB" dirty="0"/>
              <a:t>Our Selves</a:t>
            </a:r>
          </a:p>
        </p:txBody>
      </p:sp>
      <p:pic>
        <p:nvPicPr>
          <p:cNvPr id="9" name="Picture 8">
            <a:extLst>
              <a:ext uri="{FF2B5EF4-FFF2-40B4-BE49-F238E27FC236}">
                <a16:creationId xmlns:a16="http://schemas.microsoft.com/office/drawing/2014/main" id="{B5409F50-A20F-73EF-46AA-02489C7076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738" t="4796" r="19738" b="11433"/>
          <a:stretch/>
        </p:blipFill>
        <p:spPr>
          <a:xfrm>
            <a:off x="2571912" y="1488606"/>
            <a:ext cx="9619366" cy="5369394"/>
          </a:xfrm>
          <a:custGeom>
            <a:avLst/>
            <a:gdLst>
              <a:gd name="connsiteX0" fmla="*/ 6924701 w 9620088"/>
              <a:gd name="connsiteY0" fmla="*/ 0 h 5369394"/>
              <a:gd name="connsiteX1" fmla="*/ 9443029 w 9620088"/>
              <a:gd name="connsiteY1" fmla="*/ 457203 h 5369394"/>
              <a:gd name="connsiteX2" fmla="*/ 9620088 w 9620088"/>
              <a:gd name="connsiteY2" fmla="*/ 529815 h 5369394"/>
              <a:gd name="connsiteX3" fmla="*/ 9620088 w 9620088"/>
              <a:gd name="connsiteY3" fmla="*/ 5369394 h 5369394"/>
              <a:gd name="connsiteX4" fmla="*/ 0 w 9620088"/>
              <a:gd name="connsiteY4" fmla="*/ 5369394 h 5369394"/>
              <a:gd name="connsiteX5" fmla="*/ 25377 w 9620088"/>
              <a:gd name="connsiteY5" fmla="*/ 5274802 h 5369394"/>
              <a:gd name="connsiteX6" fmla="*/ 6924701 w 9620088"/>
              <a:gd name="connsiteY6" fmla="*/ 0 h 53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0088" h="5369394">
                <a:moveTo>
                  <a:pt x="6924701" y="0"/>
                </a:moveTo>
                <a:cubicBezTo>
                  <a:pt x="7786551" y="0"/>
                  <a:pt x="8644207" y="149897"/>
                  <a:pt x="9443029" y="457203"/>
                </a:cubicBezTo>
                <a:lnTo>
                  <a:pt x="9620088" y="529815"/>
                </a:lnTo>
                <a:lnTo>
                  <a:pt x="9620088" y="5369394"/>
                </a:lnTo>
                <a:lnTo>
                  <a:pt x="0" y="5369394"/>
                </a:lnTo>
                <a:lnTo>
                  <a:pt x="25377" y="5274802"/>
                </a:lnTo>
                <a:cubicBezTo>
                  <a:pt x="1076014" y="1665517"/>
                  <a:pt x="4051869" y="0"/>
                  <a:pt x="6924701" y="0"/>
                </a:cubicBezTo>
                <a:close/>
              </a:path>
            </a:pathLst>
          </a:custGeom>
          <a:solidFill>
            <a:srgbClr val="4F9CCA"/>
          </a:solidFill>
        </p:spPr>
      </p:pic>
    </p:spTree>
    <p:extLst>
      <p:ext uri="{BB962C8B-B14F-4D97-AF65-F5344CB8AC3E}">
        <p14:creationId xmlns:p14="http://schemas.microsoft.com/office/powerpoint/2010/main" val="445438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6768547" y="2809599"/>
            <a:ext cx="4853841" cy="267680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0" compatLnSpc="1">
            <a:prstTxWarp prst="textNoShape">
              <a:avLst/>
            </a:prstTxWarp>
            <a:normAutofit/>
          </a:bodyPr>
          <a:lstStyle>
            <a:lvl1pPr marL="228600" indent="-228600" algn="l" rtl="0" eaLnBrk="0" fontAlgn="base" hangingPunct="0">
              <a:spcBef>
                <a:spcPct val="20000"/>
              </a:spcBef>
              <a:spcAft>
                <a:spcPts val="600"/>
              </a:spcAft>
              <a:buClr>
                <a:srgbClr val="E65032"/>
              </a:buClr>
              <a:buSzPct val="60000"/>
              <a:buFont typeface="Wingdings" pitchFamily="2" charset="2"/>
              <a:buChar char="l"/>
              <a:defRPr sz="2000">
                <a:solidFill>
                  <a:schemeClr val="tx1"/>
                </a:solidFill>
                <a:latin typeface="+mn-lt"/>
                <a:ea typeface="+mn-ea"/>
                <a:cs typeface="+mn-cs"/>
              </a:defRPr>
            </a:lvl1pPr>
            <a:lvl2pPr marL="457200" indent="-227013" algn="l" rtl="0" eaLnBrk="0" fontAlgn="base" hangingPunct="0">
              <a:spcBef>
                <a:spcPct val="10000"/>
              </a:spcBef>
              <a:spcAft>
                <a:spcPts val="600"/>
              </a:spcAft>
              <a:buClr>
                <a:srgbClr val="989898"/>
              </a:buClr>
              <a:buSzPct val="60000"/>
              <a:buFont typeface="Wingdings" pitchFamily="2" charset="2"/>
              <a:buChar char="l"/>
              <a:defRPr>
                <a:solidFill>
                  <a:schemeClr val="tx1"/>
                </a:solidFill>
                <a:latin typeface="+mn-lt"/>
                <a:cs typeface="+mn-cs"/>
              </a:defRPr>
            </a:lvl2pPr>
            <a:lvl3pPr marL="776288" indent="-317500" algn="l" rtl="0" eaLnBrk="0" fontAlgn="base" hangingPunct="0">
              <a:spcBef>
                <a:spcPct val="10000"/>
              </a:spcBef>
              <a:spcAft>
                <a:spcPts val="600"/>
              </a:spcAft>
              <a:buClr>
                <a:schemeClr val="accent1"/>
              </a:buClr>
              <a:buSzPct val="90000"/>
              <a:buFont typeface="Arial" charset="0"/>
              <a:buChar char="—"/>
              <a:defRPr sz="1600">
                <a:solidFill>
                  <a:schemeClr val="tx1"/>
                </a:solidFill>
                <a:latin typeface="+mn-lt"/>
                <a:cs typeface="+mn-cs"/>
              </a:defRPr>
            </a:lvl3pPr>
            <a:lvl4pPr marL="1417638" indent="-274638" algn="l" rtl="0" eaLnBrk="0" fontAlgn="base" hangingPunct="0">
              <a:spcBef>
                <a:spcPct val="20000"/>
              </a:spcBef>
              <a:spcAft>
                <a:spcPct val="0"/>
              </a:spcAft>
              <a:buClr>
                <a:schemeClr val="bg2"/>
              </a:buClr>
              <a:buChar char="–"/>
              <a:defRPr sz="1600">
                <a:solidFill>
                  <a:schemeClr val="tx1"/>
                </a:solidFill>
                <a:latin typeface="+mn-lt"/>
                <a:cs typeface="+mn-cs"/>
              </a:defRPr>
            </a:lvl4pPr>
            <a:lvl5pPr marL="2511425" indent="-979488" algn="l" rtl="0" eaLnBrk="0" fontAlgn="base" hangingPunct="0">
              <a:spcBef>
                <a:spcPct val="20000"/>
              </a:spcBef>
              <a:spcAft>
                <a:spcPct val="0"/>
              </a:spcAft>
              <a:defRPr sz="2000">
                <a:solidFill>
                  <a:schemeClr val="tx1"/>
                </a:solidFill>
                <a:latin typeface="+mn-lt"/>
                <a:cs typeface="+mn-cs"/>
              </a:defRPr>
            </a:lvl5pPr>
            <a:lvl6pPr marL="2968625" indent="-979488" algn="l" rtl="0" fontAlgn="base">
              <a:spcBef>
                <a:spcPct val="20000"/>
              </a:spcBef>
              <a:spcAft>
                <a:spcPct val="0"/>
              </a:spcAft>
              <a:defRPr sz="2000">
                <a:solidFill>
                  <a:schemeClr val="tx1"/>
                </a:solidFill>
                <a:latin typeface="+mn-lt"/>
                <a:cs typeface="+mn-cs"/>
              </a:defRPr>
            </a:lvl6pPr>
            <a:lvl7pPr marL="3425825" indent="-979488" algn="l" rtl="0" fontAlgn="base">
              <a:spcBef>
                <a:spcPct val="20000"/>
              </a:spcBef>
              <a:spcAft>
                <a:spcPct val="0"/>
              </a:spcAft>
              <a:defRPr sz="2000">
                <a:solidFill>
                  <a:schemeClr val="tx1"/>
                </a:solidFill>
                <a:latin typeface="+mn-lt"/>
                <a:cs typeface="+mn-cs"/>
              </a:defRPr>
            </a:lvl7pPr>
            <a:lvl8pPr marL="3883025" indent="-979488" algn="l" rtl="0" fontAlgn="base">
              <a:spcBef>
                <a:spcPct val="20000"/>
              </a:spcBef>
              <a:spcAft>
                <a:spcPct val="0"/>
              </a:spcAft>
              <a:defRPr sz="2000">
                <a:solidFill>
                  <a:schemeClr val="tx1"/>
                </a:solidFill>
                <a:latin typeface="+mn-lt"/>
                <a:cs typeface="+mn-cs"/>
              </a:defRPr>
            </a:lvl8pPr>
            <a:lvl9pPr marL="4340225" indent="-979488" algn="l" rtl="0" fontAlgn="base">
              <a:spcBef>
                <a:spcPct val="20000"/>
              </a:spcBef>
              <a:spcAft>
                <a:spcPct val="0"/>
              </a:spcAft>
              <a:defRPr sz="2000">
                <a:solidFill>
                  <a:schemeClr val="tx1"/>
                </a:solidFill>
                <a:latin typeface="+mn-lt"/>
                <a:cs typeface="+mn-cs"/>
              </a:defRPr>
            </a:lvl9pPr>
          </a:lstStyle>
          <a:p>
            <a:pPr marR="0" lvl="0" eaLnBrk="1" fontAlgn="base" hangingPunct="1">
              <a:lnSpc>
                <a:spcPct val="90000"/>
              </a:lnSpc>
              <a:spcBef>
                <a:spcPts val="1000"/>
              </a:spcBef>
              <a:spcAft>
                <a:spcPts val="1200"/>
              </a:spcAft>
              <a:buClr>
                <a:schemeClr val="accent2"/>
              </a:buClr>
              <a:buSzPct val="105000"/>
              <a:buFont typeface="Arial" panose="020B0604020202020204" pitchFamily="34" charset="0"/>
              <a:buChar char="•"/>
              <a:tabLst/>
              <a:defRPr/>
            </a:pPr>
            <a:r>
              <a:rPr kumimoji="0" lang="en-US" sz="1400" b="1" i="0" u="none" strike="noStrike" cap="none" spc="0" normalizeH="0" baseline="0" noProof="0" dirty="0">
                <a:ln>
                  <a:noFill/>
                </a:ln>
                <a:effectLst/>
                <a:uLnTx/>
                <a:uFillTx/>
              </a:rPr>
              <a:t>Public Self:</a:t>
            </a:r>
            <a:r>
              <a:rPr kumimoji="0" lang="en-US" sz="1400" b="0" i="0" u="none" strike="noStrike" cap="none" spc="0" normalizeH="0" baseline="0" noProof="0" dirty="0">
                <a:ln>
                  <a:noFill/>
                </a:ln>
                <a:effectLst/>
                <a:uLnTx/>
                <a:uFillTx/>
              </a:rPr>
              <a:t> These attributes or traits about a person which are known to that person as well as others</a:t>
            </a:r>
          </a:p>
          <a:p>
            <a:pPr marR="0" lvl="0" eaLnBrk="1" fontAlgn="base" hangingPunct="1">
              <a:lnSpc>
                <a:spcPct val="90000"/>
              </a:lnSpc>
              <a:spcBef>
                <a:spcPts val="1000"/>
              </a:spcBef>
              <a:spcAft>
                <a:spcPts val="1200"/>
              </a:spcAft>
              <a:buClr>
                <a:schemeClr val="accent2"/>
              </a:buClr>
              <a:buSzPct val="105000"/>
              <a:buFont typeface="Arial" panose="020B0604020202020204" pitchFamily="34" charset="0"/>
              <a:buChar char="•"/>
              <a:tabLst/>
              <a:defRPr/>
            </a:pPr>
            <a:r>
              <a:rPr kumimoji="0" lang="en-US" sz="1400" b="1" i="0" u="none" strike="noStrike" cap="none" spc="0" normalizeH="0" baseline="0" noProof="0" dirty="0">
                <a:ln>
                  <a:noFill/>
                </a:ln>
                <a:effectLst/>
                <a:uLnTx/>
                <a:uFillTx/>
              </a:rPr>
              <a:t>Blind Self:</a:t>
            </a:r>
            <a:r>
              <a:rPr kumimoji="0" lang="en-US" sz="1400" b="0" i="0" u="none" strike="noStrike" cap="none" spc="0" normalizeH="0" baseline="0" noProof="0" dirty="0">
                <a:ln>
                  <a:noFill/>
                </a:ln>
                <a:effectLst/>
                <a:uLnTx/>
                <a:uFillTx/>
              </a:rPr>
              <a:t> These are attributes or traits which are not known by the individual, but known to others</a:t>
            </a:r>
          </a:p>
          <a:p>
            <a:pPr marR="0" lvl="0" eaLnBrk="1" fontAlgn="base" hangingPunct="1">
              <a:lnSpc>
                <a:spcPct val="90000"/>
              </a:lnSpc>
              <a:spcBef>
                <a:spcPts val="1000"/>
              </a:spcBef>
              <a:spcAft>
                <a:spcPts val="1200"/>
              </a:spcAft>
              <a:buClr>
                <a:schemeClr val="accent2"/>
              </a:buClr>
              <a:buSzPct val="105000"/>
              <a:buFont typeface="Arial" panose="020B0604020202020204" pitchFamily="34" charset="0"/>
              <a:buChar char="•"/>
              <a:tabLst/>
              <a:defRPr/>
            </a:pPr>
            <a:r>
              <a:rPr kumimoji="0" lang="en-US" sz="1400" b="1" i="0" u="none" strike="noStrike" cap="none" spc="0" normalizeH="0" baseline="0" noProof="0" dirty="0">
                <a:ln>
                  <a:noFill/>
                </a:ln>
                <a:effectLst/>
                <a:uLnTx/>
                <a:uFillTx/>
              </a:rPr>
              <a:t>Private Self:</a:t>
            </a:r>
            <a:r>
              <a:rPr kumimoji="0" lang="en-US" sz="1400" b="0" i="0" u="none" strike="noStrike" cap="none" spc="0" normalizeH="0" baseline="0" noProof="0" dirty="0">
                <a:ln>
                  <a:noFill/>
                </a:ln>
                <a:effectLst/>
                <a:uLnTx/>
                <a:uFillTx/>
              </a:rPr>
              <a:t> These are attributes of traits which are known by the individual, but not by others</a:t>
            </a:r>
          </a:p>
          <a:p>
            <a:pPr marR="0" lvl="0" eaLnBrk="1" fontAlgn="base" hangingPunct="1">
              <a:lnSpc>
                <a:spcPct val="90000"/>
              </a:lnSpc>
              <a:spcBef>
                <a:spcPts val="1000"/>
              </a:spcBef>
              <a:spcAft>
                <a:spcPts val="1200"/>
              </a:spcAft>
              <a:buClr>
                <a:schemeClr val="accent2"/>
              </a:buClr>
              <a:buSzPct val="105000"/>
              <a:buFont typeface="Arial" panose="020B0604020202020204" pitchFamily="34" charset="0"/>
              <a:buChar char="•"/>
              <a:tabLst/>
              <a:defRPr/>
            </a:pPr>
            <a:r>
              <a:rPr kumimoji="0" lang="en-US" sz="1400" b="1" i="0" u="none" strike="noStrike" cap="none" spc="0" normalizeH="0" baseline="0" noProof="0" dirty="0">
                <a:ln>
                  <a:noFill/>
                </a:ln>
                <a:effectLst/>
                <a:uLnTx/>
                <a:uFillTx/>
              </a:rPr>
              <a:t>Unconscious Self:</a:t>
            </a:r>
            <a:r>
              <a:rPr kumimoji="0" lang="en-US" sz="1400" b="0" i="0" u="none" strike="noStrike" cap="none" spc="0" normalizeH="0" baseline="0" noProof="0" dirty="0">
                <a:ln>
                  <a:noFill/>
                </a:ln>
                <a:effectLst/>
                <a:uLnTx/>
                <a:uFillTx/>
              </a:rPr>
              <a:t> These are characteristics unknown to self as well as others</a:t>
            </a:r>
          </a:p>
        </p:txBody>
      </p:sp>
      <p:sp>
        <p:nvSpPr>
          <p:cNvPr id="2" name="Title 1">
            <a:extLst>
              <a:ext uri="{FF2B5EF4-FFF2-40B4-BE49-F238E27FC236}">
                <a16:creationId xmlns:a16="http://schemas.microsoft.com/office/drawing/2014/main" id="{F065CFCA-CD3F-366A-0AE2-06E6F3A4961B}"/>
              </a:ext>
            </a:extLst>
          </p:cNvPr>
          <p:cNvSpPr>
            <a:spLocks noGrp="1"/>
          </p:cNvSpPr>
          <p:nvPr>
            <p:ph type="title"/>
          </p:nvPr>
        </p:nvSpPr>
        <p:spPr>
          <a:xfrm>
            <a:off x="339437" y="434253"/>
            <a:ext cx="10515600" cy="720291"/>
          </a:xfrm>
        </p:spPr>
        <p:txBody>
          <a:bodyPr vert="horz" lIns="91440" tIns="45720" rIns="91440" bIns="45720" rtlCol="0" anchor="ctr">
            <a:normAutofit/>
          </a:bodyPr>
          <a:lstStyle/>
          <a:p>
            <a:r>
              <a:rPr lang="en-GB" dirty="0"/>
              <a:t>Self-awareness</a:t>
            </a:r>
          </a:p>
        </p:txBody>
      </p:sp>
      <p:sp>
        <p:nvSpPr>
          <p:cNvPr id="10259" name="Text Box 27"/>
          <p:cNvSpPr txBox="1">
            <a:spLocks noChangeArrowheads="1"/>
          </p:cNvSpPr>
          <p:nvPr/>
        </p:nvSpPr>
        <p:spPr bwMode="auto">
          <a:xfrm>
            <a:off x="339725" y="1154544"/>
            <a:ext cx="10515600" cy="45619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lIns="91440" tIns="45720" rIns="91440" bIns="45720" rtlCol="0">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marR="0" eaLnBrk="1" fontAlgn="auto" hangingPunct="1">
              <a:lnSpc>
                <a:spcPct val="90000"/>
              </a:lnSpc>
              <a:spcBef>
                <a:spcPts val="1000"/>
              </a:spcBef>
              <a:spcAft>
                <a:spcPts val="0"/>
              </a:spcAft>
              <a:buClr>
                <a:schemeClr val="accent2"/>
              </a:buClr>
              <a:buSzTx/>
              <a:tabLst/>
              <a:defRPr/>
            </a:pPr>
            <a:r>
              <a:rPr kumimoji="0" lang="en-US" sz="2400" b="0" i="1" u="none" strike="noStrike" kern="1200" cap="none" spc="0" normalizeH="0" baseline="0" noProof="0" dirty="0">
                <a:ln>
                  <a:noFill/>
                </a:ln>
                <a:solidFill>
                  <a:srgbClr val="409E85"/>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The Johari Window</a:t>
            </a:r>
          </a:p>
        </p:txBody>
      </p:sp>
      <p:graphicFrame>
        <p:nvGraphicFramePr>
          <p:cNvPr id="6" name="Group 29">
            <a:extLst>
              <a:ext uri="{FF2B5EF4-FFF2-40B4-BE49-F238E27FC236}">
                <a16:creationId xmlns:a16="http://schemas.microsoft.com/office/drawing/2014/main" id="{C5556CBA-97E3-3DAB-806A-D8630317CB22}"/>
              </a:ext>
            </a:extLst>
          </p:cNvPr>
          <p:cNvGraphicFramePr>
            <a:graphicFrameLocks/>
          </p:cNvGraphicFramePr>
          <p:nvPr>
            <p:extLst>
              <p:ext uri="{D42A27DB-BD31-4B8C-83A1-F6EECF244321}">
                <p14:modId xmlns:p14="http://schemas.microsoft.com/office/powerpoint/2010/main" val="2895203021"/>
              </p:ext>
            </p:extLst>
          </p:nvPr>
        </p:nvGraphicFramePr>
        <p:xfrm>
          <a:off x="264287" y="2331025"/>
          <a:ext cx="6049189" cy="3235081"/>
        </p:xfrm>
        <a:graphic>
          <a:graphicData uri="http://schemas.openxmlformats.org/drawingml/2006/table">
            <a:tbl>
              <a:tblPr/>
              <a:tblGrid>
                <a:gridCol w="1364016">
                  <a:extLst>
                    <a:ext uri="{9D8B030D-6E8A-4147-A177-3AD203B41FA5}">
                      <a16:colId xmlns:a16="http://schemas.microsoft.com/office/drawing/2014/main" val="20000"/>
                    </a:ext>
                  </a:extLst>
                </a:gridCol>
                <a:gridCol w="2307698">
                  <a:extLst>
                    <a:ext uri="{9D8B030D-6E8A-4147-A177-3AD203B41FA5}">
                      <a16:colId xmlns:a16="http://schemas.microsoft.com/office/drawing/2014/main" val="20001"/>
                    </a:ext>
                  </a:extLst>
                </a:gridCol>
                <a:gridCol w="2377475">
                  <a:extLst>
                    <a:ext uri="{9D8B030D-6E8A-4147-A177-3AD203B41FA5}">
                      <a16:colId xmlns:a16="http://schemas.microsoft.com/office/drawing/2014/main" val="20002"/>
                    </a:ext>
                  </a:extLst>
                </a:gridCol>
              </a:tblGrid>
              <a:tr h="349698">
                <a:tc>
                  <a:txBody>
                    <a:bodyPr/>
                    <a:lstStyle/>
                    <a:p>
                      <a:pPr marL="0" marR="0" lvl="0" indent="0" algn="l" defTabSz="914400" rtl="0" eaLnBrk="0" fontAlgn="base" latinLnBrk="0" hangingPunct="0">
                        <a:lnSpc>
                          <a:spcPct val="100000"/>
                        </a:lnSpc>
                        <a:spcBef>
                          <a:spcPct val="25000"/>
                        </a:spcBef>
                        <a:spcAft>
                          <a:spcPct val="0"/>
                        </a:spcAft>
                        <a:buClrTx/>
                        <a:buSzPct val="100000"/>
                        <a:buFontTx/>
                        <a:buNone/>
                        <a:tabLst/>
                      </a:pPr>
                      <a:endParaRPr kumimoji="0" lang="en-GB" sz="1200" b="0" i="0" u="none" strike="noStrike" cap="none" normalizeH="0" baseline="0">
                        <a:ln>
                          <a:noFill/>
                        </a:ln>
                        <a:solidFill>
                          <a:schemeClr val="tx2"/>
                        </a:solidFill>
                        <a:effectLst/>
                        <a:latin typeface="Tahoma" pitchFamily="34" charset="0"/>
                      </a:endParaRPr>
                    </a:p>
                  </a:txBody>
                  <a:tcPr marL="63886" marR="63886" marT="34605" marB="34605"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0" i="0" u="none" strike="noStrike" cap="none" normalizeH="0" baseline="0">
                          <a:ln>
                            <a:noFill/>
                          </a:ln>
                          <a:solidFill>
                            <a:schemeClr val="tx1"/>
                          </a:solidFill>
                          <a:effectLst/>
                          <a:latin typeface="Tahoma" pitchFamily="34" charset="0"/>
                        </a:rPr>
                        <a:t>Known to Self</a:t>
                      </a:r>
                    </a:p>
                  </a:txBody>
                  <a:tcPr marL="63886" marR="63886" marT="34605" marB="34605"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0" i="0" u="none" strike="noStrike" cap="none" normalizeH="0" baseline="0">
                          <a:ln>
                            <a:noFill/>
                          </a:ln>
                          <a:solidFill>
                            <a:schemeClr val="tx1"/>
                          </a:solidFill>
                          <a:effectLst/>
                          <a:latin typeface="Tahoma" pitchFamily="34" charset="0"/>
                        </a:rPr>
                        <a:t>Not Known to Self</a:t>
                      </a:r>
                    </a:p>
                  </a:txBody>
                  <a:tcPr marL="63886" marR="63886" marT="34605" marB="34605"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43435">
                <a:tc>
                  <a:txBody>
                    <a:bodyPr/>
                    <a:lstStyle/>
                    <a:p>
                      <a:pPr marL="0" marR="0" lvl="0" indent="0" algn="r" defTabSz="914400" rtl="0" eaLnBrk="0" fontAlgn="base" latinLnBrk="0" hangingPunct="0">
                        <a:lnSpc>
                          <a:spcPct val="100000"/>
                        </a:lnSpc>
                        <a:spcBef>
                          <a:spcPct val="25000"/>
                        </a:spcBef>
                        <a:spcAft>
                          <a:spcPct val="0"/>
                        </a:spcAft>
                        <a:buClrTx/>
                        <a:buSzPct val="100000"/>
                        <a:buFontTx/>
                        <a:buNone/>
                        <a:tabLst/>
                      </a:pPr>
                      <a:r>
                        <a:rPr kumimoji="0" lang="en-GB" sz="1200" b="0" i="0" u="none" strike="noStrike" cap="none" normalizeH="0" baseline="0">
                          <a:ln>
                            <a:noFill/>
                          </a:ln>
                          <a:solidFill>
                            <a:schemeClr val="tx1"/>
                          </a:solidFill>
                          <a:effectLst/>
                          <a:latin typeface="Tahoma" pitchFamily="34" charset="0"/>
                        </a:rPr>
                        <a:t>Known to Others</a:t>
                      </a:r>
                    </a:p>
                  </a:txBody>
                  <a:tcPr marL="63886" marR="63886" marT="34605" marB="34605" anchor="ctr"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900" b="1" i="0" u="none" strike="noStrike" cap="none" normalizeH="0" baseline="0" dirty="0">
                          <a:ln>
                            <a:noFill/>
                          </a:ln>
                          <a:solidFill>
                            <a:schemeClr val="bg1"/>
                          </a:solidFill>
                          <a:effectLst/>
                          <a:latin typeface="Tahoma" pitchFamily="34" charset="0"/>
                        </a:rPr>
                        <a:t>The Public </a:t>
                      </a:r>
                    </a:p>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900" b="1" i="0" u="none" strike="noStrike" cap="none" normalizeH="0" baseline="0" dirty="0">
                          <a:ln>
                            <a:noFill/>
                          </a:ln>
                          <a:solidFill>
                            <a:schemeClr val="bg1"/>
                          </a:solidFill>
                          <a:effectLst/>
                          <a:latin typeface="Tahoma" pitchFamily="34" charset="0"/>
                        </a:rPr>
                        <a:t>Self</a:t>
                      </a:r>
                    </a:p>
                  </a:txBody>
                  <a:tcPr marL="63886" marR="63886" marT="34605" marB="3460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900" b="1" i="0" u="none" strike="noStrike" cap="none" normalizeH="0" baseline="0" dirty="0">
                          <a:ln>
                            <a:noFill/>
                          </a:ln>
                          <a:solidFill>
                            <a:schemeClr val="bg1"/>
                          </a:solidFill>
                          <a:effectLst/>
                          <a:latin typeface="Tahoma" pitchFamily="34" charset="0"/>
                        </a:rPr>
                        <a:t>The Blind </a:t>
                      </a:r>
                    </a:p>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900" b="1" i="0" u="none" strike="noStrike" cap="none" normalizeH="0" baseline="0" dirty="0">
                          <a:ln>
                            <a:noFill/>
                          </a:ln>
                          <a:solidFill>
                            <a:schemeClr val="bg1"/>
                          </a:solidFill>
                          <a:effectLst/>
                          <a:latin typeface="Tahoma" pitchFamily="34" charset="0"/>
                        </a:rPr>
                        <a:t>Self</a:t>
                      </a:r>
                    </a:p>
                  </a:txBody>
                  <a:tcPr marL="63886" marR="63886" marT="34605" marB="3460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1"/>
                  </a:ext>
                </a:extLst>
              </a:tr>
              <a:tr h="1441948">
                <a:tc>
                  <a:txBody>
                    <a:bodyPr/>
                    <a:lstStyle/>
                    <a:p>
                      <a:pPr marL="0" marR="0" lvl="0" indent="0" algn="r" defTabSz="914400" rtl="0" eaLnBrk="0" fontAlgn="base" latinLnBrk="0" hangingPunct="0">
                        <a:lnSpc>
                          <a:spcPct val="100000"/>
                        </a:lnSpc>
                        <a:spcBef>
                          <a:spcPct val="25000"/>
                        </a:spcBef>
                        <a:spcAft>
                          <a:spcPct val="0"/>
                        </a:spcAft>
                        <a:buClrTx/>
                        <a:buSzPct val="100000"/>
                        <a:buFontTx/>
                        <a:buNone/>
                        <a:tabLst/>
                      </a:pPr>
                      <a:r>
                        <a:rPr kumimoji="0" lang="en-GB" sz="1200" b="0" i="0" u="none" strike="noStrike" cap="none" normalizeH="0" baseline="0">
                          <a:ln>
                            <a:noFill/>
                          </a:ln>
                          <a:solidFill>
                            <a:schemeClr val="tx1"/>
                          </a:solidFill>
                          <a:effectLst/>
                          <a:latin typeface="Tahoma" pitchFamily="34" charset="0"/>
                        </a:rPr>
                        <a:t>Not Known to Others</a:t>
                      </a:r>
                    </a:p>
                  </a:txBody>
                  <a:tcPr marL="63886" marR="63886" marT="34605" marB="34605" anchor="ctr" horzOverflow="overflow">
                    <a:lnL cap="flat">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900" b="1" i="0" u="none" strike="noStrike" cap="none" normalizeH="0" baseline="0" dirty="0">
                          <a:ln>
                            <a:noFill/>
                          </a:ln>
                          <a:solidFill>
                            <a:schemeClr val="bg1"/>
                          </a:solidFill>
                          <a:effectLst/>
                          <a:latin typeface="Tahoma" pitchFamily="34" charset="0"/>
                        </a:rPr>
                        <a:t>The Private </a:t>
                      </a:r>
                    </a:p>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900" b="1" i="0" u="none" strike="noStrike" cap="none" normalizeH="0" baseline="0" dirty="0">
                          <a:ln>
                            <a:noFill/>
                          </a:ln>
                          <a:solidFill>
                            <a:schemeClr val="bg1"/>
                          </a:solidFill>
                          <a:effectLst/>
                          <a:latin typeface="Tahoma" pitchFamily="34" charset="0"/>
                        </a:rPr>
                        <a:t>Self</a:t>
                      </a:r>
                    </a:p>
                  </a:txBody>
                  <a:tcPr marL="63886" marR="63886" marT="34605" marB="3460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900" b="1" i="0" u="none" strike="noStrike" cap="none" normalizeH="0" baseline="0" dirty="0">
                          <a:ln>
                            <a:noFill/>
                          </a:ln>
                          <a:solidFill>
                            <a:schemeClr val="bg1"/>
                          </a:solidFill>
                          <a:effectLst/>
                          <a:latin typeface="Tahoma" pitchFamily="34" charset="0"/>
                        </a:rPr>
                        <a:t>The Unconscious Self</a:t>
                      </a:r>
                    </a:p>
                  </a:txBody>
                  <a:tcPr marL="63886" marR="63886" marT="34605" marB="3460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88010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79547D46-12FC-EA3E-B1F1-29D6FF93B52C}"/>
              </a:ext>
            </a:extLst>
          </p:cNvPr>
          <p:cNvSpPr>
            <a:spLocks noGrp="1"/>
          </p:cNvSpPr>
          <p:nvPr>
            <p:ph type="title"/>
          </p:nvPr>
        </p:nvSpPr>
        <p:spPr>
          <a:xfrm>
            <a:off x="370843" y="733110"/>
            <a:ext cx="10515600" cy="720291"/>
          </a:xfrm>
        </p:spPr>
        <p:txBody>
          <a:bodyPr>
            <a:normAutofit fontScale="90000"/>
          </a:bodyPr>
          <a:lstStyle/>
          <a:p>
            <a:r>
              <a:rPr lang="en-GB" dirty="0"/>
              <a:t>Johari Window</a:t>
            </a:r>
            <a:br>
              <a:rPr lang="en-GB" dirty="0"/>
            </a:br>
            <a:endParaRPr lang="en-GB" dirty="0"/>
          </a:p>
        </p:txBody>
      </p:sp>
      <p:graphicFrame>
        <p:nvGraphicFramePr>
          <p:cNvPr id="29725" name="Group 29"/>
          <p:cNvGraphicFramePr>
            <a:graphicFrameLocks noGrp="1"/>
          </p:cNvGraphicFramePr>
          <p:nvPr>
            <p:ph idx="1"/>
            <p:extLst>
              <p:ext uri="{D42A27DB-BD31-4B8C-83A1-F6EECF244321}">
                <p14:modId xmlns:p14="http://schemas.microsoft.com/office/powerpoint/2010/main" val="4039197279"/>
              </p:ext>
            </p:extLst>
          </p:nvPr>
        </p:nvGraphicFramePr>
        <p:xfrm>
          <a:off x="1427166" y="1645855"/>
          <a:ext cx="7992233" cy="4274213"/>
        </p:xfrm>
        <a:graphic>
          <a:graphicData uri="http://schemas.openxmlformats.org/drawingml/2006/table">
            <a:tbl>
              <a:tblPr/>
              <a:tblGrid>
                <a:gridCol w="1802148">
                  <a:extLst>
                    <a:ext uri="{9D8B030D-6E8A-4147-A177-3AD203B41FA5}">
                      <a16:colId xmlns:a16="http://schemas.microsoft.com/office/drawing/2014/main" val="20000"/>
                    </a:ext>
                  </a:extLst>
                </a:gridCol>
                <a:gridCol w="3048947">
                  <a:extLst>
                    <a:ext uri="{9D8B030D-6E8A-4147-A177-3AD203B41FA5}">
                      <a16:colId xmlns:a16="http://schemas.microsoft.com/office/drawing/2014/main" val="20001"/>
                    </a:ext>
                  </a:extLst>
                </a:gridCol>
                <a:gridCol w="3141138">
                  <a:extLst>
                    <a:ext uri="{9D8B030D-6E8A-4147-A177-3AD203B41FA5}">
                      <a16:colId xmlns:a16="http://schemas.microsoft.com/office/drawing/2014/main" val="20002"/>
                    </a:ext>
                  </a:extLst>
                </a:gridCol>
              </a:tblGrid>
              <a:tr h="462024">
                <a:tc>
                  <a:txBody>
                    <a:bodyPr/>
                    <a:lstStyle/>
                    <a:p>
                      <a:pPr marL="0" marR="0" lvl="0" indent="0" algn="l" defTabSz="914400" rtl="0" eaLnBrk="0" fontAlgn="base" latinLnBrk="0" hangingPunct="0">
                        <a:lnSpc>
                          <a:spcPct val="100000"/>
                        </a:lnSpc>
                        <a:spcBef>
                          <a:spcPct val="25000"/>
                        </a:spcBef>
                        <a:spcAft>
                          <a:spcPct val="0"/>
                        </a:spcAft>
                        <a:buClrTx/>
                        <a:buSzPct val="100000"/>
                        <a:buFontTx/>
                        <a:buNone/>
                        <a:tabLst/>
                      </a:pPr>
                      <a:endParaRPr kumimoji="0" lang="en-GB" sz="1600" b="0" i="0" u="none" strike="noStrike" cap="none" normalizeH="0" baseline="0">
                        <a:ln>
                          <a:noFill/>
                        </a:ln>
                        <a:solidFill>
                          <a:schemeClr val="tx2"/>
                        </a:solidFill>
                        <a:effectLst/>
                        <a:latin typeface="Tahoma" pitchFamily="34" charset="0"/>
                      </a:endParaRPr>
                    </a:p>
                  </a:txBody>
                  <a:tcPr marL="84406" marR="84406"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600" b="0" i="0" u="none" strike="noStrike" cap="none" normalizeH="0" baseline="0">
                          <a:ln>
                            <a:noFill/>
                          </a:ln>
                          <a:solidFill>
                            <a:schemeClr val="tx1"/>
                          </a:solidFill>
                          <a:effectLst/>
                          <a:latin typeface="Tahoma" pitchFamily="34" charset="0"/>
                        </a:rPr>
                        <a:t>Known to Self</a:t>
                      </a:r>
                    </a:p>
                  </a:txBody>
                  <a:tcPr marL="84406" marR="84406"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600" b="0" i="0" u="none" strike="noStrike" cap="none" normalizeH="0" baseline="0">
                          <a:ln>
                            <a:noFill/>
                          </a:ln>
                          <a:solidFill>
                            <a:schemeClr val="tx1"/>
                          </a:solidFill>
                          <a:effectLst/>
                          <a:latin typeface="Tahoma" pitchFamily="34" charset="0"/>
                        </a:rPr>
                        <a:t>Not Known to Self</a:t>
                      </a:r>
                    </a:p>
                  </a:txBody>
                  <a:tcPr marL="84406" marR="84406"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907077">
                <a:tc>
                  <a:txBody>
                    <a:bodyPr/>
                    <a:lstStyle/>
                    <a:p>
                      <a:pPr marL="0" marR="0" lvl="0" indent="0" algn="r" defTabSz="914400" rtl="0" eaLnBrk="0" fontAlgn="base" latinLnBrk="0" hangingPunct="0">
                        <a:lnSpc>
                          <a:spcPct val="100000"/>
                        </a:lnSpc>
                        <a:spcBef>
                          <a:spcPct val="25000"/>
                        </a:spcBef>
                        <a:spcAft>
                          <a:spcPct val="0"/>
                        </a:spcAft>
                        <a:buClrTx/>
                        <a:buSzPct val="100000"/>
                        <a:buFontTx/>
                        <a:buNone/>
                        <a:tabLst/>
                      </a:pPr>
                      <a:r>
                        <a:rPr kumimoji="0" lang="en-GB" sz="1600" b="0" i="0" u="none" strike="noStrike" cap="none" normalizeH="0" baseline="0">
                          <a:ln>
                            <a:noFill/>
                          </a:ln>
                          <a:solidFill>
                            <a:schemeClr val="tx1"/>
                          </a:solidFill>
                          <a:effectLst/>
                          <a:latin typeface="Tahoma" pitchFamily="34" charset="0"/>
                        </a:rPr>
                        <a:t>Known to Others</a:t>
                      </a:r>
                    </a:p>
                  </a:txBody>
                  <a:tcPr marL="84406" marR="84406" anchor="ctr"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1" i="0" u="none" strike="noStrike" cap="none" normalizeH="0" baseline="0" dirty="0">
                          <a:ln>
                            <a:noFill/>
                          </a:ln>
                          <a:solidFill>
                            <a:schemeClr val="bg1"/>
                          </a:solidFill>
                          <a:effectLst/>
                          <a:latin typeface="Tahoma" pitchFamily="34" charset="0"/>
                        </a:rPr>
                        <a:t>The Public </a:t>
                      </a:r>
                    </a:p>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1" i="0" u="none" strike="noStrike" cap="none" normalizeH="0" baseline="0" dirty="0">
                          <a:ln>
                            <a:noFill/>
                          </a:ln>
                          <a:solidFill>
                            <a:schemeClr val="bg1"/>
                          </a:solidFill>
                          <a:effectLst/>
                          <a:latin typeface="Tahoma" pitchFamily="34" charset="0"/>
                        </a:rPr>
                        <a:t>Self</a:t>
                      </a:r>
                    </a:p>
                  </a:txBody>
                  <a:tcPr marL="84406" marR="8440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1" i="0" u="none" strike="noStrike" cap="none" normalizeH="0" baseline="0" dirty="0">
                          <a:ln>
                            <a:noFill/>
                          </a:ln>
                          <a:solidFill>
                            <a:schemeClr val="bg1"/>
                          </a:solidFill>
                          <a:effectLst/>
                          <a:latin typeface="Tahoma" pitchFamily="34" charset="0"/>
                        </a:rPr>
                        <a:t>The Blind </a:t>
                      </a:r>
                    </a:p>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1" i="0" u="none" strike="noStrike" cap="none" normalizeH="0" baseline="0" dirty="0">
                          <a:ln>
                            <a:noFill/>
                          </a:ln>
                          <a:solidFill>
                            <a:schemeClr val="bg1"/>
                          </a:solidFill>
                          <a:effectLst/>
                          <a:latin typeface="Tahoma" pitchFamily="34" charset="0"/>
                        </a:rPr>
                        <a:t>Self</a:t>
                      </a:r>
                    </a:p>
                  </a:txBody>
                  <a:tcPr marL="84406" marR="8440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1"/>
                  </a:ext>
                </a:extLst>
              </a:tr>
              <a:tr h="1905112">
                <a:tc>
                  <a:txBody>
                    <a:bodyPr/>
                    <a:lstStyle/>
                    <a:p>
                      <a:pPr marL="0" marR="0" lvl="0" indent="0" algn="r" defTabSz="914400" rtl="0" eaLnBrk="0" fontAlgn="base" latinLnBrk="0" hangingPunct="0">
                        <a:lnSpc>
                          <a:spcPct val="100000"/>
                        </a:lnSpc>
                        <a:spcBef>
                          <a:spcPct val="25000"/>
                        </a:spcBef>
                        <a:spcAft>
                          <a:spcPct val="0"/>
                        </a:spcAft>
                        <a:buClrTx/>
                        <a:buSzPct val="100000"/>
                        <a:buFontTx/>
                        <a:buNone/>
                        <a:tabLst/>
                      </a:pPr>
                      <a:r>
                        <a:rPr kumimoji="0" lang="en-GB" sz="1600" b="0" i="0" u="none" strike="noStrike" cap="none" normalizeH="0" baseline="0">
                          <a:ln>
                            <a:noFill/>
                          </a:ln>
                          <a:solidFill>
                            <a:schemeClr val="tx1"/>
                          </a:solidFill>
                          <a:effectLst/>
                          <a:latin typeface="Tahoma" pitchFamily="34" charset="0"/>
                        </a:rPr>
                        <a:t>Not Known to Others</a:t>
                      </a:r>
                    </a:p>
                  </a:txBody>
                  <a:tcPr marL="84406" marR="84406" anchor="ctr" horzOverflow="overflow">
                    <a:lnL cap="flat">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1" i="0" u="none" strike="noStrike" cap="none" normalizeH="0" baseline="0" dirty="0">
                          <a:ln>
                            <a:noFill/>
                          </a:ln>
                          <a:solidFill>
                            <a:schemeClr val="bg1"/>
                          </a:solidFill>
                          <a:effectLst/>
                          <a:latin typeface="Tahoma" pitchFamily="34" charset="0"/>
                        </a:rPr>
                        <a:t>The Private </a:t>
                      </a:r>
                    </a:p>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1" i="0" u="none" strike="noStrike" cap="none" normalizeH="0" baseline="0" dirty="0">
                          <a:ln>
                            <a:noFill/>
                          </a:ln>
                          <a:solidFill>
                            <a:schemeClr val="bg1"/>
                          </a:solidFill>
                          <a:effectLst/>
                          <a:latin typeface="Tahoma" pitchFamily="34" charset="0"/>
                        </a:rPr>
                        <a:t>Self</a:t>
                      </a:r>
                    </a:p>
                  </a:txBody>
                  <a:tcPr marL="84406" marR="8440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0" fontAlgn="base" latinLnBrk="0" hangingPunct="0">
                        <a:lnSpc>
                          <a:spcPct val="100000"/>
                        </a:lnSpc>
                        <a:spcBef>
                          <a:spcPct val="25000"/>
                        </a:spcBef>
                        <a:spcAft>
                          <a:spcPct val="0"/>
                        </a:spcAft>
                        <a:buClrTx/>
                        <a:buSzPct val="100000"/>
                        <a:buFontTx/>
                        <a:buNone/>
                        <a:tabLst/>
                      </a:pPr>
                      <a:r>
                        <a:rPr kumimoji="0" lang="en-GB" sz="1200" b="1" i="0" u="none" strike="noStrike" cap="none" normalizeH="0" baseline="0" dirty="0">
                          <a:ln>
                            <a:noFill/>
                          </a:ln>
                          <a:solidFill>
                            <a:schemeClr val="bg1"/>
                          </a:solidFill>
                          <a:effectLst/>
                          <a:latin typeface="Tahoma" pitchFamily="34" charset="0"/>
                        </a:rPr>
                        <a:t>The Unconscious Self</a:t>
                      </a:r>
                    </a:p>
                  </a:txBody>
                  <a:tcPr marL="84406" marR="8440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extLst>
                  <a:ext uri="{0D108BD9-81ED-4DB2-BD59-A6C34878D82A}">
                    <a16:rowId xmlns:a16="http://schemas.microsoft.com/office/drawing/2014/main" val="10002"/>
                  </a:ext>
                </a:extLst>
              </a:tr>
            </a:tbl>
          </a:graphicData>
        </a:graphic>
      </p:graphicFrame>
      <p:grpSp>
        <p:nvGrpSpPr>
          <p:cNvPr id="2" name="Group 1">
            <a:extLst>
              <a:ext uri="{FF2B5EF4-FFF2-40B4-BE49-F238E27FC236}">
                <a16:creationId xmlns:a16="http://schemas.microsoft.com/office/drawing/2014/main" id="{B8CC5222-3625-CE70-ED76-2A53C20800DB}"/>
              </a:ext>
            </a:extLst>
          </p:cNvPr>
          <p:cNvGrpSpPr/>
          <p:nvPr/>
        </p:nvGrpSpPr>
        <p:grpSpPr>
          <a:xfrm>
            <a:off x="5586891" y="2233723"/>
            <a:ext cx="1447920" cy="372731"/>
            <a:chOff x="5586891" y="2233723"/>
            <a:chExt cx="1447920" cy="372731"/>
          </a:xfrm>
        </p:grpSpPr>
        <p:cxnSp>
          <p:nvCxnSpPr>
            <p:cNvPr id="3" name="Straight Arrow Connector 2"/>
            <p:cNvCxnSpPr>
              <a:cxnSpLocks/>
            </p:cNvCxnSpPr>
            <p:nvPr/>
          </p:nvCxnSpPr>
          <p:spPr bwMode="auto">
            <a:xfrm>
              <a:off x="5586891" y="2606454"/>
              <a:ext cx="1447920" cy="0"/>
            </a:xfrm>
            <a:prstGeom prst="straightConnector1">
              <a:avLst/>
            </a:prstGeom>
            <a:solidFill>
              <a:schemeClr val="accent1"/>
            </a:solidFill>
            <a:ln w="57150" cap="flat" cmpd="sng" algn="ctr">
              <a:solidFill>
                <a:schemeClr val="bg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5759841" y="2233723"/>
              <a:ext cx="12252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Tahoma" pitchFamily="34" charset="0"/>
                  <a:ea typeface="Tahoma" pitchFamily="34" charset="0"/>
                  <a:cs typeface="Tahoma" pitchFamily="34" charset="0"/>
                </a:rPr>
                <a:t>Feedback</a:t>
              </a:r>
            </a:p>
          </p:txBody>
        </p:sp>
      </p:grpSp>
      <p:grpSp>
        <p:nvGrpSpPr>
          <p:cNvPr id="13" name="Group 12">
            <a:extLst>
              <a:ext uri="{FF2B5EF4-FFF2-40B4-BE49-F238E27FC236}">
                <a16:creationId xmlns:a16="http://schemas.microsoft.com/office/drawing/2014/main" id="{6E609438-F3F9-5627-AD37-D2DD82D0BCEA}"/>
              </a:ext>
            </a:extLst>
          </p:cNvPr>
          <p:cNvGrpSpPr/>
          <p:nvPr/>
        </p:nvGrpSpPr>
        <p:grpSpPr>
          <a:xfrm>
            <a:off x="5506944" y="3457332"/>
            <a:ext cx="2039982" cy="1070150"/>
            <a:chOff x="5355038" y="3668391"/>
            <a:chExt cx="2039982" cy="1070150"/>
          </a:xfrm>
        </p:grpSpPr>
        <p:cxnSp>
          <p:nvCxnSpPr>
            <p:cNvPr id="14" name="Straight Arrow Connector 13"/>
            <p:cNvCxnSpPr/>
            <p:nvPr/>
          </p:nvCxnSpPr>
          <p:spPr bwMode="auto">
            <a:xfrm>
              <a:off x="5438696" y="3668391"/>
              <a:ext cx="1394514" cy="1070150"/>
            </a:xfrm>
            <a:prstGeom prst="straightConnector1">
              <a:avLst/>
            </a:prstGeom>
            <a:solidFill>
              <a:schemeClr val="accent1"/>
            </a:solidFill>
            <a:ln w="57150" cap="flat" cmpd="sng" algn="ctr">
              <a:solidFill>
                <a:schemeClr val="bg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Box 17"/>
            <p:cNvSpPr txBox="1"/>
            <p:nvPr/>
          </p:nvSpPr>
          <p:spPr>
            <a:xfrm rot="2142006">
              <a:off x="5355038" y="3843353"/>
              <a:ext cx="2039982" cy="3811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Tahoma" pitchFamily="34" charset="0"/>
                  <a:ea typeface="Tahoma" pitchFamily="34" charset="0"/>
                  <a:cs typeface="Tahoma" pitchFamily="34" charset="0"/>
                </a:rPr>
                <a:t>Shared discovery</a:t>
              </a:r>
            </a:p>
          </p:txBody>
        </p:sp>
      </p:grpSp>
      <p:grpSp>
        <p:nvGrpSpPr>
          <p:cNvPr id="4" name="Group 3">
            <a:extLst>
              <a:ext uri="{FF2B5EF4-FFF2-40B4-BE49-F238E27FC236}">
                <a16:creationId xmlns:a16="http://schemas.microsoft.com/office/drawing/2014/main" id="{1740DEE1-39AE-2732-BFB1-6F4FEFEFFB22}"/>
              </a:ext>
            </a:extLst>
          </p:cNvPr>
          <p:cNvGrpSpPr/>
          <p:nvPr/>
        </p:nvGrpSpPr>
        <p:grpSpPr>
          <a:xfrm>
            <a:off x="3342340" y="3133196"/>
            <a:ext cx="416360" cy="1581791"/>
            <a:chOff x="3342340" y="3133196"/>
            <a:chExt cx="416360" cy="1581791"/>
          </a:xfrm>
        </p:grpSpPr>
        <p:cxnSp>
          <p:nvCxnSpPr>
            <p:cNvPr id="10" name="Straight Arrow Connector 9"/>
            <p:cNvCxnSpPr/>
            <p:nvPr/>
          </p:nvCxnSpPr>
          <p:spPr bwMode="auto">
            <a:xfrm>
              <a:off x="3758700" y="3278237"/>
              <a:ext cx="0" cy="1426867"/>
            </a:xfrm>
            <a:prstGeom prst="straightConnector1">
              <a:avLst/>
            </a:prstGeom>
            <a:solidFill>
              <a:schemeClr val="accent1"/>
            </a:solidFill>
            <a:ln w="57150" cap="flat" cmpd="sng" algn="ctr">
              <a:solidFill>
                <a:schemeClr val="bg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Box 18"/>
            <p:cNvSpPr txBox="1"/>
            <p:nvPr/>
          </p:nvSpPr>
          <p:spPr>
            <a:xfrm rot="16200000">
              <a:off x="2705333" y="3770203"/>
              <a:ext cx="158179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Tahoma" pitchFamily="34" charset="0"/>
                  <a:ea typeface="Tahoma" pitchFamily="34" charset="0"/>
                  <a:cs typeface="Tahoma" pitchFamily="34" charset="0"/>
                </a:rPr>
                <a:t>Self disclosure</a:t>
              </a:r>
            </a:p>
          </p:txBody>
        </p:sp>
      </p:grpSp>
      <p:sp>
        <p:nvSpPr>
          <p:cNvPr id="22" name="Title 1">
            <a:extLst>
              <a:ext uri="{FF2B5EF4-FFF2-40B4-BE49-F238E27FC236}">
                <a16:creationId xmlns:a16="http://schemas.microsoft.com/office/drawing/2014/main" id="{CE3EAD5A-3C7A-472F-A7D6-8261544E93BF}"/>
              </a:ext>
            </a:extLst>
          </p:cNvPr>
          <p:cNvSpPr txBox="1">
            <a:spLocks/>
          </p:cNvSpPr>
          <p:nvPr/>
        </p:nvSpPr>
        <p:spPr>
          <a:xfrm>
            <a:off x="370843" y="5406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4400" b="0" i="0" u="none" strike="noStrike" kern="1200" cap="none" spc="0" normalizeH="0" baseline="0" noProof="0" dirty="0">
              <a:ln>
                <a:noFill/>
              </a:ln>
              <a:solidFill>
                <a:srgbClr val="5E5365"/>
              </a:solidFill>
              <a:effectLst/>
              <a:uLnTx/>
              <a:uFillTx/>
              <a:latin typeface="Arial Nova Light" panose="020B0304020202020204" pitchFamily="34" charset="0"/>
              <a:ea typeface="+mj-ea"/>
              <a:cs typeface="+mj-cs"/>
            </a:endParaRPr>
          </a:p>
        </p:txBody>
      </p:sp>
    </p:spTree>
    <p:extLst>
      <p:ext uri="{BB962C8B-B14F-4D97-AF65-F5344CB8AC3E}">
        <p14:creationId xmlns:p14="http://schemas.microsoft.com/office/powerpoint/2010/main" val="1794695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BE517-5AE2-41D5-867F-C6D12FE249DD}"/>
              </a:ext>
            </a:extLst>
          </p:cNvPr>
          <p:cNvSpPr>
            <a:spLocks noGrp="1"/>
          </p:cNvSpPr>
          <p:nvPr>
            <p:ph type="title"/>
          </p:nvPr>
        </p:nvSpPr>
        <p:spPr/>
        <p:txBody>
          <a:bodyPr>
            <a:noAutofit/>
          </a:bodyPr>
          <a:lstStyle/>
          <a:p>
            <a:r>
              <a:rPr lang="en-US" dirty="0"/>
              <a:t>How I see myself</a:t>
            </a:r>
          </a:p>
        </p:txBody>
      </p:sp>
      <p:pic>
        <p:nvPicPr>
          <p:cNvPr id="6" name="Content Placeholder 5" descr="Person holding mirror">
            <a:extLst>
              <a:ext uri="{FF2B5EF4-FFF2-40B4-BE49-F238E27FC236}">
                <a16:creationId xmlns:a16="http://schemas.microsoft.com/office/drawing/2014/main" id="{3F56F887-12A4-485F-6A5F-D039016E5CDD}"/>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15855" b="8371"/>
          <a:stretch/>
        </p:blipFill>
        <p:spPr>
          <a:xfrm>
            <a:off x="7753887" y="1162568"/>
            <a:ext cx="3200284" cy="2951922"/>
          </a:xfrm>
        </p:spPr>
      </p:pic>
      <p:pic>
        <p:nvPicPr>
          <p:cNvPr id="3" name="Picture 2">
            <a:extLst>
              <a:ext uri="{FF2B5EF4-FFF2-40B4-BE49-F238E27FC236}">
                <a16:creationId xmlns:a16="http://schemas.microsoft.com/office/drawing/2014/main" id="{69C6F2F1-DC57-7325-A065-6F1A47FA45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919" y="4548561"/>
            <a:ext cx="2052220" cy="147122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9F33AA8-17FD-6C5C-DA8E-23BA2614FF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8946" y="4548561"/>
            <a:ext cx="2052221" cy="148059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F43FA3E-4AF5-0B12-F864-F4F3EF10CB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7880" y="4548560"/>
            <a:ext cx="2085428" cy="147122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1122660-DC2E-9D6F-C77B-52F3AE478145}"/>
              </a:ext>
            </a:extLst>
          </p:cNvPr>
          <p:cNvSpPr txBox="1"/>
          <p:nvPr/>
        </p:nvSpPr>
        <p:spPr>
          <a:xfrm>
            <a:off x="377225" y="1744852"/>
            <a:ext cx="5671036" cy="1825115"/>
          </a:xfrm>
          <a:prstGeom prst="rect">
            <a:avLst/>
          </a:prstGeom>
          <a:noFill/>
        </p:spPr>
        <p:txBody>
          <a:bodyPr wrap="square">
            <a:spAutoFit/>
          </a:bodyPr>
          <a:lstStyle/>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Aim is to collect 8-10 cards which describe you well</a:t>
            </a:r>
            <a:endParaRPr lang="en-US" sz="1600" dirty="0"/>
          </a:p>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Keep the cards statement-side up</a:t>
            </a:r>
            <a:endParaRPr lang="en-US" sz="1600" dirty="0"/>
          </a:p>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Try to avoid leaving unused cards on the table</a:t>
            </a:r>
            <a:endParaRPr lang="en-US" sz="1600" dirty="0"/>
          </a:p>
          <a:p>
            <a:pPr marL="228600" indent="-228600" fontAlgn="base">
              <a:lnSpc>
                <a:spcPct val="90000"/>
              </a:lnSpc>
              <a:spcBef>
                <a:spcPts val="1000"/>
              </a:spcBef>
              <a:spcAft>
                <a:spcPts val="1200"/>
              </a:spcAft>
              <a:buClr>
                <a:schemeClr val="accent2"/>
              </a:buClr>
              <a:buSzPct val="105000"/>
              <a:buFont typeface="Arial" panose="020B0604020202020204" pitchFamily="34" charset="0"/>
              <a:buChar char="•"/>
              <a:defRPr/>
            </a:pPr>
            <a:r>
              <a:rPr lang="en-GB" sz="1600" dirty="0"/>
              <a:t>Once you have selected your cards, return to your desk. </a:t>
            </a:r>
          </a:p>
        </p:txBody>
      </p:sp>
      <p:sp>
        <p:nvSpPr>
          <p:cNvPr id="10" name="Graphic 27">
            <a:extLst>
              <a:ext uri="{FF2B5EF4-FFF2-40B4-BE49-F238E27FC236}">
                <a16:creationId xmlns:a16="http://schemas.microsoft.com/office/drawing/2014/main" id="{F09BF694-18F4-9AC1-B806-D1C3BB2993F4}"/>
              </a:ext>
            </a:extLst>
          </p:cNvPr>
          <p:cNvSpPr/>
          <p:nvPr/>
        </p:nvSpPr>
        <p:spPr>
          <a:xfrm>
            <a:off x="8092219" y="3811970"/>
            <a:ext cx="1670900" cy="736591"/>
          </a:xfrm>
          <a:custGeom>
            <a:avLst/>
            <a:gdLst>
              <a:gd name="connsiteX0" fmla="*/ 1662974 w 1662973"/>
              <a:gd name="connsiteY0" fmla="*/ 733097 h 733097"/>
              <a:gd name="connsiteX1" fmla="*/ 862103 w 1662973"/>
              <a:gd name="connsiteY1" fmla="*/ 0 h 733097"/>
              <a:gd name="connsiteX2" fmla="*/ 0 w 1662973"/>
              <a:gd name="connsiteY2" fmla="*/ 733097 h 733097"/>
              <a:gd name="connsiteX3" fmla="*/ 1662974 w 1662973"/>
              <a:gd name="connsiteY3" fmla="*/ 733097 h 733097"/>
            </a:gdLst>
            <a:ahLst/>
            <a:cxnLst>
              <a:cxn ang="0">
                <a:pos x="connsiteX0" y="connsiteY0"/>
              </a:cxn>
              <a:cxn ang="0">
                <a:pos x="connsiteX1" y="connsiteY1"/>
              </a:cxn>
              <a:cxn ang="0">
                <a:pos x="connsiteX2" y="connsiteY2"/>
              </a:cxn>
              <a:cxn ang="0">
                <a:pos x="connsiteX3" y="connsiteY3"/>
              </a:cxn>
            </a:cxnLst>
            <a:rect l="l" t="t" r="r" b="b"/>
            <a:pathLst>
              <a:path w="1662973" h="733097">
                <a:moveTo>
                  <a:pt x="1662974" y="733097"/>
                </a:moveTo>
                <a:cubicBezTo>
                  <a:pt x="1601910" y="230833"/>
                  <a:pt x="1235362" y="0"/>
                  <a:pt x="862103" y="0"/>
                </a:cubicBezTo>
                <a:cubicBezTo>
                  <a:pt x="488844" y="0"/>
                  <a:pt x="101828" y="230833"/>
                  <a:pt x="0" y="733097"/>
                </a:cubicBezTo>
                <a:lnTo>
                  <a:pt x="1662974" y="733097"/>
                </a:lnTo>
                <a:close/>
              </a:path>
            </a:pathLst>
          </a:custGeom>
          <a:solidFill>
            <a:srgbClr val="1A244A"/>
          </a:solidFill>
          <a:ln w="16741" cap="flat">
            <a:noFill/>
            <a:prstDash val="solid"/>
            <a:miter/>
          </a:ln>
        </p:spPr>
        <p:txBody>
          <a:bodyPr rtlCol="0" anchor="ctr"/>
          <a:lstStyle/>
          <a:p>
            <a:endParaRPr lang="en-GB"/>
          </a:p>
        </p:txBody>
      </p:sp>
      <p:sp>
        <p:nvSpPr>
          <p:cNvPr id="11" name="Graphic 34">
            <a:extLst>
              <a:ext uri="{FF2B5EF4-FFF2-40B4-BE49-F238E27FC236}">
                <a16:creationId xmlns:a16="http://schemas.microsoft.com/office/drawing/2014/main" id="{9F40904D-9C72-6DED-F554-6F96CDD50CB8}"/>
              </a:ext>
            </a:extLst>
          </p:cNvPr>
          <p:cNvSpPr/>
          <p:nvPr/>
        </p:nvSpPr>
        <p:spPr>
          <a:xfrm>
            <a:off x="10274500" y="709212"/>
            <a:ext cx="1018927" cy="1094745"/>
          </a:xfrm>
          <a:custGeom>
            <a:avLst/>
            <a:gdLst>
              <a:gd name="connsiteX0" fmla="*/ 0 w 536352"/>
              <a:gd name="connsiteY0" fmla="*/ 131540 h 576262"/>
              <a:gd name="connsiteX1" fmla="*/ 0 w 536352"/>
              <a:gd name="connsiteY1" fmla="*/ 576263 h 576262"/>
              <a:gd name="connsiteX2" fmla="*/ 536353 w 536352"/>
              <a:gd name="connsiteY2" fmla="*/ 576263 h 576262"/>
              <a:gd name="connsiteX3" fmla="*/ 536353 w 536352"/>
              <a:gd name="connsiteY3" fmla="*/ 0 h 576262"/>
              <a:gd name="connsiteX4" fmla="*/ 0 w 536352"/>
              <a:gd name="connsiteY4" fmla="*/ 131540 h 57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352" h="576262">
                <a:moveTo>
                  <a:pt x="0" y="131540"/>
                </a:moveTo>
                <a:lnTo>
                  <a:pt x="0" y="576263"/>
                </a:lnTo>
                <a:lnTo>
                  <a:pt x="536353" y="576263"/>
                </a:lnTo>
                <a:lnTo>
                  <a:pt x="536353" y="0"/>
                </a:lnTo>
                <a:lnTo>
                  <a:pt x="0" y="131540"/>
                </a:lnTo>
                <a:close/>
              </a:path>
            </a:pathLst>
          </a:custGeom>
          <a:solidFill>
            <a:srgbClr val="1A244A"/>
          </a:solidFill>
          <a:ln w="9525" cap="flat">
            <a:noFill/>
            <a:prstDash val="solid"/>
            <a:miter/>
          </a:ln>
        </p:spPr>
        <p:txBody>
          <a:bodyPr rtlCol="0" anchor="ctr"/>
          <a:lstStyle/>
          <a:p>
            <a:endParaRPr lang="en-GB"/>
          </a:p>
        </p:txBody>
      </p:sp>
      <p:sp>
        <p:nvSpPr>
          <p:cNvPr id="13" name="Graphic 34">
            <a:extLst>
              <a:ext uri="{FF2B5EF4-FFF2-40B4-BE49-F238E27FC236}">
                <a16:creationId xmlns:a16="http://schemas.microsoft.com/office/drawing/2014/main" id="{2B44E308-B34D-6BE4-0861-CC6819FD1089}"/>
              </a:ext>
            </a:extLst>
          </p:cNvPr>
          <p:cNvSpPr/>
          <p:nvPr/>
        </p:nvSpPr>
        <p:spPr>
          <a:xfrm>
            <a:off x="7553087" y="1744852"/>
            <a:ext cx="439741" cy="472462"/>
          </a:xfrm>
          <a:custGeom>
            <a:avLst/>
            <a:gdLst>
              <a:gd name="connsiteX0" fmla="*/ 0 w 536352"/>
              <a:gd name="connsiteY0" fmla="*/ 131540 h 576262"/>
              <a:gd name="connsiteX1" fmla="*/ 0 w 536352"/>
              <a:gd name="connsiteY1" fmla="*/ 576263 h 576262"/>
              <a:gd name="connsiteX2" fmla="*/ 536353 w 536352"/>
              <a:gd name="connsiteY2" fmla="*/ 576263 h 576262"/>
              <a:gd name="connsiteX3" fmla="*/ 536353 w 536352"/>
              <a:gd name="connsiteY3" fmla="*/ 0 h 576262"/>
              <a:gd name="connsiteX4" fmla="*/ 0 w 536352"/>
              <a:gd name="connsiteY4" fmla="*/ 131540 h 57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352" h="576262">
                <a:moveTo>
                  <a:pt x="0" y="131540"/>
                </a:moveTo>
                <a:lnTo>
                  <a:pt x="0" y="576263"/>
                </a:lnTo>
                <a:lnTo>
                  <a:pt x="536353" y="576263"/>
                </a:lnTo>
                <a:lnTo>
                  <a:pt x="536353" y="0"/>
                </a:lnTo>
                <a:lnTo>
                  <a:pt x="0" y="131540"/>
                </a:lnTo>
                <a:close/>
              </a:path>
            </a:pathLst>
          </a:custGeom>
          <a:solidFill>
            <a:srgbClr val="1A244A"/>
          </a:solidFill>
          <a:ln w="9525" cap="flat">
            <a:noFill/>
            <a:prstDash val="solid"/>
            <a:miter/>
          </a:ln>
        </p:spPr>
        <p:txBody>
          <a:bodyPr rtlCol="0" anchor="ctr"/>
          <a:lstStyle/>
          <a:p>
            <a:endParaRPr lang="en-GB"/>
          </a:p>
        </p:txBody>
      </p:sp>
      <p:sp>
        <p:nvSpPr>
          <p:cNvPr id="16" name="Graphic 27">
            <a:extLst>
              <a:ext uri="{FF2B5EF4-FFF2-40B4-BE49-F238E27FC236}">
                <a16:creationId xmlns:a16="http://schemas.microsoft.com/office/drawing/2014/main" id="{3951BF3B-C6D4-F8BF-D842-75B9FD76A8F0}"/>
              </a:ext>
            </a:extLst>
          </p:cNvPr>
          <p:cNvSpPr/>
          <p:nvPr/>
        </p:nvSpPr>
        <p:spPr>
          <a:xfrm>
            <a:off x="9539368" y="435660"/>
            <a:ext cx="599611" cy="264329"/>
          </a:xfrm>
          <a:custGeom>
            <a:avLst/>
            <a:gdLst>
              <a:gd name="connsiteX0" fmla="*/ 1662974 w 1662973"/>
              <a:gd name="connsiteY0" fmla="*/ 733097 h 733097"/>
              <a:gd name="connsiteX1" fmla="*/ 862103 w 1662973"/>
              <a:gd name="connsiteY1" fmla="*/ 0 h 733097"/>
              <a:gd name="connsiteX2" fmla="*/ 0 w 1662973"/>
              <a:gd name="connsiteY2" fmla="*/ 733097 h 733097"/>
              <a:gd name="connsiteX3" fmla="*/ 1662974 w 1662973"/>
              <a:gd name="connsiteY3" fmla="*/ 733097 h 733097"/>
            </a:gdLst>
            <a:ahLst/>
            <a:cxnLst>
              <a:cxn ang="0">
                <a:pos x="connsiteX0" y="connsiteY0"/>
              </a:cxn>
              <a:cxn ang="0">
                <a:pos x="connsiteX1" y="connsiteY1"/>
              </a:cxn>
              <a:cxn ang="0">
                <a:pos x="connsiteX2" y="connsiteY2"/>
              </a:cxn>
              <a:cxn ang="0">
                <a:pos x="connsiteX3" y="connsiteY3"/>
              </a:cxn>
            </a:cxnLst>
            <a:rect l="l" t="t" r="r" b="b"/>
            <a:pathLst>
              <a:path w="1662973" h="733097">
                <a:moveTo>
                  <a:pt x="1662974" y="733097"/>
                </a:moveTo>
                <a:cubicBezTo>
                  <a:pt x="1601910" y="230833"/>
                  <a:pt x="1235362" y="0"/>
                  <a:pt x="862103" y="0"/>
                </a:cubicBezTo>
                <a:cubicBezTo>
                  <a:pt x="488844" y="0"/>
                  <a:pt x="101828" y="230833"/>
                  <a:pt x="0" y="733097"/>
                </a:cubicBezTo>
                <a:lnTo>
                  <a:pt x="1662974" y="733097"/>
                </a:lnTo>
                <a:close/>
              </a:path>
            </a:pathLst>
          </a:custGeom>
          <a:solidFill>
            <a:schemeClr val="accent1"/>
          </a:solidFill>
          <a:ln w="16741" cap="flat">
            <a:noFill/>
            <a:prstDash val="solid"/>
            <a:miter/>
          </a:ln>
        </p:spPr>
        <p:txBody>
          <a:bodyPr rtlCol="0" anchor="ctr"/>
          <a:lstStyle/>
          <a:p>
            <a:endParaRPr lang="en-GB"/>
          </a:p>
        </p:txBody>
      </p:sp>
    </p:spTree>
    <p:extLst>
      <p:ext uri="{BB962C8B-B14F-4D97-AF65-F5344CB8AC3E}">
        <p14:creationId xmlns:p14="http://schemas.microsoft.com/office/powerpoint/2010/main" val="11815804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T_FOOTER" val="Watermark"/>
  <p:tag name="TAGPREFIX" val="WT_"/>
  <p:tag name="WT_TEMPLATENAME" val="WTW.pptx"/>
  <p:tag name="WT_CREATEDATE" val="24 December 2015"/>
  <p:tag name="WT_DPI" val=""/>
</p:tagLst>
</file>

<file path=ppt/theme/theme1.xml><?xml version="1.0" encoding="utf-8"?>
<a:theme xmlns:a="http://schemas.openxmlformats.org/drawingml/2006/main" name="Saville new">
  <a:themeElements>
    <a:clrScheme name="Saville Assessment Colours">
      <a:dk1>
        <a:srgbClr val="242424"/>
      </a:dk1>
      <a:lt1>
        <a:sysClr val="window" lastClr="FFFFFF"/>
      </a:lt1>
      <a:dk2>
        <a:srgbClr val="1A244A"/>
      </a:dk2>
      <a:lt2>
        <a:srgbClr val="D1D3DB"/>
      </a:lt2>
      <a:accent1>
        <a:srgbClr val="55D2B1"/>
      </a:accent1>
      <a:accent2>
        <a:srgbClr val="409E85"/>
      </a:accent2>
      <a:accent3>
        <a:srgbClr val="4F9CC9"/>
      </a:accent3>
      <a:accent4>
        <a:srgbClr val="FC5B54"/>
      </a:accent4>
      <a:accent5>
        <a:srgbClr val="AF78B3"/>
      </a:accent5>
      <a:accent6>
        <a:srgbClr val="FEFCC4"/>
      </a:accent6>
      <a:hlink>
        <a:srgbClr val="409E85"/>
      </a:hlink>
      <a:folHlink>
        <a:srgbClr val="AF78B3"/>
      </a:folHlink>
    </a:clrScheme>
    <a:fontScheme name="Saville Typography">
      <a:majorFont>
        <a:latin typeface="Segoe UI"/>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ville new" id="{B5390E9F-1227-4017-8139-6A2B1ADB0A75}" vid="{9737BE5F-36A2-499E-B42A-719D73D85F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99ce1b9-0c25-40e4-8b5f-c35deff93d61">
      <UserInfo>
        <DisplayName>Anna Mitchener</DisplayName>
        <AccountId>36</AccountId>
        <AccountType/>
      </UserInfo>
      <UserInfo>
        <DisplayName>Gemma Harding</DisplayName>
        <AccountId>13</AccountId>
        <AccountType/>
      </UserInfo>
      <UserInfo>
        <DisplayName>SharingLinks.d2cfabeb-9390-47c2-883e-a675222a0794.Flexible.bf6154ac-cb40-44ab-a520-21409cead4dc</DisplayName>
        <AccountId>115</AccountId>
        <AccountType/>
      </UserInfo>
      <UserInfo>
        <DisplayName>Katie Thomas</DisplayName>
        <AccountId>54</AccountId>
        <AccountType/>
      </UserInfo>
      <UserInfo>
        <DisplayName>Holly Eastwood</DisplayName>
        <AccountId>42</AccountId>
        <AccountType/>
      </UserInfo>
      <UserInfo>
        <DisplayName>SharingLinks.b86e18b6-f1b2-4f05-88b6-91b62ae84d2b.Flexible.5893c178-b119-45e9-8639-802cb0b9979c</DisplayName>
        <AccountId>490</AccountId>
        <AccountType/>
      </UserInfo>
      <UserInfo>
        <DisplayName>SharingLinks.c6886d80-919e-49fe-9781-b44d4fa46db6.Flexible.3c4a1e56-0be5-4b53-9431-9e9c1f4ff45b</DisplayName>
        <AccountId>743</AccountId>
        <AccountType/>
      </UserInfo>
      <UserInfo>
        <DisplayName>Martin Kavanagh</DisplayName>
        <AccountId>15</AccountId>
        <AccountType/>
      </UserInfo>
      <UserInfo>
        <DisplayName>Richard Williams</DisplayName>
        <AccountId>155</AccountId>
        <AccountType/>
      </UserInfo>
      <UserInfo>
        <DisplayName>Isabella Heath</DisplayName>
        <AccountId>1399</AccountId>
        <AccountType/>
      </UserInfo>
      <UserInfo>
        <DisplayName>Lucy Costello</DisplayName>
        <AccountId>1397</AccountId>
        <AccountType/>
      </UserInfo>
    </SharedWithUsers>
    <TaxCatchAll xmlns="f99ce1b9-0c25-40e4-8b5f-c35deff93d61" xsi:nil="true"/>
    <lcf76f155ced4ddcb4097134ff3c332f xmlns="c23d4374-241a-4038-bcc3-536f38d73812">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8D05C4AFA077479666F990EDE52B18" ma:contentTypeVersion="20" ma:contentTypeDescription="Create a new document." ma:contentTypeScope="" ma:versionID="0c30e1df0140ff874bff3a23ecd5b2a0">
  <xsd:schema xmlns:xsd="http://www.w3.org/2001/XMLSchema" xmlns:xs="http://www.w3.org/2001/XMLSchema" xmlns:p="http://schemas.microsoft.com/office/2006/metadata/properties" xmlns:ns1="http://schemas.microsoft.com/sharepoint/v3" xmlns:ns2="c23d4374-241a-4038-bcc3-536f38d73812" xmlns:ns3="f99ce1b9-0c25-40e4-8b5f-c35deff93d61" targetNamespace="http://schemas.microsoft.com/office/2006/metadata/properties" ma:root="true" ma:fieldsID="908cff53f7ebf1e911a2485e03f4dd83" ns1:_="" ns2:_="" ns3:_="">
    <xsd:import namespace="http://schemas.microsoft.com/sharepoint/v3"/>
    <xsd:import namespace="c23d4374-241a-4038-bcc3-536f38d73812"/>
    <xsd:import namespace="f99ce1b9-0c25-40e4-8b5f-c35deff93d6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3d4374-241a-4038-bcc3-536f38d738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289565c-e6d4-4850-abe4-04ea891e0b1d"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9ce1b9-0c25-40e4-8b5f-c35deff93d6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3fcf3ac6-4613-4fe7-947c-08a7eb9a6671}" ma:internalName="TaxCatchAll" ma:showField="CatchAllData" ma:web="f99ce1b9-0c25-40e4-8b5f-c35deff93d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18E9F4-8770-4923-BB2C-47D28852A350}">
  <ds:schemaRefs>
    <ds:schemaRef ds:uri="http://schemas.microsoft.com/office/2006/metadata/properties"/>
    <ds:schemaRef ds:uri="http://purl.org/dc/elements/1.1/"/>
    <ds:schemaRef ds:uri="http://www.w3.org/XML/1998/namespace"/>
    <ds:schemaRef ds:uri="http://schemas.openxmlformats.org/package/2006/metadata/core-properties"/>
    <ds:schemaRef ds:uri="http://purl.org/dc/terms/"/>
    <ds:schemaRef ds:uri="c23d4374-241a-4038-bcc3-536f38d73812"/>
    <ds:schemaRef ds:uri="http://schemas.microsoft.com/office/2006/documentManagement/types"/>
    <ds:schemaRef ds:uri="http://schemas.microsoft.com/sharepoint/v3"/>
    <ds:schemaRef ds:uri="http://schemas.microsoft.com/office/infopath/2007/PartnerControls"/>
    <ds:schemaRef ds:uri="f99ce1b9-0c25-40e4-8b5f-c35deff93d61"/>
    <ds:schemaRef ds:uri="http://purl.org/dc/dcmitype/"/>
    <ds:schemaRef ds:uri="9cd31565-5270-412f-9c99-58cb3e64888d"/>
    <ds:schemaRef ds:uri="5ccf9469-ba5a-4366-b2d9-60ed07c7549c"/>
  </ds:schemaRefs>
</ds:datastoreItem>
</file>

<file path=customXml/itemProps2.xml><?xml version="1.0" encoding="utf-8"?>
<ds:datastoreItem xmlns:ds="http://schemas.openxmlformats.org/officeDocument/2006/customXml" ds:itemID="{FE747EA7-0FAC-4720-A685-F93268F5B0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23d4374-241a-4038-bcc3-536f38d73812"/>
    <ds:schemaRef ds:uri="f99ce1b9-0c25-40e4-8b5f-c35deff93d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FE00B1-A26D-407E-B8BE-8A8D558BA8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6285</Words>
  <Application>Microsoft Office PowerPoint</Application>
  <PresentationFormat>Widescreen</PresentationFormat>
  <Paragraphs>697</Paragraphs>
  <Slides>49</Slides>
  <Notes>47</Notes>
  <HiddenSlides>2</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Saville new</vt:lpstr>
      <vt:lpstr>PowerPoint Presentation</vt:lpstr>
      <vt:lpstr>Work Roles Facilitator Slide Deck – How to Use</vt:lpstr>
      <vt:lpstr>Work Roles Facilitator Slide Deck – How to Use </vt:lpstr>
      <vt:lpstr>Introduction &amp; Intentions</vt:lpstr>
      <vt:lpstr>Objectives</vt:lpstr>
      <vt:lpstr>PowerPoint Presentation</vt:lpstr>
      <vt:lpstr>Self-awareness</vt:lpstr>
      <vt:lpstr>Johari Window </vt:lpstr>
      <vt:lpstr>How I see myself</vt:lpstr>
      <vt:lpstr>How others see me</vt:lpstr>
      <vt:lpstr>Cards Aligned to Work Roles</vt:lpstr>
      <vt:lpstr>PowerPoint Presentation</vt:lpstr>
      <vt:lpstr>Making Connections</vt:lpstr>
      <vt:lpstr>The Eight Work Roles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get the best from me</vt:lpstr>
      <vt:lpstr>Point of View </vt:lpstr>
      <vt:lpstr>Coaching Conversions</vt:lpstr>
      <vt:lpstr>Communication Challenge </vt:lpstr>
      <vt:lpstr>Which Work Role will survive on the moon? </vt:lpstr>
      <vt:lpstr>Dual Roles </vt:lpstr>
      <vt:lpstr>A Day in the Life</vt:lpstr>
      <vt:lpstr>Role Contrasts</vt:lpstr>
      <vt:lpstr>PowerPoint Presentation</vt:lpstr>
      <vt:lpstr>Team Theory</vt:lpstr>
      <vt:lpstr>Team Theory</vt:lpstr>
      <vt:lpstr>Work Roles Important to Our Team</vt:lpstr>
      <vt:lpstr>Our Group Profile </vt:lpstr>
      <vt:lpstr>Group Point of View </vt:lpstr>
      <vt:lpstr>Ready, Steady, Change</vt:lpstr>
      <vt:lpstr>Mind the Gap</vt:lpstr>
      <vt:lpstr>How do we grow together as a team</vt:lpstr>
      <vt:lpstr>SWOT Analysis </vt:lpstr>
      <vt:lpstr>Stop Start Continue</vt:lpstr>
      <vt:lpstr>Stop, Start, Continue as a group </vt:lpstr>
      <vt:lpstr>Next Steps</vt:lpstr>
      <vt:lpstr>WOOP Approach to Goals </vt:lpstr>
      <vt:lpstr>WOOP Activity</vt:lpstr>
      <vt:lpstr>GROWS Objective Setting</vt:lpstr>
      <vt:lpstr>PowerPoint Presentation</vt:lpstr>
    </vt:vector>
  </TitlesOfParts>
  <Company>Willis Towers Watson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Roles  Facilitator Slide Deck</dc:title>
  <dc:creator>Katie Herridge</dc:creator>
  <cp:lastModifiedBy>Isabella Heath</cp:lastModifiedBy>
  <cp:revision>6</cp:revision>
  <cp:lastPrinted>2023-01-26T10:45:32Z</cp:lastPrinted>
  <dcterms:created xsi:type="dcterms:W3CDTF">2017-01-09T09:05:02Z</dcterms:created>
  <dcterms:modified xsi:type="dcterms:W3CDTF">2024-03-11T08:56:29Z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atermark">
    <vt:lpwstr/>
  </property>
  <property fmtid="{D5CDD505-2E9C-101B-9397-08002B2CF9AE}" pid="3" name="wtwPrimaryIndustries">
    <vt:lpwstr/>
  </property>
  <property fmtid="{D5CDD505-2E9C-101B-9397-08002B2CF9AE}" pid="4" name="wtwLanguages">
    <vt:lpwstr>2;#English|cf11192c-fc4c-48d5-99ef-db7461618cf1</vt:lpwstr>
  </property>
  <property fmtid="{D5CDD505-2E9C-101B-9397-08002B2CF9AE}" pid="5" name="wtwBusinessLines">
    <vt:lpwstr>14;#Corporate Functions|358f88c1-3f1f-4c60-aced-d7ce899be2b7</vt:lpwstr>
  </property>
  <property fmtid="{D5CDD505-2E9C-101B-9397-08002B2CF9AE}" pid="6" name="wtwRegions">
    <vt:lpwstr>1;#Great Britain|661323d5-3131-48f8-b359-cc3556af88ce;#3;#International|3ebc259f-84bb-4695-b3ab-ed859b4b9099;#7;#North America|f4f97094-981d-4a36-b751-b56d94062a44;#9;#Western Europe|14282ae9-2027-496b-a908-e96ecbfc4025</vt:lpwstr>
  </property>
  <property fmtid="{D5CDD505-2E9C-101B-9397-08002B2CF9AE}" pid="7" name="Order">
    <vt:r8>100</vt:r8>
  </property>
  <property fmtid="{D5CDD505-2E9C-101B-9397-08002B2CF9AE}" pid="8" name="MediaServiceImageTags">
    <vt:lpwstr/>
  </property>
  <property fmtid="{D5CDD505-2E9C-101B-9397-08002B2CF9AE}" pid="9" name="MSIP_Label_112bfb09-0f6a-4518-a647-7fa9d6d66816_Enabled">
    <vt:lpwstr>true</vt:lpwstr>
  </property>
  <property fmtid="{D5CDD505-2E9C-101B-9397-08002B2CF9AE}" pid="10" name="MSIP_Label_112bfb09-0f6a-4518-a647-7fa9d6d66816_SetDate">
    <vt:lpwstr>2023-08-25T09:33:12Z</vt:lpwstr>
  </property>
  <property fmtid="{D5CDD505-2E9C-101B-9397-08002B2CF9AE}" pid="11" name="MSIP_Label_112bfb09-0f6a-4518-a647-7fa9d6d66816_Method">
    <vt:lpwstr>Standard</vt:lpwstr>
  </property>
  <property fmtid="{D5CDD505-2E9C-101B-9397-08002B2CF9AE}" pid="12" name="MSIP_Label_112bfb09-0f6a-4518-a647-7fa9d6d66816_Name">
    <vt:lpwstr>Confidential</vt:lpwstr>
  </property>
  <property fmtid="{D5CDD505-2E9C-101B-9397-08002B2CF9AE}" pid="13" name="MSIP_Label_112bfb09-0f6a-4518-a647-7fa9d6d66816_SiteId">
    <vt:lpwstr>0622322b-70eb-4067-8631-3f9eab57e22d</vt:lpwstr>
  </property>
  <property fmtid="{D5CDD505-2E9C-101B-9397-08002B2CF9AE}" pid="14" name="MSIP_Label_112bfb09-0f6a-4518-a647-7fa9d6d66816_ActionId">
    <vt:lpwstr>ec4dbd20-203c-4792-85db-9fabaae01b8a</vt:lpwstr>
  </property>
  <property fmtid="{D5CDD505-2E9C-101B-9397-08002B2CF9AE}" pid="15" name="MSIP_Label_112bfb09-0f6a-4518-a647-7fa9d6d66816_ContentBits">
    <vt:lpwstr>0</vt:lpwstr>
  </property>
  <property fmtid="{D5CDD505-2E9C-101B-9397-08002B2CF9AE}" pid="16" name="ContentTypeId">
    <vt:lpwstr>0x0101003A8D05C4AFA077479666F990EDE52B18</vt:lpwstr>
  </property>
</Properties>
</file>